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341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13" r:id="rId14"/>
    <p:sldId id="259" r:id="rId1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>
        <p:scale>
          <a:sx n="107" d="100"/>
          <a:sy n="107" d="100"/>
        </p:scale>
        <p:origin x="-336" y="-102"/>
      </p:cViewPr>
      <p:guideLst>
        <p:guide orient="horz" pos="162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9EC0-1652-453A-9F69-DEC9140785D1}" type="datetimeFigureOut">
              <a:rPr lang="es-ES_tradnl" smtClean="0"/>
              <a:t>09/09/2021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84B3-B7DB-4158-B1BF-901C8762B3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80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" y="1306645"/>
            <a:ext cx="4727270" cy="293038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1999" y="3000129"/>
            <a:ext cx="4176465" cy="1067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Ponente</a:t>
            </a:r>
          </a:p>
          <a:p>
            <a:r>
              <a:rPr lang="es-ES" dirty="0"/>
              <a:t>Ponente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524379"/>
            <a:ext cx="8082116" cy="110251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Título de la ponencia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7324044" y="4771343"/>
            <a:ext cx="1435036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s-ES" dirty="0"/>
          </a:p>
        </p:txBody>
      </p: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6" y="178900"/>
            <a:ext cx="2272745" cy="973480"/>
          </a:xfrm>
          <a:prstGeom prst="rect">
            <a:avLst/>
          </a:prstGeom>
        </p:spPr>
      </p:pic>
      <p:pic>
        <p:nvPicPr>
          <p:cNvPr id="11" name="10 Imagen" descr="L:\DEF\Unidad de Apoyo\15.04 PO CRECIMIENTO INTELIGENTE 2014-2020\17 COMUNICACIÓN\Plantillas\FE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4237026"/>
            <a:ext cx="1015606" cy="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2119958" y="4774072"/>
            <a:ext cx="47856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Fondo Europeo de Desarrollo Regional (FEDER)	          </a:t>
            </a:r>
            <a:r>
              <a:rPr kumimoji="0" lang="es-ES_tradnl" altLang="es-ES" sz="900" b="1" i="1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Una manera de hacer Europa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10" y="248400"/>
            <a:ext cx="2146300" cy="838200"/>
          </a:xfrm>
          <a:prstGeom prst="rect">
            <a:avLst/>
          </a:prstGeom>
        </p:spPr>
      </p:pic>
      <p:pic>
        <p:nvPicPr>
          <p:cNvPr id="14" name="13 Imagen"/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1224" r="11834" b="18524"/>
          <a:stretch/>
        </p:blipFill>
        <p:spPr bwMode="auto">
          <a:xfrm>
            <a:off x="7251345" y="248400"/>
            <a:ext cx="136878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0" y="1268361"/>
            <a:ext cx="8235499" cy="297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819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0" y="1256563"/>
            <a:ext cx="7993063" cy="2967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168400"/>
            <a:ext cx="8223250" cy="3149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4407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257839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8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10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0" y="1155700"/>
            <a:ext cx="4035425" cy="3192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13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12428" y="4864162"/>
            <a:ext cx="501446" cy="274637"/>
          </a:xfrm>
        </p:spPr>
        <p:txBody>
          <a:bodyPr/>
          <a:lstStyle/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3" y="871437"/>
            <a:ext cx="5748528" cy="11460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15" y="3359767"/>
            <a:ext cx="2103120" cy="52425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7" y="2337817"/>
            <a:ext cx="2205775" cy="7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6 Imagen" descr="L:\DEF\Unidad de Apoyo\15.04 PO CRECIMIENTO INTELIGENTE 2014-2020\17 COMUNICACIÓN\Plantillas\FED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" y="4417200"/>
            <a:ext cx="676599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62805" y="4550091"/>
            <a:ext cx="2975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Fondo Europeo de Desarrollo Regional (FEDER)	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1" i="1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Una manera de hacer Europa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3 Marcador de número de diapositiva"/>
          <p:cNvSpPr txBox="1">
            <a:spLocks/>
          </p:cNvSpPr>
          <p:nvPr/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37" y="4416074"/>
            <a:ext cx="1418183" cy="561600"/>
          </a:xfrm>
          <a:prstGeom prst="rect">
            <a:avLst/>
          </a:prstGeom>
        </p:spPr>
      </p:pic>
      <p:pic>
        <p:nvPicPr>
          <p:cNvPr id="13" name="12 Imagen"/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1224" r="11834" b="18524"/>
          <a:stretch/>
        </p:blipFill>
        <p:spPr bwMode="auto">
          <a:xfrm>
            <a:off x="7689495" y="4336720"/>
            <a:ext cx="1220115" cy="667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3" r:id="rId6"/>
    <p:sldLayoutId id="2147483656" r:id="rId7"/>
    <p:sldLayoutId id="2147483663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dti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contrataci&#243;n.cpi@cdti.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BD83C2DA-E52A-4FC0-80AF-EE42DCE346F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08642" y="1524000"/>
            <a:ext cx="7604227" cy="131778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s-ES" altLang="es-ES" dirty="0"/>
              <a:t> </a:t>
            </a:r>
            <a:r>
              <a:rPr lang="es-ES" altLang="es-ES" sz="3000" b="1" dirty="0"/>
              <a:t>Principales aspectos técnicos </a:t>
            </a:r>
            <a:r>
              <a:rPr lang="es-ES" altLang="es-ES" sz="3000" b="1" dirty="0" err="1"/>
              <a:t>deI</a:t>
            </a:r>
            <a:r>
              <a:rPr lang="es-ES" altLang="es-ES" sz="3000" b="1" dirty="0"/>
              <a:t> pliego </a:t>
            </a:r>
            <a:br>
              <a:rPr lang="es-ES" altLang="es-ES" sz="3000" b="1" dirty="0"/>
            </a:br>
            <a:r>
              <a:rPr lang="es-ES" sz="1800" b="1" dirty="0"/>
              <a:t>CPP 04/2021 AB (DCCPI/OCPI)</a:t>
            </a:r>
            <a:r>
              <a:rPr lang="es-ES" altLang="es-ES" sz="3000" b="1" dirty="0"/>
              <a:t/>
            </a:r>
            <a:br>
              <a:rPr lang="es-ES" altLang="es-ES" sz="3000" b="1" dirty="0"/>
            </a:br>
            <a:r>
              <a:rPr lang="es-ES" altLang="es-ES" b="1" dirty="0"/>
              <a:t/>
            </a:r>
            <a:br>
              <a:rPr lang="es-ES" altLang="es-ES" b="1" dirty="0"/>
            </a:br>
            <a:r>
              <a:rPr lang="es-ES" altLang="es-ES" b="1" dirty="0"/>
              <a:t>	  </a:t>
            </a:r>
            <a:r>
              <a:rPr lang="es-ES" altLang="es-ES" dirty="0"/>
              <a:t/>
            </a:r>
            <a:br>
              <a:rPr lang="es-ES" altLang="es-ES" dirty="0"/>
            </a:br>
            <a:r>
              <a:rPr lang="es-ES" altLang="es-ES" b="1" dirty="0"/>
              <a:t> </a:t>
            </a:r>
            <a:br>
              <a:rPr lang="es-ES" altLang="es-ES" b="1" dirty="0"/>
            </a:br>
            <a:r>
              <a:rPr lang="es-ES" altLang="es-ES" b="1" dirty="0"/>
              <a:t>	       </a:t>
            </a:r>
            <a:r>
              <a:rPr lang="es-ES" altLang="es-ES" dirty="0"/>
              <a:t>	</a:t>
            </a:r>
            <a:br>
              <a:rPr lang="es-ES" altLang="es-ES" dirty="0"/>
            </a:br>
            <a:endParaRPr lang="es-ES_tradnl" altLang="es-ES" dirty="0"/>
          </a:p>
        </p:txBody>
      </p:sp>
      <p:sp>
        <p:nvSpPr>
          <p:cNvPr id="5" name="1 Subtítulo">
            <a:extLst>
              <a:ext uri="{FF2B5EF4-FFF2-40B4-BE49-F238E27FC236}">
                <a16:creationId xmlns="" xmlns:a16="http://schemas.microsoft.com/office/drawing/2014/main" id="{98B8AD8F-16D3-4641-89BA-1ED1EB4346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46108" y="3328848"/>
            <a:ext cx="6667306" cy="790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 Manuel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Báez </a:t>
            </a:r>
          </a:p>
          <a:p>
            <a:pPr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Oficina Técnica de la Civil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UAVs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Initiative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(Xunta de Galicia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428380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7562372-4416-4868-BBC7-2D92EEEE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34465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Gracias por su atención</a:t>
            </a:r>
            <a:endParaRPr lang="es-ES" dirty="0"/>
          </a:p>
        </p:txBody>
      </p:sp>
      <p:pic>
        <p:nvPicPr>
          <p:cNvPr id="35846" name="Imagen 4">
            <a:hlinkClick r:id="rId2"/>
            <a:extLst>
              <a:ext uri="{FF2B5EF4-FFF2-40B4-BE49-F238E27FC236}">
                <a16:creationId xmlns="" xmlns:a16="http://schemas.microsoft.com/office/drawing/2014/main" id="{D7705A23-EC48-4E29-A9A4-D80F80CA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32" y="1685354"/>
            <a:ext cx="1957138" cy="7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Subtítulo">
            <a:extLst>
              <a:ext uri="{FF2B5EF4-FFF2-40B4-BE49-F238E27FC236}">
                <a16:creationId xmlns="" xmlns:a16="http://schemas.microsoft.com/office/drawing/2014/main" id="{7EB628D9-9E60-4B75-ADBC-C6C58E8D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42" y="3086266"/>
            <a:ext cx="4639292" cy="9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s-ES" sz="2400" dirty="0"/>
              <a:t>Consultas: </a:t>
            </a:r>
            <a:r>
              <a:rPr lang="es-ES" altLang="es-ES" sz="2400" dirty="0">
                <a:hlinkClick r:id="rId4"/>
              </a:rPr>
              <a:t>contratación.cpi@cdti.es</a:t>
            </a:r>
            <a:r>
              <a:rPr lang="es-ES" altLang="es-ES" sz="2400" dirty="0"/>
              <a:t> </a:t>
            </a:r>
          </a:p>
        </p:txBody>
      </p:sp>
      <p:sp>
        <p:nvSpPr>
          <p:cNvPr id="7" name="1 Subtítulo">
            <a:extLst>
              <a:ext uri="{FF2B5EF4-FFF2-40B4-BE49-F238E27FC236}">
                <a16:creationId xmlns="" xmlns:a16="http://schemas.microsoft.com/office/drawing/2014/main" id="{5FB49775-6E2C-4EE5-A003-19390A02E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56860"/>
            <a:ext cx="3530851" cy="8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s-ES" sz="1600" dirty="0"/>
              <a:t>Esta presentación se podrá encontrar en: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1600" dirty="0"/>
              <a:t>PLACSP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1600" dirty="0"/>
              <a:t>Web CDTI </a:t>
            </a:r>
            <a:r>
              <a:rPr lang="es-ES" sz="1600" dirty="0"/>
              <a:t> </a:t>
            </a:r>
            <a:endParaRPr lang="es-ES" altLang="es-E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2" y="1685354"/>
            <a:ext cx="4483222" cy="5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>
            <a:extLst>
              <a:ext uri="{FF2B5EF4-FFF2-40B4-BE49-F238E27FC236}">
                <a16:creationId xmlns="" xmlns:a16="http://schemas.microsoft.com/office/drawing/2014/main" id="{73CBD357-2479-4ABD-B712-8CC85E6D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730" y="198890"/>
            <a:ext cx="666307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Arquitectura general de las soluciones</a:t>
            </a:r>
            <a:r>
              <a:rPr lang="es-ES" sz="3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3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s-ES_tradnl" sz="3000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D85661E-E71D-41AF-B97C-D7FB0B45AFA8}"/>
              </a:ext>
            </a:extLst>
          </p:cNvPr>
          <p:cNvSpPr txBox="1"/>
          <p:nvPr/>
        </p:nvSpPr>
        <p:spPr>
          <a:xfrm>
            <a:off x="764381" y="914400"/>
            <a:ext cx="795099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/>
              <a:t>NO existe una arquitectura predeterminada preferente; el pliego exige que cada licitador proponga un </a:t>
            </a:r>
            <a:r>
              <a:rPr lang="es-ES" sz="1700" b="1" dirty="0"/>
              <a:t>diagrama de bloques funcional</a:t>
            </a:r>
            <a:r>
              <a:rPr lang="es-ES" sz="1700" dirty="0"/>
              <a:t>. La valoración de este diagrama será un elemento relevante del proceso de valoración técnica, ya que en él se deben reflejar los conceptos operacionales más relevantes y críticos del entorno de simulación.</a:t>
            </a:r>
          </a:p>
          <a:p>
            <a:pPr algn="just"/>
            <a:r>
              <a:rPr lang="es-ES" sz="1700" dirty="0"/>
              <a:t>No obstante, si hay algunos elementos de la solución que se deben incluir forzosamente. </a:t>
            </a:r>
          </a:p>
          <a:p>
            <a:pPr algn="just"/>
            <a:r>
              <a:rPr lang="es-ES" sz="1700" dirty="0"/>
              <a:t>Los más relevantes son todas las interfaces que deben permitir una interoperabilidad efectiva con los sistemas que podrían utilizar el entorno para probar sus prestaciones, tales como: sistemas CIS, gestores de servicios USP, gestores de flotas de </a:t>
            </a:r>
            <a:r>
              <a:rPr lang="es-ES" sz="1700" dirty="0" err="1"/>
              <a:t>UAVs</a:t>
            </a:r>
            <a:r>
              <a:rPr lang="es-ES" sz="1700" dirty="0"/>
              <a:t>, autopilotos de aeronaves, sistemas de control de aeronaves, sistemas de gestión meteorológica y GIS.</a:t>
            </a:r>
          </a:p>
          <a:p>
            <a:pPr algn="just"/>
            <a:r>
              <a:rPr lang="es-ES" sz="1700" dirty="0"/>
              <a:t>Resulta de especial relevancia la exigencia de interfaces con los sistemas ATM, que deben permitir simulaciones de operaciones combinadas de </a:t>
            </a:r>
            <a:r>
              <a:rPr lang="es-ES" sz="1700" dirty="0" err="1"/>
              <a:t>UAVs</a:t>
            </a:r>
            <a:r>
              <a:rPr lang="es-ES" sz="1700" dirty="0"/>
              <a:t> con aeronaves  convencionales. </a:t>
            </a:r>
          </a:p>
        </p:txBody>
      </p:sp>
    </p:spTree>
    <p:extLst>
      <p:ext uri="{BB962C8B-B14F-4D97-AF65-F5344CB8AC3E}">
        <p14:creationId xmlns:p14="http://schemas.microsoft.com/office/powerpoint/2010/main" val="175265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9" y="108000"/>
            <a:ext cx="61722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Requisitos funcionales del sistema</a:t>
            </a:r>
            <a:endParaRPr lang="es-ES_tradnl" sz="300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0994256-76FD-4A71-9401-DE94CAD1E537}"/>
              </a:ext>
            </a:extLst>
          </p:cNvPr>
          <p:cNvSpPr txBox="1"/>
          <p:nvPr/>
        </p:nvSpPr>
        <p:spPr>
          <a:xfrm>
            <a:off x="414337" y="792609"/>
            <a:ext cx="8072438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sz="1700" dirty="0"/>
              <a:t>Amplitud de motores/soportes de simulación: tráfico aéreo de cualquier tipo, sistemas de vigilancia, sistemas de navegación, sistemas de comunicaciones, cartografía, meteorología e interfaces de visualización.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sz="1700" dirty="0"/>
              <a:t>Interfaces con ATM, simulador de contingencias de Rozas y simulador estratégico del CIAR.</a:t>
            </a:r>
            <a:endParaRPr lang="es-ES" sz="17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sz="1700" dirty="0"/>
              <a:t>Sistemas de interoperabilidad con otros sistemas externos al CIAR: Pilotos UAS, Operadores UAS, Proveedores de Servicios U-</a:t>
            </a:r>
            <a:r>
              <a:rPr lang="es-ES" sz="1700" dirty="0" err="1"/>
              <a:t>Space</a:t>
            </a:r>
            <a:r>
              <a:rPr lang="es-ES" sz="1700" dirty="0"/>
              <a:t>, Sistemas Aéreos no tripulados. </a:t>
            </a:r>
            <a:endParaRPr lang="es-ES" sz="17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sz="1700" dirty="0"/>
              <a:t>Alta fidelidad de simulación, y capacidad para simular en escenarios de tráfico real.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sz="1700" dirty="0"/>
              <a:t>Herramientas de control y análisis para definición y medida de </a:t>
            </a:r>
            <a:r>
              <a:rPr lang="es-ES" sz="1700" dirty="0" err="1"/>
              <a:t>KPIs</a:t>
            </a:r>
            <a:r>
              <a:rPr lang="es-ES" sz="1700" dirty="0"/>
              <a:t>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sz="1700" dirty="0"/>
              <a:t>Kit de ciberseguridad para proteger los procesos de simulación y los datos del mismo.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sz="1700" dirty="0"/>
              <a:t>Simulación mixta de componentes reales junto con datos sintéticos.</a:t>
            </a:r>
          </a:p>
        </p:txBody>
      </p:sp>
    </p:spTree>
    <p:extLst>
      <p:ext uri="{BB962C8B-B14F-4D97-AF65-F5344CB8AC3E}">
        <p14:creationId xmlns:p14="http://schemas.microsoft.com/office/powerpoint/2010/main" val="352225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Requisitos técnicos (generales) del sistema</a:t>
            </a:r>
            <a:endParaRPr lang="es-ES_tradnl" sz="3000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A2328C0-3154-46D2-A307-88D0D40931FE}"/>
              </a:ext>
            </a:extLst>
          </p:cNvPr>
          <p:cNvSpPr txBox="1"/>
          <p:nvPr/>
        </p:nvSpPr>
        <p:spPr>
          <a:xfrm>
            <a:off x="935831" y="1328738"/>
            <a:ext cx="7379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NO EXISTE ninguna limitación que se pueda considerar un ‘requisito técnico’. En principio es válida cualquier solución con cualquier tecnología que responda a las necesidades funcionales expresadas.</a:t>
            </a:r>
          </a:p>
        </p:txBody>
      </p:sp>
    </p:spTree>
    <p:extLst>
      <p:ext uri="{BB962C8B-B14F-4D97-AF65-F5344CB8AC3E}">
        <p14:creationId xmlns:p14="http://schemas.microsoft.com/office/powerpoint/2010/main" val="37860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Trabajos por Fases</a:t>
            </a:r>
            <a:endParaRPr lang="es-ES_tradnl" sz="3000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3012AF5-6F57-4947-B914-1CCA2B0C9FB5}"/>
              </a:ext>
            </a:extLst>
          </p:cNvPr>
          <p:cNvSpPr txBox="1"/>
          <p:nvPr/>
        </p:nvSpPr>
        <p:spPr>
          <a:xfrm>
            <a:off x="635793" y="571500"/>
            <a:ext cx="80867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Fase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Diseño detallado de la solución.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Verificación pormenorizada de los </a:t>
            </a:r>
            <a:r>
              <a:rPr lang="es-ES" sz="1600" dirty="0" err="1"/>
              <a:t>TRLs</a:t>
            </a:r>
            <a:r>
              <a:rPr lang="es-ES" sz="1600" dirty="0"/>
              <a:t> de partida de cada componente de la solución.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Identificación de puntos críticos del desarrollo.</a:t>
            </a:r>
          </a:p>
          <a:p>
            <a:endParaRPr lang="es-ES" sz="1000" dirty="0"/>
          </a:p>
          <a:p>
            <a:r>
              <a:rPr lang="es-ES" sz="1600" dirty="0"/>
              <a:t>Fase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Desarrollo de la solución a todos los niveles: sistemas, subsistemas y módulos.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Desarrollo de un prototipo.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Ensayos funcionales preliminares.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Desarrollo de procedimientos de uso.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Plan de ensayos de verificación.</a:t>
            </a:r>
          </a:p>
          <a:p>
            <a:endParaRPr lang="es-ES" sz="1000" dirty="0"/>
          </a:p>
          <a:p>
            <a:r>
              <a:rPr lang="es-ES" sz="1600" dirty="0"/>
              <a:t>Fase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Mejoras funcionales.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Verificación funcional.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Validación del prototipo.</a:t>
            </a:r>
          </a:p>
        </p:txBody>
      </p:sp>
    </p:spTree>
    <p:extLst>
      <p:ext uri="{BB962C8B-B14F-4D97-AF65-F5344CB8AC3E}">
        <p14:creationId xmlns:p14="http://schemas.microsoft.com/office/powerpoint/2010/main" val="6224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188"/>
            <a:ext cx="91440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Entregables</a:t>
            </a:r>
            <a:endParaRPr lang="es-ES_tradnl" sz="30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AF5AF27-0A2E-4DC6-82EF-F3D8AC4281F6}"/>
              </a:ext>
            </a:extLst>
          </p:cNvPr>
          <p:cNvSpPr txBox="1"/>
          <p:nvPr/>
        </p:nvSpPr>
        <p:spPr>
          <a:xfrm>
            <a:off x="614363" y="760635"/>
            <a:ext cx="8108157" cy="379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Fase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Documentación de diseño preliminar.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Plan de gestión de riesgos del desarrollo.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Plan de ensayos funcionales preliminares.</a:t>
            </a:r>
          </a:p>
          <a:p>
            <a:endParaRPr lang="es-ES" sz="1000" dirty="0"/>
          </a:p>
          <a:p>
            <a:r>
              <a:rPr lang="es-ES" sz="1800" dirty="0"/>
              <a:t>Fase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Documentación de diseño. Incluido plan de mejoras.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Manuales de uso.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Resultados funcionales preliminares.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Plan de ensayos finales de validación.</a:t>
            </a:r>
          </a:p>
          <a:p>
            <a:endParaRPr lang="es-ES" sz="1050" dirty="0"/>
          </a:p>
          <a:p>
            <a:r>
              <a:rPr lang="es-ES" sz="1800" dirty="0"/>
              <a:t>Fase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Documentación de diseño final.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Resultados de la Verificación funcional.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Manuales de instalación y uso.</a:t>
            </a:r>
          </a:p>
        </p:txBody>
      </p:sp>
    </p:spTree>
    <p:extLst>
      <p:ext uri="{BB962C8B-B14F-4D97-AF65-F5344CB8AC3E}">
        <p14:creationId xmlns:p14="http://schemas.microsoft.com/office/powerpoint/2010/main" val="224372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Criterios de ejecución</a:t>
            </a:r>
            <a:endParaRPr lang="es-ES_tradnl" sz="30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98361A7-E4D6-47C7-B981-7983DBA24EE2}"/>
              </a:ext>
            </a:extLst>
          </p:cNvPr>
          <p:cNvSpPr txBox="1"/>
          <p:nvPr/>
        </p:nvSpPr>
        <p:spPr>
          <a:xfrm>
            <a:off x="700087" y="754715"/>
            <a:ext cx="81795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Fase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Verificación de </a:t>
            </a:r>
            <a:r>
              <a:rPr lang="es-ES" sz="1400" dirty="0" err="1"/>
              <a:t>TRLs</a:t>
            </a:r>
            <a:r>
              <a:rPr lang="es-ES" sz="1400" dirty="0"/>
              <a:t> de partida; esperado </a:t>
            </a:r>
            <a:r>
              <a:rPr lang="es-ES" sz="1400" b="1" dirty="0"/>
              <a:t>TRL 5</a:t>
            </a:r>
            <a:r>
              <a:rPr lang="es-ES" sz="1400" dirty="0"/>
              <a:t>.</a:t>
            </a:r>
          </a:p>
          <a:p>
            <a:endParaRPr lang="es-ES" sz="1000" dirty="0"/>
          </a:p>
          <a:p>
            <a:r>
              <a:rPr lang="es-ES" sz="1600" dirty="0"/>
              <a:t>Fase 2: </a:t>
            </a:r>
            <a:r>
              <a:rPr lang="es-ES" sz="1600" b="1" dirty="0"/>
              <a:t>TRL 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Todos los componentes desarrollados deben demostrar su funcionalidad completa una vez integrados.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Todas las interfaces deben probar su correcta funcionalidad de forma integrada.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Sistema completo integrado, probado en entorno de laboratorio representativo, en todos los casos de uso. </a:t>
            </a:r>
          </a:p>
          <a:p>
            <a:endParaRPr lang="es-ES" sz="1000" dirty="0"/>
          </a:p>
          <a:p>
            <a:r>
              <a:rPr lang="es-ES" sz="1600" dirty="0"/>
              <a:t>Fase 3: </a:t>
            </a:r>
            <a:r>
              <a:rPr lang="es-ES" sz="1600" b="1" dirty="0"/>
              <a:t>TRL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Todos los componentes desarrollados deben haber demostrado su funcionalidad completa en un entorno operativo real.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Todas las interfaces deben probar su correcta funcionalidad de forma integrada en entorno operativo real.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El sistema debe demostrar su  funcionamiento de forma global integrada con todos los módulos y con los interfaces con los sistemas externos. Para ello, debe de constar de un prototipo físico de integración de los módulos. </a:t>
            </a:r>
          </a:p>
        </p:txBody>
      </p:sp>
    </p:spTree>
    <p:extLst>
      <p:ext uri="{BB962C8B-B14F-4D97-AF65-F5344CB8AC3E}">
        <p14:creationId xmlns:p14="http://schemas.microsoft.com/office/powerpoint/2010/main" val="47926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Escenarios de validación</a:t>
            </a:r>
            <a:endParaRPr lang="es-ES_tradnl" sz="30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2F18C23-7DF0-4454-BE35-45CC3FE2BF91}"/>
              </a:ext>
            </a:extLst>
          </p:cNvPr>
          <p:cNvSpPr txBox="1"/>
          <p:nvPr/>
        </p:nvSpPr>
        <p:spPr>
          <a:xfrm>
            <a:off x="578643" y="583265"/>
            <a:ext cx="8093869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La definición precisa de los escenarios de validación forma parte de la propuesta así como de la documentación de cada fase del proyecto (DRF).</a:t>
            </a:r>
          </a:p>
          <a:p>
            <a:endParaRPr lang="es-ES" dirty="0"/>
          </a:p>
          <a:p>
            <a:r>
              <a:rPr lang="es-ES" dirty="0"/>
              <a:t>Fase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No es precisa una demostración general, es una fase de diseño. </a:t>
            </a:r>
          </a:p>
          <a:p>
            <a:endParaRPr lang="es-ES" sz="1050" dirty="0"/>
          </a:p>
          <a:p>
            <a:r>
              <a:rPr lang="es-ES" sz="2000" dirty="0"/>
              <a:t>Fase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Escenario representativo: se deben reproducir de la forma más precisas posible las condiciones del escenario de CIAR.</a:t>
            </a:r>
          </a:p>
          <a:p>
            <a:endParaRPr lang="es-ES" sz="1100" dirty="0"/>
          </a:p>
          <a:p>
            <a:r>
              <a:rPr lang="es-ES" sz="2000" dirty="0"/>
              <a:t>Fase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El escenario de verificación será el CIAR.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878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="" xmlns:a16="http://schemas.microsoft.com/office/drawing/2014/main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Períodos de ejecución y evaluación de Fases</a:t>
            </a:r>
            <a:endParaRPr lang="es-ES_tradnl" sz="30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0578A3D-B115-4DEF-B957-D9DE09706927}"/>
              </a:ext>
            </a:extLst>
          </p:cNvPr>
          <p:cNvSpPr txBox="1"/>
          <p:nvPr/>
        </p:nvSpPr>
        <p:spPr>
          <a:xfrm>
            <a:off x="535781" y="635447"/>
            <a:ext cx="8072437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Fase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Ejecución 1,5 meses.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Evaluación 0,5 meses.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Total: 2 meses.</a:t>
            </a:r>
          </a:p>
          <a:p>
            <a:endParaRPr lang="es-ES" sz="1050" dirty="0"/>
          </a:p>
          <a:p>
            <a:r>
              <a:rPr lang="es-ES" sz="2000" dirty="0"/>
              <a:t>Fase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Ejecución 9 meses.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Evaluación 1 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Total: 10 meses.</a:t>
            </a:r>
          </a:p>
          <a:p>
            <a:endParaRPr lang="es-ES" sz="1100" dirty="0"/>
          </a:p>
          <a:p>
            <a:r>
              <a:rPr lang="es-ES" sz="2000" dirty="0"/>
              <a:t>Fase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Ejecución 3 meses.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Evaluación 1 meses.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Total: 4 meses.</a:t>
            </a:r>
          </a:p>
        </p:txBody>
      </p:sp>
    </p:spTree>
    <p:extLst>
      <p:ext uri="{BB962C8B-B14F-4D97-AF65-F5344CB8AC3E}">
        <p14:creationId xmlns:p14="http://schemas.microsoft.com/office/powerpoint/2010/main" val="22474695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DTI - FEDER 2021 16-9-v022021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787B92E6A36C4A83AD37B196E976C7" ma:contentTypeVersion="1" ma:contentTypeDescription="Crear nuevo documento." ma:contentTypeScope="" ma:versionID="ac495cade020843351edde68c6d1486e">
  <xsd:schema xmlns:xsd="http://www.w3.org/2001/XMLSchema" xmlns:xs="http://www.w3.org/2001/XMLSchema" xmlns:p="http://schemas.microsoft.com/office/2006/metadata/properties" xmlns:ns2="0ac5acf8-4671-45df-bfb8-50e8ab0af5b3" targetNamespace="http://schemas.microsoft.com/office/2006/metadata/properties" ma:root="true" ma:fieldsID="cbb96b6093e53e9ad23063f8206729c0" ns2:_="">
    <xsd:import namespace="0ac5acf8-4671-45df-bfb8-50e8ab0af5b3"/>
    <xsd:element name="properties">
      <xsd:complexType>
        <xsd:sequence>
          <xsd:element name="documentManagement">
            <xsd:complexType>
              <xsd:all>
                <xsd:element ref="ns2:ICDTITipoDocum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5acf8-4671-45df-bfb8-50e8ab0af5b3" elementFormDefault="qualified">
    <xsd:import namespace="http://schemas.microsoft.com/office/2006/documentManagement/types"/>
    <xsd:import namespace="http://schemas.microsoft.com/office/infopath/2007/PartnerControls"/>
    <xsd:element name="ICDTITipoDocumento" ma:index="8" nillable="true" ma:displayName="ICDTITipoDocumento" ma:default="Logo" ma:format="Dropdown" ma:internalName="ICDTITipoDocumento">
      <xsd:simpleType>
        <xsd:restriction base="dms:Choice">
          <xsd:enumeration value="Logo"/>
          <xsd:enumeration value="Plantill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DTITipoDocumento xmlns="0ac5acf8-4671-45df-bfb8-50e8ab0af5b3">Plantilla</ICDTITipoDocumen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58F4F-B601-4E4A-A956-378777F7E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5acf8-4671-45df-bfb8-50e8ab0af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5C239A-84FB-4256-A64C-CD936F4C99D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ac5acf8-4671-45df-bfb8-50e8ab0af5b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7B0837-3CDA-447B-BB13-7735D32A5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779</Words>
  <Application>Microsoft Office PowerPoint</Application>
  <PresentationFormat>Presentación en pantalla (16:9)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Presentación CDTI - FEDER 2021 16-9-v022021</vt:lpstr>
      <vt:lpstr> Principales aspectos técnicos deI pliego  CPP 04/2021 AB (DCCPI/OCPI)                  </vt:lpstr>
      <vt:lpstr>Arquitectura general de las soluciones </vt:lpstr>
      <vt:lpstr>Requisitos funcionales del sistema</vt:lpstr>
      <vt:lpstr>Requisitos técnicos (generales) del sistema</vt:lpstr>
      <vt:lpstr>Trabajos por Fases</vt:lpstr>
      <vt:lpstr>Entregables</vt:lpstr>
      <vt:lpstr>Criterios de ejecución</vt:lpstr>
      <vt:lpstr>Escenarios de validación</vt:lpstr>
      <vt:lpstr>Períodos de ejecución y evaluación de Fases</vt:lpstr>
      <vt:lpstr>Gracias por su atención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Lorenzo Fernandez</dc:creator>
  <cp:lastModifiedBy>Miguel Ortiz Pajares</cp:lastModifiedBy>
  <cp:revision>123</cp:revision>
  <dcterms:created xsi:type="dcterms:W3CDTF">2021-04-12T10:47:10Z</dcterms:created>
  <dcterms:modified xsi:type="dcterms:W3CDTF">2021-09-09T18:01:41Z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0x0101006C787B92E6A36C4A83AD37B196E976C7</vt:lpwstr>
  </property>
</Properties>
</file>