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84" r:id="rId5"/>
    <p:sldId id="338" r:id="rId6"/>
    <p:sldId id="339" r:id="rId7"/>
    <p:sldId id="340" r:id="rId8"/>
    <p:sldId id="275" r:id="rId9"/>
    <p:sldId id="295" r:id="rId10"/>
    <p:sldId id="297" r:id="rId11"/>
    <p:sldId id="310" r:id="rId12"/>
    <p:sldId id="308" r:id="rId13"/>
    <p:sldId id="315" r:id="rId14"/>
    <p:sldId id="298" r:id="rId15"/>
    <p:sldId id="300" r:id="rId16"/>
    <p:sldId id="313" r:id="rId17"/>
    <p:sldId id="259" r:id="rId18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>
        <p:scale>
          <a:sx n="107" d="100"/>
          <a:sy n="107" d="100"/>
        </p:scale>
        <p:origin x="-336" y="-102"/>
      </p:cViewPr>
      <p:guideLst>
        <p:guide orient="horz" pos="162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9EC0-1652-453A-9F69-DEC9140785D1}" type="datetimeFigureOut">
              <a:rPr lang="es-ES_tradnl" smtClean="0"/>
              <a:t>09/09/2021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84B3-B7DB-4158-B1BF-901C8762B31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80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8" y="1306645"/>
            <a:ext cx="4727270" cy="293038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1999" y="3000129"/>
            <a:ext cx="4176465" cy="1067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Ponente</a:t>
            </a:r>
          </a:p>
          <a:p>
            <a:r>
              <a:rPr lang="es-ES" dirty="0"/>
              <a:t>Ponente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78426" y="1524379"/>
            <a:ext cx="8082116" cy="110251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/>
            </a:lvl1pPr>
          </a:lstStyle>
          <a:p>
            <a:r>
              <a:rPr lang="es-ES" dirty="0"/>
              <a:t>Título de la ponencia</a:t>
            </a:r>
            <a:br>
              <a:rPr lang="es-ES" dirty="0"/>
            </a:br>
            <a:r>
              <a:rPr lang="es-ES" dirty="0"/>
              <a:t>Título de la ponencia</a:t>
            </a:r>
          </a:p>
        </p:txBody>
      </p:sp>
      <p:sp>
        <p:nvSpPr>
          <p:cNvPr id="17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7324044" y="4771343"/>
            <a:ext cx="1435036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s-ES" dirty="0"/>
          </a:p>
        </p:txBody>
      </p:sp>
      <p:pic>
        <p:nvPicPr>
          <p:cNvPr id="19" name="1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6" y="178900"/>
            <a:ext cx="2272745" cy="973480"/>
          </a:xfrm>
          <a:prstGeom prst="rect">
            <a:avLst/>
          </a:prstGeom>
        </p:spPr>
      </p:pic>
      <p:pic>
        <p:nvPicPr>
          <p:cNvPr id="11" name="10 Imagen" descr="L:\DEF\Unidad de Apoyo\15.04 PO CRECIMIENTO INTELIGENTE 2014-2020\17 COMUNICACIÓN\Plantillas\FED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4237026"/>
            <a:ext cx="1015606" cy="8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2119958" y="4774072"/>
            <a:ext cx="478566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alt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Fondo Europeo de Desarrollo Regional (FEDER)	          </a:t>
            </a:r>
            <a:r>
              <a:rPr kumimoji="0" lang="es-ES_tradnl" altLang="es-ES" sz="900" b="1" i="1" u="none" strike="noStrike" cap="none" normalizeH="0" baseline="0" dirty="0">
                <a:ln>
                  <a:noFill/>
                </a:ln>
                <a:solidFill>
                  <a:srgbClr val="009ED6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Una manera de hacer Europa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10" y="248400"/>
            <a:ext cx="2146300" cy="838200"/>
          </a:xfrm>
          <a:prstGeom prst="rect">
            <a:avLst/>
          </a:prstGeom>
        </p:spPr>
      </p:pic>
      <p:pic>
        <p:nvPicPr>
          <p:cNvPr id="14" name="13 Imagen"/>
          <p:cNvPicPr/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1224" r="11834" b="18524"/>
          <a:stretch/>
        </p:blipFill>
        <p:spPr bwMode="auto">
          <a:xfrm>
            <a:off x="7251345" y="248400"/>
            <a:ext cx="136878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454250" y="1268361"/>
            <a:ext cx="8235499" cy="297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7768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98191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gráfico"/>
          <p:cNvSpPr>
            <a:spLocks noGrp="1"/>
          </p:cNvSpPr>
          <p:nvPr>
            <p:ph type="chart" sz="quarter" idx="13"/>
          </p:nvPr>
        </p:nvSpPr>
        <p:spPr>
          <a:xfrm>
            <a:off x="572420" y="1256563"/>
            <a:ext cx="7993063" cy="2967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ES_tradnl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" name="9 Marcador de tabla"/>
          <p:cNvSpPr>
            <a:spLocks noGrp="1"/>
          </p:cNvSpPr>
          <p:nvPr>
            <p:ph type="tbl" sz="quarter" idx="13"/>
          </p:nvPr>
        </p:nvSpPr>
        <p:spPr>
          <a:xfrm>
            <a:off x="460826" y="1168400"/>
            <a:ext cx="8223250" cy="3149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tabla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4407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2578390"/>
            <a:ext cx="6400800" cy="13144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8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10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654550" y="1155700"/>
            <a:ext cx="4035425" cy="3192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132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3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12428" y="4864162"/>
            <a:ext cx="501446" cy="274637"/>
          </a:xfrm>
        </p:spPr>
        <p:txBody>
          <a:bodyPr/>
          <a:lstStyle/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3" y="871437"/>
            <a:ext cx="5748528" cy="114604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15" y="3359767"/>
            <a:ext cx="2103120" cy="52425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87" y="2337817"/>
            <a:ext cx="2205775" cy="7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13 Marcador de número de diapositiva">
            <a:extLst>
              <a:ext uri="{FF2B5EF4-FFF2-40B4-BE49-F238E27FC236}">
                <a16:creationId xmlns="" xmlns:a16="http://schemas.microsoft.com/office/drawing/2014/main" id="{01A6E6A7-F654-420B-8B8F-3D4A5F3AD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84E48-6CEF-4068-A3F8-B3A1CED024F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6643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05802" y="4788998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6 Imagen" descr="L:\DEF\Unidad de Apoyo\15.04 PO CRECIMIENTO INTELIGENTE 2014-2020\17 COMUNICACIÓN\Plantillas\FEDER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" y="4417200"/>
            <a:ext cx="676599" cy="5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62805" y="4550091"/>
            <a:ext cx="2975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alt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Fondo Europeo de Desarrollo Regional (FEDER)	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altLang="es-ES" sz="900" b="1" i="1" u="none" strike="noStrike" cap="none" normalizeH="0" baseline="0" dirty="0">
                <a:ln>
                  <a:noFill/>
                </a:ln>
                <a:solidFill>
                  <a:srgbClr val="009ED6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Una manera de hacer Europa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3 Marcador de número de diapositiva"/>
          <p:cNvSpPr txBox="1">
            <a:spLocks/>
          </p:cNvSpPr>
          <p:nvPr/>
        </p:nvSpPr>
        <p:spPr>
          <a:xfrm>
            <a:off x="4305802" y="4788998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37" y="4416074"/>
            <a:ext cx="1418183" cy="561600"/>
          </a:xfrm>
          <a:prstGeom prst="rect">
            <a:avLst/>
          </a:prstGeom>
        </p:spPr>
      </p:pic>
      <p:pic>
        <p:nvPicPr>
          <p:cNvPr id="13" name="12 Imagen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1224" r="11834" b="18524"/>
          <a:stretch/>
        </p:blipFill>
        <p:spPr bwMode="auto">
          <a:xfrm>
            <a:off x="7689495" y="4336720"/>
            <a:ext cx="1220115" cy="667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2" r:id="rId5"/>
    <p:sldLayoutId id="2147483653" r:id="rId6"/>
    <p:sldLayoutId id="2147483656" r:id="rId7"/>
    <p:sldLayoutId id="2147483663" r:id="rId8"/>
    <p:sldLayoutId id="2147483664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rataciondelestado.es/wps/portal/licitacion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dti.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contrataci&#243;n.cpi@cdti.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ti.es/index.asp?MP=100&amp;MS=920&amp;MN=3&amp;TR=C&amp;IDR=3024" TargetMode="External"/><Relationship Id="rId2" Type="http://schemas.openxmlformats.org/officeDocument/2006/relationships/hyperlink" Target="https://contrataciondelestado.es/wps/portal/!ut/p/b0/04_Sj9CPykssy0xPLMnMz0vMAfIjU1JTC3Iy87KtUlJLEnNyUuNzMpMzSxKTgQr0w_Wj9KMyU1zLcvQjTSP8Ck3ztSO9qxyDS9OLSxyd3ItMHW1t9Qtycx0BimuPug!!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trataci&#243;n.cpi@cdti.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BD83C2DA-E52A-4FC0-80AF-EE42DCE346F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08642" y="1524000"/>
            <a:ext cx="7604227" cy="131778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s-ES" altLang="es-ES" dirty="0">
                <a:latin typeface="+mn-lt"/>
              </a:rPr>
              <a:t> </a:t>
            </a:r>
            <a:r>
              <a:rPr lang="es-ES" altLang="es-ES" sz="3000" b="1" dirty="0">
                <a:latin typeface="+mn-lt"/>
              </a:rPr>
              <a:t>Principales aspectos administrativos </a:t>
            </a:r>
            <a:r>
              <a:rPr lang="es-ES" altLang="es-ES" sz="3000" b="1" dirty="0" err="1">
                <a:latin typeface="+mn-lt"/>
              </a:rPr>
              <a:t>deI</a:t>
            </a:r>
            <a:r>
              <a:rPr lang="es-ES" altLang="es-ES" sz="3000" b="1" dirty="0">
                <a:latin typeface="+mn-lt"/>
              </a:rPr>
              <a:t> pliego </a:t>
            </a:r>
            <a:br>
              <a:rPr lang="es-ES" altLang="es-ES" sz="3000" b="1" dirty="0">
                <a:latin typeface="+mn-lt"/>
              </a:rPr>
            </a:br>
            <a:r>
              <a:rPr lang="es-ES" sz="1800" b="1"/>
              <a:t>CPP </a:t>
            </a:r>
            <a:r>
              <a:rPr lang="es-ES" sz="1800" b="1" smtClean="0"/>
              <a:t>06/2021 </a:t>
            </a:r>
            <a:r>
              <a:rPr lang="es-ES" sz="1800" b="1" dirty="0"/>
              <a:t>AB (DCCPI/OCPI)</a:t>
            </a:r>
            <a:r>
              <a:rPr lang="es-ES" altLang="es-ES" sz="3000" b="1" dirty="0">
                <a:latin typeface="+mn-lt"/>
              </a:rPr>
              <a:t/>
            </a:r>
            <a:br>
              <a:rPr lang="es-ES" altLang="es-ES" sz="3000" b="1" dirty="0">
                <a:latin typeface="+mn-lt"/>
              </a:rPr>
            </a:br>
            <a:r>
              <a:rPr lang="es-ES" altLang="es-ES" b="1" dirty="0">
                <a:latin typeface="+mn-lt"/>
              </a:rPr>
              <a:t/>
            </a:r>
            <a:br>
              <a:rPr lang="es-ES" altLang="es-ES" b="1" dirty="0">
                <a:latin typeface="+mn-lt"/>
              </a:rPr>
            </a:br>
            <a:r>
              <a:rPr lang="es-ES" altLang="es-ES" b="1" dirty="0">
                <a:latin typeface="+mn-lt"/>
              </a:rPr>
              <a:t>		  </a:t>
            </a:r>
            <a:r>
              <a:rPr lang="es-ES" altLang="es-ES" dirty="0">
                <a:latin typeface="+mn-lt"/>
              </a:rPr>
              <a:t>	</a:t>
            </a:r>
            <a:br>
              <a:rPr lang="es-ES" altLang="es-ES" dirty="0">
                <a:latin typeface="+mn-lt"/>
              </a:rPr>
            </a:br>
            <a:endParaRPr lang="es-ES_tradnl" altLang="es-ES" dirty="0">
              <a:latin typeface="+mn-lt"/>
            </a:endParaRPr>
          </a:p>
        </p:txBody>
      </p:sp>
      <p:sp>
        <p:nvSpPr>
          <p:cNvPr id="5" name="1 Subtítulo">
            <a:extLst>
              <a:ext uri="{FF2B5EF4-FFF2-40B4-BE49-F238E27FC236}">
                <a16:creationId xmlns="" xmlns:a16="http://schemas.microsoft.com/office/drawing/2014/main" id="{7319371B-4119-4716-B49A-2590F3652B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72000" y="3000374"/>
            <a:ext cx="3132535" cy="1317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ES" dirty="0" smtClean="0"/>
              <a:t>Miguel Ortiz Pajares</a:t>
            </a:r>
            <a:endParaRPr lang="es-ES" altLang="es-ES" dirty="0"/>
          </a:p>
          <a:p>
            <a:pPr eaLnBrk="1" hangingPunct="1">
              <a:spcBef>
                <a:spcPct val="0"/>
              </a:spcBef>
            </a:pPr>
            <a:r>
              <a:rPr lang="es-ES" altLang="es-ES" dirty="0" smtClean="0"/>
              <a:t>Oficina </a:t>
            </a:r>
            <a:r>
              <a:rPr lang="es-ES" altLang="es-ES" dirty="0"/>
              <a:t>de CPI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b="1" dirty="0"/>
              <a:t>CDTI</a:t>
            </a:r>
          </a:p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39F9F3DA-2A99-4E9E-AF3D-90377D38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27397"/>
            <a:ext cx="6172200" cy="52744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Criterios de adjudicación </a:t>
            </a:r>
            <a:r>
              <a:rPr lang="es-ES" sz="15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s-ES" sz="15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es-ES_tradnl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86099"/>
              </p:ext>
            </p:extLst>
          </p:nvPr>
        </p:nvGraphicFramePr>
        <p:xfrm>
          <a:off x="1162974" y="630314"/>
          <a:ext cx="6560598" cy="3670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422"/>
                <a:gridCol w="2091681"/>
                <a:gridCol w="2489197"/>
                <a:gridCol w="994298"/>
              </a:tblGrid>
              <a:tr h="2173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ÍNDICE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CRITERIO DE ADJUDICACIÓN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PUNTUACIÓN MÁXIMA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217388">
                <a:tc gridSpan="4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CRITERIOS NO EVALUABLES MEDIANTE FÓRMULAS (80%) SOBRE B            80 puntos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                                                                                                                       (*)Umbral 50 puntos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948"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row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SOLUCIÓN TÉCNICA 25 puntos (*Umbral 17 puntos)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Capacidad de la propuesta para dar respuesta al reto de manera innovadora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3059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Descripción técnica de las funcionalidades y distintos bloques de la solución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2078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Grado de innovación de la solución propuesta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1086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IMPACTO </a:t>
                      </a:r>
                      <a:r>
                        <a:rPr lang="es-ES" sz="1000" dirty="0">
                          <a:effectLst/>
                        </a:rPr>
                        <a:t>TECNOLÓGICO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2039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PROPUESTA DE PLAN DE TRABAJO Y GESTIÓN DEL PROYECTO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2039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PROPUESTA DE RECURSOS DEDICADOS AL PROYECTO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3059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PROPUESTA DE GESTIÓN Y MANTENIMIENTO A EFECTOS EXPERIMENTALES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3059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PLAN DE DESARROLLO FUTURO (TRL8 Y TRL9) Y MODELO COMERCIAL PROPUESTO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2039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PLAN DE DIFUSIÓN Y DIVULGACIÓN PROPUESTO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108694">
                <a:tc gridSpan="4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CRITERIOS EVALUABLES MEDIANTE FÓRMULAS (20%) SOBRE C                    20 puntos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86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PRECIO TOTAL DE FASES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7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</a:tr>
              <a:tr h="2039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GASTOS DE SERVICIO POST-VENTA DURANTE 5 AÑOS 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5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  <a:tr h="2039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RETORNOS ECONÓMICOS FUTUROS (ROYALTIES)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8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/>
                </a:tc>
              </a:tr>
              <a:tr h="108694">
                <a:tc gridSpan="3"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100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Times New Roman"/>
                      </a:endParaRPr>
                    </a:p>
                  </a:txBody>
                  <a:tcPr marL="40947" marR="40947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>
            <a:extLst>
              <a:ext uri="{FF2B5EF4-FFF2-40B4-BE49-F238E27FC236}">
                <a16:creationId xmlns="" xmlns:a16="http://schemas.microsoft.com/office/drawing/2014/main" id="{9168D890-B5F7-45D0-A03A-2CBB8CC95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5900" y="896294"/>
            <a:ext cx="6176624" cy="336788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s-E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El plazo de ejecución total máximo del </a:t>
            </a:r>
            <a:r>
              <a:rPr lang="es-ES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contrato 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será de </a:t>
            </a:r>
            <a:r>
              <a:rPr lang="es-ES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16 meses</a:t>
            </a:r>
            <a:r>
              <a:rPr lang="es-E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desde la formalización del mismo y siempre que no se supere,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 como máximo, el 3</a:t>
            </a:r>
            <a:r>
              <a:rPr lang="es-ES" sz="1500" b="1" dirty="0">
                <a:cs typeface="Arial" panose="020B0604020202020204" pitchFamily="34" charset="0"/>
              </a:rPr>
              <a:t>1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 de marzo del 2023 como fecha de finalización.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La ejecución tiene los siguientes plazos por fases:</a:t>
            </a:r>
          </a:p>
          <a:p>
            <a:pPr>
              <a:spcBef>
                <a:spcPct val="0"/>
              </a:spcBef>
              <a:defRPr/>
            </a:pPr>
            <a:endParaRPr lang="es-ES" sz="15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600075" lvl="1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FASE I. </a:t>
            </a: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Diseño de la solución: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2 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meses desde la formalización del contrato.</a:t>
            </a:r>
          </a:p>
          <a:p>
            <a:pPr marL="600075" lvl="1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FASE II. </a:t>
            </a: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Desarrollo de un prototipo o pruebas de la solución propuesta</a:t>
            </a:r>
            <a:r>
              <a:rPr lang="es-E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s-ES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10 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meses una vez certificada la FASE I.</a:t>
            </a:r>
          </a:p>
          <a:p>
            <a:pPr marL="600075" lvl="1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FASE III.</a:t>
            </a: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 Verificación pre-operacional</a:t>
            </a:r>
            <a:r>
              <a:rPr lang="es-E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s-ES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4 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meses desde la certificación de la FASE II.</a:t>
            </a:r>
            <a:endParaRPr lang="es-ES_tradnl" dirty="0"/>
          </a:p>
        </p:txBody>
      </p:sp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DDE0E666-F153-4670-8E75-5DA11E3B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529828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Plazo de </a:t>
            </a:r>
            <a:r>
              <a:rPr lang="es-ES" sz="3000" b="1" dirty="0" smtClean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ejecución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44037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>
            <a:extLst>
              <a:ext uri="{FF2B5EF4-FFF2-40B4-BE49-F238E27FC236}">
                <a16:creationId xmlns="" xmlns:a16="http://schemas.microsoft.com/office/drawing/2014/main" id="{4EBDF351-2683-4CCB-AF3F-1EF40058A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3519" y="994173"/>
            <a:ext cx="6392996" cy="297418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1800" dirty="0">
                <a:solidFill>
                  <a:prstClr val="black"/>
                </a:solidFill>
                <a:cs typeface="Arial" panose="020B0604020202020204" pitchFamily="34" charset="0"/>
              </a:rPr>
              <a:t>Plazo de presentación:</a:t>
            </a: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marL="342900" lvl="1" indent="0">
              <a:spcBef>
                <a:spcPct val="0"/>
              </a:spcBef>
              <a:buNone/>
              <a:defRPr/>
            </a:pPr>
            <a:r>
              <a:rPr lang="es-ES" sz="1800" b="1" dirty="0">
                <a:solidFill>
                  <a:prstClr val="black"/>
                </a:solidFill>
                <a:cs typeface="Arial" panose="020B0604020202020204" pitchFamily="34" charset="0"/>
              </a:rPr>
              <a:t>Antes de las </a:t>
            </a:r>
            <a:r>
              <a:rPr lang="es-ES" sz="1800" b="1" dirty="0">
                <a:solidFill>
                  <a:srgbClr val="FF0000"/>
                </a:solidFill>
                <a:cs typeface="Arial" panose="020B0604020202020204" pitchFamily="34" charset="0"/>
              </a:rPr>
              <a:t>14:00 h del </a:t>
            </a:r>
            <a:r>
              <a:rPr lang="es-E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23 </a:t>
            </a:r>
            <a:r>
              <a:rPr lang="es-ES" sz="1800" b="1" dirty="0">
                <a:solidFill>
                  <a:srgbClr val="FF0000"/>
                </a:solidFill>
                <a:cs typeface="Arial" panose="020B0604020202020204" pitchFamily="34" charset="0"/>
              </a:rPr>
              <a:t>de </a:t>
            </a:r>
            <a:r>
              <a:rPr lang="es-E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septiembre </a:t>
            </a:r>
            <a:r>
              <a:rPr lang="es-ES" sz="1800" b="1" dirty="0">
                <a:solidFill>
                  <a:srgbClr val="FF0000"/>
                </a:solidFill>
                <a:cs typeface="Arial" panose="020B0604020202020204" pitchFamily="34" charset="0"/>
              </a:rPr>
              <a:t>de 2021</a:t>
            </a:r>
            <a:r>
              <a:rPr lang="es-ES" sz="18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s-E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1800" dirty="0">
                <a:solidFill>
                  <a:prstClr val="black"/>
                </a:solidFill>
                <a:cs typeface="Arial" panose="020B0604020202020204" pitchFamily="34" charset="0"/>
              </a:rPr>
              <a:t>Lugar de presentación de ofertas:</a:t>
            </a:r>
            <a:endParaRPr lang="es-E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1" indent="0">
              <a:spcBef>
                <a:spcPct val="0"/>
              </a:spcBef>
              <a:buNone/>
              <a:defRPr/>
            </a:pPr>
            <a:r>
              <a:rPr lang="es-ES" sz="1800" dirty="0">
                <a:solidFill>
                  <a:prstClr val="black"/>
                </a:solidFill>
                <a:cs typeface="Arial" panose="020B0604020202020204" pitchFamily="34" charset="0"/>
              </a:rPr>
              <a:t>PRESENTACIÓN ELECTRÓNICA: Presentación de las ofertas por medios electrónicos a través de la Plataforma de Contratación del Sector Público.</a:t>
            </a:r>
            <a:r>
              <a:rPr lang="es-ES" sz="1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prstClr val="black"/>
                </a:solidFill>
                <a:cs typeface="Arial" panose="020B0604020202020204" pitchFamily="34" charset="0"/>
                <a:hlinkClick r:id="rId2"/>
              </a:rPr>
              <a:t>https://contrataciondelestado.es/wps/portal/licitaciones</a:t>
            </a:r>
            <a:r>
              <a:rPr lang="es-ES" sz="1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300038">
              <a:spcBef>
                <a:spcPct val="0"/>
              </a:spcBef>
              <a:defRPr/>
            </a:pPr>
            <a:r>
              <a:rPr lang="es-ES" sz="1800" dirty="0">
                <a:solidFill>
                  <a:prstClr val="black"/>
                </a:solidFill>
                <a:cs typeface="Arial" panose="020B0604020202020204" pitchFamily="34" charset="0"/>
              </a:rPr>
              <a:t>Apertura de ofertas: solo será pública la apertura del sobre </a:t>
            </a:r>
            <a:r>
              <a:rPr lang="es-E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C (</a:t>
            </a:r>
            <a:r>
              <a:rPr lang="es-ES" altLang="es-E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 de noviembre de 2021 </a:t>
            </a:r>
            <a:r>
              <a:rPr lang="es-ES" altLang="es-ES" sz="1800" b="1" dirty="0">
                <a:solidFill>
                  <a:srgbClr val="FF0000"/>
                </a:solidFill>
                <a:cs typeface="Arial" panose="020B0604020202020204" pitchFamily="34" charset="0"/>
              </a:rPr>
              <a:t>a las </a:t>
            </a:r>
            <a:r>
              <a:rPr lang="es-ES" altLang="es-E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11:00h</a:t>
            </a:r>
            <a:r>
              <a:rPr lang="es-ES" altLang="es-ES" sz="1800" b="1" dirty="0" smtClean="0">
                <a:cs typeface="Arial" panose="020B0604020202020204" pitchFamily="34" charset="0"/>
              </a:rPr>
              <a:t>)</a:t>
            </a:r>
            <a:endParaRPr lang="es-ES_tradnl" sz="1800" b="1" dirty="0">
              <a:cs typeface="Arial" panose="020B0604020202020204" pitchFamily="34" charset="0"/>
            </a:endParaRPr>
          </a:p>
        </p:txBody>
      </p:sp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29672104-E66E-4DBC-8491-3E9D4B2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27447"/>
          </a:xfrm>
        </p:spPr>
        <p:txBody>
          <a:bodyPr/>
          <a:lstStyle/>
          <a:p>
            <a:pPr algn="l"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Presentación de ofertas: Plazo y lugar </a:t>
            </a:r>
            <a:r>
              <a:rPr lang="es-ES" sz="3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s-ES" sz="3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es-ES_tradnl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7562372-4416-4868-BBC7-2D92EEEE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34465"/>
            <a:ext cx="6172200" cy="857250"/>
          </a:xfrm>
        </p:spPr>
        <p:txBody>
          <a:bodyPr/>
          <a:lstStyle/>
          <a:p>
            <a:pPr>
              <a:defRPr/>
            </a:pPr>
            <a:r>
              <a:rPr lang="es-ES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Gracias por su atención</a:t>
            </a:r>
            <a:endParaRPr lang="es-ES" dirty="0"/>
          </a:p>
        </p:txBody>
      </p:sp>
      <p:pic>
        <p:nvPicPr>
          <p:cNvPr id="35846" name="Imagen 4">
            <a:hlinkClick r:id="rId2"/>
            <a:extLst>
              <a:ext uri="{FF2B5EF4-FFF2-40B4-BE49-F238E27FC236}">
                <a16:creationId xmlns="" xmlns:a16="http://schemas.microsoft.com/office/drawing/2014/main" id="{D7705A23-EC48-4E29-A9A4-D80F80CA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32" y="1685354"/>
            <a:ext cx="1957138" cy="7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Subtítulo">
            <a:extLst>
              <a:ext uri="{FF2B5EF4-FFF2-40B4-BE49-F238E27FC236}">
                <a16:creationId xmlns="" xmlns:a16="http://schemas.microsoft.com/office/drawing/2014/main" id="{7EB628D9-9E60-4B75-ADBC-C6C58E8D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42" y="3086266"/>
            <a:ext cx="4639292" cy="9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altLang="es-ES" sz="2400" dirty="0"/>
              <a:t>Consultas: </a:t>
            </a:r>
            <a:r>
              <a:rPr lang="es-ES" altLang="es-ES" sz="2400" dirty="0">
                <a:hlinkClick r:id="rId4"/>
              </a:rPr>
              <a:t>contratación.cpi@cdti.es</a:t>
            </a:r>
            <a:r>
              <a:rPr lang="es-ES" altLang="es-ES" sz="2400" dirty="0"/>
              <a:t> </a:t>
            </a:r>
          </a:p>
        </p:txBody>
      </p:sp>
      <p:sp>
        <p:nvSpPr>
          <p:cNvPr id="7" name="1 Subtítulo">
            <a:extLst>
              <a:ext uri="{FF2B5EF4-FFF2-40B4-BE49-F238E27FC236}">
                <a16:creationId xmlns="" xmlns:a16="http://schemas.microsoft.com/office/drawing/2014/main" id="{5FB49775-6E2C-4EE5-A003-19390A02E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56860"/>
            <a:ext cx="3530851" cy="8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altLang="es-ES" sz="1600" dirty="0"/>
              <a:t>Esta presentación se podrá encontrar en: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s-ES" altLang="es-ES" sz="1600" dirty="0"/>
              <a:t>PLACSP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s-ES" altLang="es-ES" sz="1600" dirty="0"/>
              <a:t>Web CDTI </a:t>
            </a:r>
            <a:r>
              <a:rPr lang="es-ES" sz="1600" dirty="0"/>
              <a:t> </a:t>
            </a:r>
            <a:endParaRPr lang="es-ES" altLang="es-E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2" y="1685354"/>
            <a:ext cx="4483222" cy="5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1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>
            <a:extLst>
              <a:ext uri="{FF2B5EF4-FFF2-40B4-BE49-F238E27FC236}">
                <a16:creationId xmlns="" xmlns:a16="http://schemas.microsoft.com/office/drawing/2014/main" id="{F307CD30-E7F9-461C-B526-97471F955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2055" y="823199"/>
            <a:ext cx="7510508" cy="3540642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s-ES" sz="1400" b="1" dirty="0"/>
              <a:t>COMPRA PÚBLICA PRECOMERCIAL PARA EL DESARROLLO DE SOLUCIONES INNOVADORAS EN EL ÁMBITO DE </a:t>
            </a:r>
            <a:r>
              <a:rPr lang="es-ES" sz="1400" b="1" cap="all" dirty="0"/>
              <a:t>INVESTIGACIÓN Y DESARROLLO EXPERIMENTAL DE UN ENTORNO DE SIMULACIÓN </a:t>
            </a:r>
            <a:r>
              <a:rPr lang="es-ES" sz="1400" b="1" cap="all" dirty="0" smtClean="0"/>
              <a:t>U-SPACE</a:t>
            </a:r>
          </a:p>
          <a:p>
            <a:pPr>
              <a:spcBef>
                <a:spcPts val="600"/>
              </a:spcBef>
              <a:defRPr/>
            </a:pPr>
            <a:r>
              <a:rPr lang="es-ES" sz="14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Número</a:t>
            </a: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de Expediente: </a:t>
            </a:r>
            <a:r>
              <a:rPr lang="es-ES" sz="1400" dirty="0"/>
              <a:t>CPP </a:t>
            </a:r>
            <a:r>
              <a:rPr lang="es-ES" sz="1400" dirty="0" smtClean="0"/>
              <a:t>06/2021 </a:t>
            </a:r>
            <a:r>
              <a:rPr lang="es-ES" sz="1400" dirty="0"/>
              <a:t>AB (DCCPI/OCPI</a:t>
            </a:r>
            <a:r>
              <a:rPr lang="es-ES" sz="1400" dirty="0" smtClean="0"/>
              <a:t>)</a:t>
            </a:r>
            <a:endParaRPr lang="es-ES" sz="1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Publicado 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anuncio en: </a:t>
            </a:r>
          </a:p>
          <a:p>
            <a:pPr lvl="1">
              <a:spcBef>
                <a:spcPts val="600"/>
              </a:spcBef>
              <a:defRPr/>
            </a:pP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DOUE el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23-08-2021 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Plataforma de Contratación del Sector Público el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25-08-2021: </a:t>
            </a:r>
            <a:r>
              <a:rPr lang="es-ES" sz="1400" dirty="0">
                <a:hlinkClick r:id="rId2"/>
              </a:rPr>
              <a:t>https://contrataciondelestado.es/wps/portal/!ut/p/b0/04_Sj9CPykssy0xPLMnMz0vMAfIjU1JTC3Iy87KtUlJLEnNyUuNzMpMzSxKTgQr0w_Wj9KMyU1zLcvQjTSP8Ck3ztSO9qxyDS9OLSxyd3ItMHW1t9Qtycx0BimuPug</a:t>
            </a:r>
            <a:r>
              <a:rPr lang="es-ES" sz="1400" dirty="0" smtClean="0">
                <a:hlinkClick r:id="rId2"/>
              </a:rPr>
              <a:t>!!/</a:t>
            </a:r>
            <a:endParaRPr lang="es-ES" sz="1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Web 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CDTI: 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https://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www.cdti.es/index.asp?MP=100&amp;MS=920&amp;MN=3&amp;TR=C&amp;IDR=3024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Régimen jurídico: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Excluido 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del ámbito de aplicación de la Ley 9/2017 LCSP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(artículo 8, excepto 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principios básicos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). </a:t>
            </a:r>
            <a:r>
              <a:rPr lang="es-ES" sz="1400" dirty="0"/>
              <a:t>Reglamento UE 1303/2013 (Fondos </a:t>
            </a:r>
            <a:r>
              <a:rPr lang="es-ES" sz="1400" dirty="0" smtClean="0"/>
              <a:t>FEDER, no doble financiación)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s-ES" sz="1350" dirty="0" smtClean="0">
                <a:solidFill>
                  <a:prstClr val="black"/>
                </a:solidFill>
                <a:cs typeface="Arial" panose="020B0604020202020204" pitchFamily="34" charset="0"/>
              </a:rPr>
              <a:t>Consultas </a:t>
            </a:r>
            <a:r>
              <a:rPr lang="es-ES" sz="1350" dirty="0">
                <a:solidFill>
                  <a:prstClr val="black"/>
                </a:solidFill>
                <a:cs typeface="Arial" panose="020B0604020202020204" pitchFamily="34" charset="0"/>
              </a:rPr>
              <a:t>en </a:t>
            </a:r>
            <a:r>
              <a:rPr lang="es-ES" sz="1350" dirty="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contratación.cpi@cdti.es</a:t>
            </a:r>
            <a:r>
              <a:rPr lang="es-ES" sz="13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es-ES" sz="1350" dirty="0">
              <a:solidFill>
                <a:prstClr val="black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823BFBBA-0D3B-4A91-BFD6-6AD9E67A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6397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Identificación del pliego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76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>
            <a:extLst>
              <a:ext uri="{FF2B5EF4-FFF2-40B4-BE49-F238E27FC236}">
                <a16:creationId xmlns="" xmlns:a16="http://schemas.microsoft.com/office/drawing/2014/main" id="{D6211A9F-6E35-4562-996C-057C71AD2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889" y="915798"/>
            <a:ext cx="7102136" cy="345638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es-ES" sz="1400" b="1" u="sng" dirty="0" smtClean="0"/>
              <a:t>Objeto</a:t>
            </a:r>
            <a:r>
              <a:rPr lang="es-ES" sz="1400" dirty="0" smtClean="0"/>
              <a:t>: desarrollo de soluciones </a:t>
            </a:r>
            <a:r>
              <a:rPr lang="es-ES" sz="1400" dirty="0"/>
              <a:t>de una infraestructura de simulación avanzada que, haciendo uso de los recursos ya existentes en el </a:t>
            </a:r>
            <a:r>
              <a:rPr lang="es-ES" sz="1400" dirty="0" smtClean="0"/>
              <a:t>CIAR, </a:t>
            </a:r>
            <a:r>
              <a:rPr lang="es-ES" sz="1400" dirty="0"/>
              <a:t>así como de los desarrollos tecnológicos llevados a cabo en las fases uno y dos de la “CIVIL UAVS </a:t>
            </a:r>
            <a:r>
              <a:rPr lang="es-ES" sz="1400" dirty="0" smtClean="0"/>
              <a:t>INITIATIVE”, </a:t>
            </a:r>
            <a:r>
              <a:rPr lang="es-ES" sz="1400" dirty="0"/>
              <a:t>sea capaz de proporcionar un sistema interoperable y abierto para la gestión estratégica y táctica de contingencias, la gestión de la seguridad operacional, la gestión del tráfico aéreo en operaciones </a:t>
            </a:r>
            <a:r>
              <a:rPr lang="es-ES" sz="1400" dirty="0" smtClean="0"/>
              <a:t>UTM y su integración con ATM. 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es-ES" sz="1400" dirty="0" smtClean="0"/>
              <a:t>La </a:t>
            </a:r>
            <a:r>
              <a:rPr lang="es-ES" sz="1400" dirty="0"/>
              <a:t>contratación se efectúa por el CDTI en colaboración con Vicepresidencia Segunda y </a:t>
            </a:r>
            <a:r>
              <a:rPr lang="es-ES" sz="1400" dirty="0" err="1"/>
              <a:t>Consellería</a:t>
            </a:r>
            <a:r>
              <a:rPr lang="es-ES" sz="1400" dirty="0"/>
              <a:t> de Economía, Empresa e Innovación de la Xunta de Galicia </a:t>
            </a:r>
            <a:r>
              <a:rPr lang="es-ES" sz="1400" dirty="0" smtClean="0"/>
              <a:t>(</a:t>
            </a:r>
            <a:r>
              <a:rPr lang="es-ES" sz="1400" dirty="0"/>
              <a:t>administración pública usuaria) en virtud del convenio suscrito entre </a:t>
            </a:r>
            <a:r>
              <a:rPr lang="es-ES" sz="1400" dirty="0" smtClean="0"/>
              <a:t>ambas.</a:t>
            </a:r>
          </a:p>
          <a:p>
            <a:pPr marL="0" lvl="0" indent="0">
              <a:buNone/>
            </a:pPr>
            <a:r>
              <a:rPr lang="es-ES" sz="1400" b="1" u="sng" dirty="0" err="1" smtClean="0"/>
              <a:t>CPVs</a:t>
            </a:r>
            <a:r>
              <a:rPr lang="es-ES" sz="1400" dirty="0" smtClean="0"/>
              <a:t>: 73100000-3 </a:t>
            </a:r>
            <a:r>
              <a:rPr lang="es-ES" sz="1400" dirty="0"/>
              <a:t>Servicios de investigación y desarrollo experimental</a:t>
            </a:r>
            <a:endParaRPr lang="es-ES" sz="1400" dirty="0" smtClean="0"/>
          </a:p>
          <a:p>
            <a:pPr marL="0" lvl="0" indent="0">
              <a:buNone/>
            </a:pPr>
            <a:r>
              <a:rPr lang="es-ES" sz="1400" dirty="0" smtClean="0"/>
              <a:t>           73300000-5 </a:t>
            </a:r>
            <a:r>
              <a:rPr lang="es-ES" sz="1400" dirty="0"/>
              <a:t>Diseño y ejecución en materia de investigación y desarrollo</a:t>
            </a:r>
            <a:endParaRPr lang="es-ES_tradnl" sz="1400" dirty="0"/>
          </a:p>
        </p:txBody>
      </p:sp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0CA0DAF3-38D9-4777-A4A2-6D18F8A3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529828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Objeto del </a:t>
            </a:r>
            <a:r>
              <a:rPr lang="es-ES" sz="3000" b="1" dirty="0" smtClean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contrato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525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7E743BBC-0554-4726-A7B0-B8660A40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/>
          <a:lstStyle/>
          <a:p>
            <a:pPr>
              <a:defRPr/>
            </a:pPr>
            <a:r>
              <a:rPr lang="es-ES" sz="3000" b="1" dirty="0" smtClean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Características generales</a:t>
            </a:r>
            <a:r>
              <a:rPr lang="es-ES" sz="18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s-ES" sz="18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</a:br>
            <a:endParaRPr lang="es-ES_tradnl" dirty="0"/>
          </a:p>
        </p:txBody>
      </p:sp>
      <p:sp>
        <p:nvSpPr>
          <p:cNvPr id="2" name="1 CuadroTexto"/>
          <p:cNvSpPr txBox="1"/>
          <p:nvPr/>
        </p:nvSpPr>
        <p:spPr>
          <a:xfrm>
            <a:off x="1127457" y="923277"/>
            <a:ext cx="7039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pretenden contratar soluciones innovadoras, inexistentes en el mercado, que puedan solucionar las necesidades públicas detectadas por la Administración Pública usuaria y que se puedan validar en un entorno pre-operacional proporcionado por dicha Administración.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valor de los servicios I+D deberá ser la mayor parte del precio de la licitación.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requiere un salto tecnológico desde un TRL mínimo de 4 a TRL 7, lo que supone un avance en el estado del arte actual de las tecnologías.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38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1E0A3646-8C11-44D9-B22F-F887700CCB1C}"/>
              </a:ext>
            </a:extLst>
          </p:cNvPr>
          <p:cNvSpPr txBox="1">
            <a:spLocks/>
          </p:cNvSpPr>
          <p:nvPr/>
        </p:nvSpPr>
        <p:spPr>
          <a:xfrm>
            <a:off x="1415654" y="994299"/>
            <a:ext cx="6372225" cy="33562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1600" dirty="0" smtClean="0"/>
              <a:t>Presupuesto </a:t>
            </a:r>
            <a:r>
              <a:rPr lang="es-ES" sz="1600" dirty="0"/>
              <a:t>base de licitación (sin IVA): </a:t>
            </a:r>
            <a:r>
              <a:rPr lang="es-ES" sz="1600" b="1" dirty="0" smtClean="0"/>
              <a:t>10.900.000 </a:t>
            </a:r>
            <a:r>
              <a:rPr lang="es-ES" sz="1600" b="1" dirty="0"/>
              <a:t>€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1600" dirty="0"/>
              <a:t>El contrato único por el total de fases se ejecutará por fases eliminatorias con posibilidad que existan múltiples adjudicatarios en cada fase. </a:t>
            </a:r>
            <a:endParaRPr lang="es-ES" sz="1500" b="1" dirty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es-ES" sz="24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0351806A-A322-46E1-B66A-DF9F4156E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35745"/>
              </p:ext>
            </p:extLst>
          </p:nvPr>
        </p:nvGraphicFramePr>
        <p:xfrm>
          <a:off x="1562100" y="1913511"/>
          <a:ext cx="6079332" cy="2360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3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9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05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6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0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FASE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Nº máximo de adjudicatarios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Importe máximo de la oferta de cada licitador (sin IVA)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Importe máximo de la fase (sin IVA)</a:t>
                      </a:r>
                    </a:p>
                  </a:txBody>
                  <a:tcPr marL="51445" marR="5144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I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 smtClean="0">
                          <a:effectLst/>
                          <a:latin typeface="+mn-lt"/>
                        </a:rPr>
                        <a:t>3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rlito"/>
                          <a:cs typeface="Carlito"/>
                        </a:rPr>
                        <a:t>300.000 €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 smtClean="0">
                          <a:effectLst/>
                          <a:latin typeface="+mn-lt"/>
                          <a:ea typeface="Carlito"/>
                          <a:cs typeface="Carlito"/>
                        </a:rPr>
                        <a:t>(3x300.000)=900.000 </a:t>
                      </a: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€</a:t>
                      </a:r>
                    </a:p>
                  </a:txBody>
                  <a:tcPr marL="51445" marR="5144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II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effectLst/>
                          <a:latin typeface="+mn-lt"/>
                        </a:rPr>
                        <a:t>2</a:t>
                      </a:r>
                      <a:endParaRPr lang="es-ES" sz="140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Carlito"/>
                          <a:cs typeface="Carlito"/>
                        </a:rPr>
                        <a:t>3.050.000 €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(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rlito"/>
                          <a:cs typeface="Carlito"/>
                        </a:rPr>
                        <a:t>2x3.050.000)=6.100.000 </a:t>
                      </a: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€</a:t>
                      </a:r>
                    </a:p>
                  </a:txBody>
                  <a:tcPr marL="51445" marR="5144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III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effectLst/>
                          <a:latin typeface="+mn-lt"/>
                        </a:rPr>
                        <a:t>2</a:t>
                      </a:r>
                      <a:endParaRPr lang="es-ES" sz="140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rlito"/>
                          <a:cs typeface="Carlito"/>
                        </a:rPr>
                        <a:t>1.950.000 €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(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rlito"/>
                          <a:cs typeface="Carlito"/>
                        </a:rPr>
                        <a:t>2x1.950.000)=3.900.000 </a:t>
                      </a: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€</a:t>
                      </a:r>
                    </a:p>
                  </a:txBody>
                  <a:tcPr marL="51445" marR="5144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400">
                          <a:effectLst/>
                          <a:latin typeface="+mn-lt"/>
                        </a:rPr>
                        <a:t>TOTAL</a:t>
                      </a:r>
                      <a:endParaRPr lang="es-ES" sz="140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effectLst/>
                          <a:latin typeface="+mn-lt"/>
                        </a:rPr>
                        <a:t> </a:t>
                      </a:r>
                      <a:endParaRPr lang="es-ES" sz="140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 smtClean="0">
                          <a:effectLst/>
                          <a:latin typeface="+mn-lt"/>
                        </a:rPr>
                        <a:t>5.300.000 </a:t>
                      </a:r>
                      <a:r>
                        <a:rPr lang="es-ES" sz="1400" b="1" dirty="0">
                          <a:effectLst/>
                          <a:latin typeface="+mn-lt"/>
                        </a:rPr>
                        <a:t>€</a:t>
                      </a:r>
                      <a:endParaRPr lang="es-ES" sz="1400" b="1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rlito"/>
                          <a:cs typeface="Carlito"/>
                        </a:rPr>
                        <a:t>10.900.000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rlito"/>
                          <a:cs typeface="Carlito"/>
                        </a:rPr>
                        <a:t>€</a:t>
                      </a:r>
                      <a:endParaRPr lang="es-ES" sz="1400" b="1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A6BC4252-A5BA-4DAF-B567-0DBA06A6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619644"/>
          </a:xfrm>
        </p:spPr>
        <p:txBody>
          <a:bodyPr/>
          <a:lstStyle/>
          <a:p>
            <a:pPr>
              <a:defRPr/>
            </a:pPr>
            <a:r>
              <a:rPr lang="es-ES" sz="3000" b="1" dirty="0" smtClean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Presupuesto</a:t>
            </a:r>
            <a:endParaRPr lang="es-ES_trad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>
            <a:extLst>
              <a:ext uri="{FF2B5EF4-FFF2-40B4-BE49-F238E27FC236}">
                <a16:creationId xmlns="" xmlns:a16="http://schemas.microsoft.com/office/drawing/2014/main" id="{4BF991AF-1688-48FE-9BB4-8553663B6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368" y="503925"/>
            <a:ext cx="6823599" cy="3265884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s-ES" sz="1500" b="1" dirty="0" smtClean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es-ES" sz="1500" b="1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SOLVENCIAS</a:t>
            </a:r>
            <a:endParaRPr lang="es-ES" sz="15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2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 smtClean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 smtClean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ES" sz="1500" b="1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GARANTÍA</a:t>
            </a: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Garantía definitiva: </a:t>
            </a:r>
            <a:r>
              <a:rPr lang="es-ES" sz="1400" b="1" dirty="0">
                <a:solidFill>
                  <a:srgbClr val="FF0000"/>
                </a:solidFill>
                <a:cs typeface="Arial" panose="020B0604020202020204" pitchFamily="34" charset="0"/>
              </a:rPr>
              <a:t>3 %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 del importe de adjudicación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, IVA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excluido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Tipo de garantía: 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aval bancario intervenido ante </a:t>
            </a: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notario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s-ES_tradnl" dirty="0"/>
          </a:p>
        </p:txBody>
      </p:sp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6E265E97-B6D9-4EFD-840B-A5A29C91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708421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Solvencias y </a:t>
            </a:r>
            <a:r>
              <a:rPr lang="es-ES" sz="3000" b="1" dirty="0" smtClean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garantía</a:t>
            </a:r>
            <a:endParaRPr lang="es-ES_tradnl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543"/>
              </p:ext>
            </p:extLst>
          </p:nvPr>
        </p:nvGraphicFramePr>
        <p:xfrm>
          <a:off x="1417466" y="1450628"/>
          <a:ext cx="6767745" cy="156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209"/>
                <a:gridCol w="3444536"/>
              </a:tblGrid>
              <a:tr h="37025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SOLVENCIA ECONÓMICA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SOLVENCIA TÉCNICA (al</a:t>
                      </a:r>
                      <a:r>
                        <a:rPr lang="es-ES" sz="1400" baseline="0" dirty="0" smtClean="0"/>
                        <a:t> menos una)</a:t>
                      </a:r>
                      <a:endParaRPr lang="es-ES" sz="1400" dirty="0"/>
                    </a:p>
                  </a:txBody>
                  <a:tcPr/>
                </a:tc>
              </a:tr>
              <a:tr h="652731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Volumen anual de negocios</a:t>
                      </a:r>
                      <a:r>
                        <a:rPr lang="es-ES" sz="1200" dirty="0" smtClean="0"/>
                        <a:t>, en el ámbito al que se refiera el</a:t>
                      </a:r>
                      <a:r>
                        <a:rPr lang="es-ES" sz="1200" baseline="0" dirty="0" smtClean="0"/>
                        <a:t> contrato, de al menos </a:t>
                      </a:r>
                      <a:r>
                        <a:rPr lang="es-ES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5.962.500 €</a:t>
                      </a:r>
                      <a:endParaRPr lang="es-E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Servicios de I+D realizados </a:t>
                      </a:r>
                      <a:r>
                        <a:rPr lang="es-ES" sz="1200" b="0" dirty="0" smtClean="0"/>
                        <a:t>(de similar naturaleza)</a:t>
                      </a:r>
                      <a:r>
                        <a:rPr lang="es-ES" sz="1200" b="0" baseline="0" dirty="0" smtClean="0"/>
                        <a:t> en los últimos 5 años de al menos</a:t>
                      </a:r>
                      <a:r>
                        <a:rPr lang="es-ES" sz="1200" b="0" dirty="0" smtClean="0"/>
                        <a:t> </a:t>
                      </a:r>
                      <a:r>
                        <a:rPr lang="es-ES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1.987.500</a:t>
                      </a:r>
                      <a:r>
                        <a:rPr lang="es-E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4807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Seguro</a:t>
                      </a:r>
                      <a:r>
                        <a:rPr lang="es-ES" sz="1200" dirty="0" smtClean="0"/>
                        <a:t> de responsabilidad civil por riesgos</a:t>
                      </a:r>
                      <a:r>
                        <a:rPr lang="es-ES" sz="1200" baseline="0" dirty="0" smtClean="0"/>
                        <a:t> profesionales: </a:t>
                      </a:r>
                      <a:r>
                        <a:rPr lang="es-ES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5.300.000 €</a:t>
                      </a:r>
                      <a:endParaRPr lang="es-E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Proyectos internos de I+D </a:t>
                      </a:r>
                      <a:r>
                        <a:rPr lang="es-ES" sz="1200" b="0" dirty="0" smtClean="0"/>
                        <a:t>(de similar naturaleza)</a:t>
                      </a:r>
                      <a:r>
                        <a:rPr lang="es-ES" sz="1200" b="0" baseline="0" dirty="0" smtClean="0"/>
                        <a:t> en los últimos 5 años de al menos</a:t>
                      </a:r>
                      <a:r>
                        <a:rPr lang="es-ES" sz="1200" b="0" dirty="0" smtClean="0"/>
                        <a:t> </a:t>
                      </a:r>
                      <a:r>
                        <a:rPr lang="es-ES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1.987.500</a:t>
                      </a:r>
                      <a:r>
                        <a:rPr lang="es-E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texto">
            <a:extLst>
              <a:ext uri="{FF2B5EF4-FFF2-40B4-BE49-F238E27FC236}">
                <a16:creationId xmlns="" xmlns:a16="http://schemas.microsoft.com/office/drawing/2014/main" id="{5F136AAB-E907-462F-BC21-97B69739EC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401238" y="967702"/>
            <a:ext cx="6482133" cy="2982897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" altLang="es-ES" sz="1800" dirty="0"/>
              <a:t>Tipo de procedimiento: </a:t>
            </a:r>
            <a:r>
              <a:rPr lang="es-ES" altLang="es-ES" sz="1800" dirty="0" smtClean="0"/>
              <a:t>Abierto</a:t>
            </a:r>
          </a:p>
          <a:p>
            <a:pPr lvl="0">
              <a:defRPr/>
            </a:pPr>
            <a:r>
              <a:rPr lang="es-ES" sz="1800" dirty="0"/>
              <a:t>Número máximo de adjudicatarios: </a:t>
            </a:r>
            <a:r>
              <a:rPr lang="es-ES" sz="1800" dirty="0" smtClean="0"/>
              <a:t>3 </a:t>
            </a:r>
            <a:r>
              <a:rPr lang="es-ES" sz="1800" dirty="0"/>
              <a:t>Fase I, 2 Fase II, 2 Fase III.</a:t>
            </a:r>
          </a:p>
          <a:p>
            <a:pPr eaLnBrk="1" hangingPunct="1">
              <a:defRPr/>
            </a:pPr>
            <a:r>
              <a:rPr lang="es-ES" altLang="es-ES" sz="1800" dirty="0" smtClean="0"/>
              <a:t>Criterios </a:t>
            </a:r>
            <a:r>
              <a:rPr lang="es-ES" altLang="es-ES" sz="1800" dirty="0"/>
              <a:t>de Adjudicación:</a:t>
            </a:r>
          </a:p>
          <a:p>
            <a:pPr lvl="1" eaLnBrk="1" hangingPunct="1">
              <a:defRPr/>
            </a:pPr>
            <a:r>
              <a:rPr lang="es-ES" altLang="es-ES" sz="1400" dirty="0"/>
              <a:t>No evaluables mediante fórmulas </a:t>
            </a:r>
            <a:r>
              <a:rPr lang="es-ES" altLang="es-ES" sz="1400" dirty="0" smtClean="0"/>
              <a:t>(80%)</a:t>
            </a:r>
            <a:endParaRPr lang="es-ES" altLang="es-ES" sz="1400" dirty="0"/>
          </a:p>
          <a:p>
            <a:pPr lvl="1" eaLnBrk="1" hangingPunct="1">
              <a:defRPr/>
            </a:pPr>
            <a:r>
              <a:rPr lang="es-ES" altLang="es-ES" sz="1400" dirty="0"/>
              <a:t>Si evaluables mediante fórmulas </a:t>
            </a:r>
            <a:r>
              <a:rPr lang="es-ES" altLang="es-ES" sz="1400" dirty="0" smtClean="0"/>
              <a:t>(20%)</a:t>
            </a:r>
          </a:p>
          <a:p>
            <a:pPr lvl="0"/>
            <a:r>
              <a:rPr lang="es-ES" sz="1800" dirty="0">
                <a:solidFill>
                  <a:prstClr val="black"/>
                </a:solidFill>
                <a:latin typeface="Calibri"/>
              </a:rPr>
              <a:t>Ejecución con fases eliminatorias entre adjudicatarios: </a:t>
            </a:r>
          </a:p>
          <a:p>
            <a:pPr lvl="1"/>
            <a:r>
              <a:rPr lang="es-ES" sz="1400" dirty="0"/>
              <a:t>FASE I: Diseño de la solución.</a:t>
            </a:r>
          </a:p>
          <a:p>
            <a:pPr lvl="1"/>
            <a:r>
              <a:rPr lang="es-ES" sz="1400" dirty="0"/>
              <a:t>FASE II: Desarrollo de un prototipo o pruebas de la solución propuesta</a:t>
            </a:r>
            <a:r>
              <a:rPr lang="es-ES" sz="1400" dirty="0" smtClean="0"/>
              <a:t>.</a:t>
            </a:r>
            <a:endParaRPr lang="es-ES" sz="1400" dirty="0"/>
          </a:p>
          <a:p>
            <a:pPr lvl="1"/>
            <a:r>
              <a:rPr lang="es-ES" sz="1400" dirty="0"/>
              <a:t>FASE III: Verificación pre-operacional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24580" name="3 Título">
            <a:extLst>
              <a:ext uri="{FF2B5EF4-FFF2-40B4-BE49-F238E27FC236}">
                <a16:creationId xmlns="" xmlns:a16="http://schemas.microsoft.com/office/drawing/2014/main" id="{8F15FCD1-0E34-4FF0-8D2C-9DB3E2680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160735"/>
            <a:ext cx="6172200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000" b="1" dirty="0">
                <a:solidFill>
                  <a:srgbClr val="D16309"/>
                </a:solidFill>
              </a:rPr>
              <a:t>Procedimiento de </a:t>
            </a:r>
            <a:r>
              <a:rPr lang="es-ES" altLang="es-ES" sz="3000" b="1" dirty="0" smtClean="0">
                <a:solidFill>
                  <a:srgbClr val="D16309"/>
                </a:solidFill>
              </a:rPr>
              <a:t>Contratación</a:t>
            </a:r>
            <a:endParaRPr lang="es-ES" altLang="es-ES" sz="3000" b="1" dirty="0">
              <a:solidFill>
                <a:srgbClr val="D1630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texto">
            <a:extLst>
              <a:ext uri="{FF2B5EF4-FFF2-40B4-BE49-F238E27FC236}">
                <a16:creationId xmlns="" xmlns:a16="http://schemas.microsoft.com/office/drawing/2014/main" id="{748A785D-C24B-4317-A35B-F8538CAE33A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678781" y="949725"/>
            <a:ext cx="6176963" cy="351039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1200"/>
              </a:spcBef>
              <a:defRPr/>
            </a:pPr>
            <a:r>
              <a:rPr lang="es-ES" altLang="es-ES" sz="1600" dirty="0">
                <a:solidFill>
                  <a:prstClr val="black"/>
                </a:solidFill>
              </a:rPr>
              <a:t>Formalización por adjudicatario de un único contrato por adjudicatario </a:t>
            </a:r>
            <a:r>
              <a:rPr lang="es-ES" altLang="es-ES" sz="1600" dirty="0" smtClean="0">
                <a:solidFill>
                  <a:prstClr val="black"/>
                </a:solidFill>
              </a:rPr>
              <a:t>por el precio total de todas </a:t>
            </a:r>
            <a:r>
              <a:rPr lang="es-ES" altLang="es-ES" sz="1600" dirty="0">
                <a:solidFill>
                  <a:prstClr val="black"/>
                </a:solidFill>
              </a:rPr>
              <a:t>las fases.</a:t>
            </a:r>
            <a:endParaRPr lang="es-ES" altLang="es-ES" sz="1800" dirty="0"/>
          </a:p>
          <a:p>
            <a:pPr marL="385763">
              <a:spcBef>
                <a:spcPts val="1200"/>
              </a:spcBef>
              <a:defRPr/>
            </a:pPr>
            <a:r>
              <a:rPr lang="es-ES" altLang="es-ES" sz="1600" dirty="0" smtClean="0"/>
              <a:t>Puede haber </a:t>
            </a:r>
            <a:r>
              <a:rPr lang="es-ES" altLang="es-ES" sz="1600" dirty="0" smtClean="0">
                <a:solidFill>
                  <a:srgbClr val="FF0000"/>
                </a:solidFill>
              </a:rPr>
              <a:t>subcontratación</a:t>
            </a:r>
            <a:r>
              <a:rPr lang="es-ES" altLang="es-ES" sz="1600" dirty="0" smtClean="0"/>
              <a:t>, </a:t>
            </a:r>
            <a:r>
              <a:rPr lang="es-ES" altLang="es-ES" sz="1600" dirty="0"/>
              <a:t>excepto las tareas consideradas críticas </a:t>
            </a:r>
            <a:r>
              <a:rPr lang="es-ES" altLang="es-ES" sz="1600" dirty="0" smtClean="0"/>
              <a:t>(dirección) que </a:t>
            </a:r>
            <a:r>
              <a:rPr lang="es-ES" altLang="es-ES" sz="1600" dirty="0"/>
              <a:t>no pueden ser </a:t>
            </a:r>
            <a:r>
              <a:rPr lang="es-ES" altLang="es-ES" sz="1600" dirty="0" smtClean="0"/>
              <a:t>subcontratadas.</a:t>
            </a:r>
            <a:endParaRPr lang="es-ES" altLang="es-ES" sz="1600" dirty="0"/>
          </a:p>
          <a:p>
            <a:pPr eaLnBrk="1" hangingPunct="1">
              <a:spcBef>
                <a:spcPts val="1200"/>
              </a:spcBef>
              <a:defRPr/>
            </a:pPr>
            <a:r>
              <a:rPr lang="es-ES" altLang="es-ES" sz="1650" dirty="0" smtClean="0"/>
              <a:t>Certificaciones </a:t>
            </a:r>
            <a:r>
              <a:rPr lang="es-ES" altLang="es-ES" sz="1650" dirty="0"/>
              <a:t>por Fase según criterios de ejecución (Satisfactorio/Exitoso).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s-ES" altLang="es-ES" sz="1650" dirty="0"/>
              <a:t>Demostrador Tecnológico en las instalaciones designadas por </a:t>
            </a:r>
            <a:r>
              <a:rPr lang="es-ES" altLang="es-ES" sz="1650" dirty="0" smtClean="0"/>
              <a:t>la Xunta de Galicia (CIAR) durante </a:t>
            </a:r>
            <a:r>
              <a:rPr lang="es-ES" altLang="es-ES" sz="1650" dirty="0"/>
              <a:t>5 años.</a:t>
            </a:r>
          </a:p>
          <a:p>
            <a:pPr marL="300038">
              <a:spcBef>
                <a:spcPts val="1200"/>
              </a:spcBef>
              <a:defRPr/>
            </a:pPr>
            <a:r>
              <a:rPr lang="es-ES" altLang="es-ES" sz="1650" dirty="0"/>
              <a:t>Retornos económicos futuros para </a:t>
            </a:r>
            <a:r>
              <a:rPr lang="es-ES" altLang="es-ES" sz="1650" dirty="0" smtClean="0"/>
              <a:t>CDTI.</a:t>
            </a:r>
            <a:endParaRPr lang="es-ES" altLang="es-ES" sz="1650" dirty="0"/>
          </a:p>
        </p:txBody>
      </p:sp>
      <p:sp>
        <p:nvSpPr>
          <p:cNvPr id="25604" name="3 Título">
            <a:extLst>
              <a:ext uri="{FF2B5EF4-FFF2-40B4-BE49-F238E27FC236}">
                <a16:creationId xmlns="" xmlns:a16="http://schemas.microsoft.com/office/drawing/2014/main" id="{EAA108F1-B832-4F9D-B7A2-DCFD1A50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160735"/>
            <a:ext cx="6172200" cy="520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000" b="1" dirty="0">
                <a:solidFill>
                  <a:srgbClr val="D16309"/>
                </a:solidFill>
              </a:rPr>
              <a:t>Procedimiento de Contratación (2)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texto">
            <a:extLst>
              <a:ext uri="{FF2B5EF4-FFF2-40B4-BE49-F238E27FC236}">
                <a16:creationId xmlns="" xmlns:a16="http://schemas.microsoft.com/office/drawing/2014/main" id="{A856D873-FBDA-4870-A425-B6402D11D8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483519" y="789385"/>
            <a:ext cx="6176963" cy="3315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s-ES" altLang="es-ES" sz="1500" dirty="0">
                <a:solidFill>
                  <a:srgbClr val="000000"/>
                </a:solidFill>
                <a:cs typeface="Arial" panose="020B0604020202020204" pitchFamily="34" charset="0"/>
              </a:rPr>
              <a:t>Las ofertas a </a:t>
            </a:r>
            <a:r>
              <a:rPr lang="es-ES" altLang="es-ES" sz="1500">
                <a:solidFill>
                  <a:srgbClr val="000000"/>
                </a:solidFill>
                <a:cs typeface="Arial" panose="020B0604020202020204" pitchFamily="34" charset="0"/>
              </a:rPr>
              <a:t>cada lote deberán </a:t>
            </a:r>
            <a:r>
              <a:rPr lang="es-ES" altLang="es-ES" sz="1500" dirty="0">
                <a:solidFill>
                  <a:srgbClr val="000000"/>
                </a:solidFill>
                <a:cs typeface="Arial" panose="020B0604020202020204" pitchFamily="34" charset="0"/>
              </a:rPr>
              <a:t>hacer referencia a todas las fases del contrato. Las ofertas se presentarán en tres “sobres” o archivos electrónicos: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altLang="es-ES" sz="1350" b="1" dirty="0">
                <a:solidFill>
                  <a:srgbClr val="FFFFFF"/>
                </a:solidFill>
              </a:rPr>
              <a:t>SOBRE</a:t>
            </a:r>
          </a:p>
          <a:p>
            <a:pPr marL="0" indent="0">
              <a:buNone/>
            </a:pPr>
            <a:endParaRPr lang="es-ES_tradnl" altLang="es-ES" dirty="0"/>
          </a:p>
        </p:txBody>
      </p:sp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8C8A04A9-19D8-4161-98F5-32756C18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529828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Contenido de las ofertas </a:t>
            </a:r>
            <a:r>
              <a:rPr lang="es-ES" sz="15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s-ES" sz="15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es-ES_tradnl" dirty="0"/>
          </a:p>
        </p:txBody>
      </p:sp>
      <p:sp>
        <p:nvSpPr>
          <p:cNvPr id="9" name="Rectángulo 2">
            <a:extLst>
              <a:ext uri="{FF2B5EF4-FFF2-40B4-BE49-F238E27FC236}">
                <a16:creationId xmlns="" xmlns:a16="http://schemas.microsoft.com/office/drawing/2014/main" id="{A53E123E-FA32-4F28-AB04-57AA77F2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23" y="4115654"/>
            <a:ext cx="7533847" cy="3000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S" sz="1350" kern="0" dirty="0">
                <a:solidFill>
                  <a:prstClr val="black"/>
                </a:solidFill>
              </a:rPr>
              <a:t>* Únicamente será pública la apertura del Sobre C, prevista el día</a:t>
            </a:r>
            <a:r>
              <a:rPr lang="es-ES" altLang="es-ES" sz="1350" kern="0" dirty="0">
                <a:solidFill>
                  <a:srgbClr val="FF0000"/>
                </a:solidFill>
              </a:rPr>
              <a:t> </a:t>
            </a:r>
            <a:r>
              <a:rPr lang="es-ES" altLang="es-ES" sz="1350" kern="0" dirty="0" smtClean="0">
                <a:solidFill>
                  <a:srgbClr val="FF0000"/>
                </a:solidFill>
              </a:rPr>
              <a:t>3/noviembre/2021 </a:t>
            </a:r>
            <a:r>
              <a:rPr lang="es-ES" altLang="es-ES" sz="1350" kern="0" dirty="0">
                <a:solidFill>
                  <a:srgbClr val="FF0000"/>
                </a:solidFill>
              </a:rPr>
              <a:t>a las </a:t>
            </a:r>
            <a:r>
              <a:rPr lang="es-ES" altLang="es-ES" sz="1350" kern="0" dirty="0" smtClean="0">
                <a:solidFill>
                  <a:srgbClr val="FF0000"/>
                </a:solidFill>
              </a:rPr>
              <a:t>11:00h</a:t>
            </a:r>
            <a:r>
              <a:rPr lang="es-ES" altLang="es-ES" sz="1350" kern="0" dirty="0">
                <a:solidFill>
                  <a:prstClr val="black"/>
                </a:solidFill>
              </a:rPr>
              <a:t>.</a:t>
            </a:r>
          </a:p>
        </p:txBody>
      </p:sp>
      <p:graphicFrame>
        <p:nvGraphicFramePr>
          <p:cNvPr id="7" name="Tabla 2">
            <a:extLst>
              <a:ext uri="{FF2B5EF4-FFF2-40B4-BE49-F238E27FC236}">
                <a16:creationId xmlns="" xmlns:a16="http://schemas.microsoft.com/office/drawing/2014/main" id="{DA6BFA3A-393F-4D74-86F8-9CCFD8948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92590"/>
              </p:ext>
            </p:extLst>
          </p:nvPr>
        </p:nvGraphicFramePr>
        <p:xfrm>
          <a:off x="1377554" y="1348979"/>
          <a:ext cx="6488905" cy="274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9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54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964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SOBRE</a:t>
                      </a:r>
                    </a:p>
                  </a:txBody>
                  <a:tcPr marL="68583" marR="68583" marT="34277" marB="34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DOCUMENTACIÓN</a:t>
                      </a:r>
                    </a:p>
                  </a:txBody>
                  <a:tcPr marL="68583" marR="68583" marT="34277" marB="34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CONTENIDO</a:t>
                      </a:r>
                    </a:p>
                  </a:txBody>
                  <a:tcPr marL="68583" marR="68583" marT="34277" marB="3427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57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</a:t>
                      </a:r>
                    </a:p>
                  </a:txBody>
                  <a:tcPr marL="68583" marR="68583" marT="34277" marB="34277" anchor="ctr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Documentación acreditativa del cumplimiento de los requisitos previos. (Documentación Administrativa)</a:t>
                      </a:r>
                      <a:endParaRPr lang="es-ES" sz="1400" dirty="0"/>
                    </a:p>
                  </a:txBody>
                  <a:tcPr marL="68583" marR="68583" marT="34277" marB="3427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Formulario DEUC debidamente cumplimentado (Anexo II)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Declaraciones responsables: adscripción de medios y grupo empresarial (Anexo III)</a:t>
                      </a:r>
                    </a:p>
                  </a:txBody>
                  <a:tcPr marL="68583" marR="68583" marT="34277" marB="3427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65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B</a:t>
                      </a:r>
                    </a:p>
                  </a:txBody>
                  <a:tcPr marL="68583" marR="68583" marT="34277" marB="34277" anchor="ctr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Proposición relativa a los criterios de adjudicación no evaluables mediante fórmulas (Documentación Técnica)</a:t>
                      </a:r>
                      <a:endParaRPr lang="es-ES" sz="1400" dirty="0"/>
                    </a:p>
                  </a:txBody>
                  <a:tcPr marL="68583" marR="68583" marT="34277" marB="3427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Memoria técnica (contenido mínimo detallado en la cláusula IV.2.2 del pliego.- CONTENIDO DE LAS OFERTAS)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Derechos de Propiedad Intelectual o Industrial (Anexo IV)</a:t>
                      </a:r>
                    </a:p>
                  </a:txBody>
                  <a:tcPr marL="68583" marR="68583" marT="34277" marB="3427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C*</a:t>
                      </a:r>
                    </a:p>
                  </a:txBody>
                  <a:tcPr marL="68583" marR="68583" marT="34277" marB="34277" anchor="ctr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Proposición relativa a los criterios de adjudicación evaluables mediante fórmulas  (Documentación Económica)</a:t>
                      </a:r>
                      <a:endParaRPr lang="es-ES" sz="1400" dirty="0"/>
                    </a:p>
                  </a:txBody>
                  <a:tcPr marL="68583" marR="68583" marT="34277" marB="34277"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Oferta económica y retornos económicos futuros (ANEXO V. MODELO DE OFERTA ECONÓMICA)</a:t>
                      </a:r>
                    </a:p>
                  </a:txBody>
                  <a:tcPr marL="68583" marR="68583" marT="34277" marB="3427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11350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DTI - FEDER 2021 16-9-v022021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787B92E6A36C4A83AD37B196E976C7" ma:contentTypeVersion="1" ma:contentTypeDescription="Crear nuevo documento." ma:contentTypeScope="" ma:versionID="ac495cade020843351edde68c6d1486e">
  <xsd:schema xmlns:xsd="http://www.w3.org/2001/XMLSchema" xmlns:xs="http://www.w3.org/2001/XMLSchema" xmlns:p="http://schemas.microsoft.com/office/2006/metadata/properties" xmlns:ns2="0ac5acf8-4671-45df-bfb8-50e8ab0af5b3" targetNamespace="http://schemas.microsoft.com/office/2006/metadata/properties" ma:root="true" ma:fieldsID="cbb96b6093e53e9ad23063f8206729c0" ns2:_="">
    <xsd:import namespace="0ac5acf8-4671-45df-bfb8-50e8ab0af5b3"/>
    <xsd:element name="properties">
      <xsd:complexType>
        <xsd:sequence>
          <xsd:element name="documentManagement">
            <xsd:complexType>
              <xsd:all>
                <xsd:element ref="ns2:ICDTITipoDocume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5acf8-4671-45df-bfb8-50e8ab0af5b3" elementFormDefault="qualified">
    <xsd:import namespace="http://schemas.microsoft.com/office/2006/documentManagement/types"/>
    <xsd:import namespace="http://schemas.microsoft.com/office/infopath/2007/PartnerControls"/>
    <xsd:element name="ICDTITipoDocumento" ma:index="8" nillable="true" ma:displayName="ICDTITipoDocumento" ma:default="Logo" ma:format="Dropdown" ma:internalName="ICDTITipoDocumento">
      <xsd:simpleType>
        <xsd:restriction base="dms:Choice">
          <xsd:enumeration value="Logo"/>
          <xsd:enumeration value="Plantill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DTITipoDocumento xmlns="0ac5acf8-4671-45df-bfb8-50e8ab0af5b3">Plantilla</ICDTITipoDocumen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58F4F-B601-4E4A-A956-378777F7E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5acf8-4671-45df-bfb8-50e8ab0af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5C239A-84FB-4256-A64C-CD936F4C99D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0ac5acf8-4671-45df-bfb8-50e8ab0af5b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7B0837-3CDA-447B-BB13-7735D32A5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3445</TotalTime>
  <Words>1152</Words>
  <Application>Microsoft Office PowerPoint</Application>
  <PresentationFormat>Presentación en pantalla (16:9)</PresentationFormat>
  <Paragraphs>169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Presentación CDTI - FEDER 2021 16-9-v022021</vt:lpstr>
      <vt:lpstr> Principales aspectos administrativos deI pliego  CPP 06/2021 AB (DCCPI/OCPI)        </vt:lpstr>
      <vt:lpstr>Identificación del pliego</vt:lpstr>
      <vt:lpstr>Objeto del contrato</vt:lpstr>
      <vt:lpstr>Características generales </vt:lpstr>
      <vt:lpstr>Presupuesto</vt:lpstr>
      <vt:lpstr>Solvencias y garantía</vt:lpstr>
      <vt:lpstr>Procedimiento de Contratación</vt:lpstr>
      <vt:lpstr>Procedimiento de Contratación (2)</vt:lpstr>
      <vt:lpstr>Contenido de las ofertas  </vt:lpstr>
      <vt:lpstr>Criterios de adjudicación  </vt:lpstr>
      <vt:lpstr>Plazo de ejecución</vt:lpstr>
      <vt:lpstr>Presentación de ofertas: Plazo y lugar  </vt:lpstr>
      <vt:lpstr>Gracias por su atención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Lorenzo Fernandez</dc:creator>
  <cp:lastModifiedBy>Miguel Ortiz Pajares</cp:lastModifiedBy>
  <cp:revision>123</cp:revision>
  <dcterms:created xsi:type="dcterms:W3CDTF">2021-04-12T10:47:10Z</dcterms:created>
  <dcterms:modified xsi:type="dcterms:W3CDTF">2021-09-09T17:59:14Z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0x0101006C787B92E6A36C4A83AD37B196E976C7</vt:lpwstr>
  </property>
</Properties>
</file>