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0E721-DE9C-4CFE-ABB8-A748C8B5A89A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4FC3F-C89B-4239-AFB2-99DCF3333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49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1" y="1742194"/>
            <a:ext cx="6303027" cy="3907175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095999" y="4000173"/>
            <a:ext cx="5568620" cy="1422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04568" y="2032506"/>
            <a:ext cx="10776155" cy="1470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267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9765392" y="6361791"/>
            <a:ext cx="1913381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3A4E7D96-2454-4047-9875-84D7CF2A5828}" type="datetimeFigureOut">
              <a:rPr lang="es-ES" smtClean="0"/>
              <a:t>13/04/2023</a:t>
            </a:fld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9" y="238534"/>
            <a:ext cx="3030327" cy="12979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A6522B-D9D5-40CD-8704-389233FEAF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40" y="238534"/>
            <a:ext cx="3971713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605668" y="1691148"/>
            <a:ext cx="10980665" cy="3964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369190"/>
            <a:ext cx="692192" cy="365125"/>
          </a:xfrm>
          <a:prstGeom prst="rect">
            <a:avLst/>
          </a:prstGeo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D0FBA9-A904-52EB-44B1-63AF28575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29" y="5777578"/>
            <a:ext cx="305994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5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492875"/>
            <a:ext cx="692192" cy="365125"/>
          </a:xfrm>
          <a:prstGeom prst="rect">
            <a:avLst/>
          </a:prstGeo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763228" y="1675418"/>
            <a:ext cx="10657417" cy="3957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508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492875"/>
            <a:ext cx="692192" cy="365125"/>
          </a:xfrm>
          <a:prstGeom prst="rect">
            <a:avLst/>
          </a:prstGeo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614435" y="1557867"/>
            <a:ext cx="10964333" cy="419946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76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39210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828800" y="3437853"/>
            <a:ext cx="8534400" cy="1752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492875"/>
            <a:ext cx="692192" cy="365125"/>
          </a:xfrm>
          <a:prstGeom prst="rect">
            <a:avLst/>
          </a:prstGeo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143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49904" y="6492875"/>
            <a:ext cx="692192" cy="365125"/>
          </a:xfrm>
          <a:prstGeom prst="rect">
            <a:avLst/>
          </a:prstGeo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06067" y="1540934"/>
            <a:ext cx="5380567" cy="425616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18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42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310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5749904" y="6485550"/>
            <a:ext cx="668595" cy="366183"/>
          </a:xfrm>
        </p:spPr>
        <p:txBody>
          <a:bodyPr/>
          <a:lstStyle/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50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4" y="1161916"/>
            <a:ext cx="7664704" cy="1528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0" y="3117089"/>
            <a:ext cx="2941033" cy="9708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8E44D3-CE27-46F3-B39A-76814A390D56}"/>
              </a:ext>
            </a:extLst>
          </p:cNvPr>
          <p:cNvSpPr txBox="1"/>
          <p:nvPr/>
        </p:nvSpPr>
        <p:spPr>
          <a:xfrm>
            <a:off x="4698510" y="4168021"/>
            <a:ext cx="45189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dirty="0">
                <a:solidFill>
                  <a:srgbClr val="0070C0"/>
                </a:solidFill>
              </a:rPr>
              <a:t>@CDTI_innovacion</a:t>
            </a:r>
          </a:p>
        </p:txBody>
      </p:sp>
    </p:spTree>
    <p:extLst>
      <p:ext uri="{BB962C8B-B14F-4D97-AF65-F5344CB8AC3E}">
        <p14:creationId xmlns:p14="http://schemas.microsoft.com/office/powerpoint/2010/main" val="37216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41069" y="6385331"/>
            <a:ext cx="6685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023B-F1E4-43D0-818D-7B09370B246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13 Marcador de número de diapositiva"/>
          <p:cNvSpPr txBox="1">
            <a:spLocks/>
          </p:cNvSpPr>
          <p:nvPr/>
        </p:nvSpPr>
        <p:spPr>
          <a:xfrm>
            <a:off x="5741069" y="6385331"/>
            <a:ext cx="6685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5B21AD-DA25-445A-818A-EA0ED6DB1DE6}" type="slidenum">
              <a:rPr lang="es-ES_tradnl" sz="1467" smtClean="0"/>
              <a:pPr/>
              <a:t>‹Nº›</a:t>
            </a:fld>
            <a:endParaRPr lang="es-ES_tradnl" sz="1467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6E963B-4821-4720-B4E0-A3FB53ED6FE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2" y="5844449"/>
            <a:ext cx="3785428" cy="67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58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BAAFC39-1EB0-4A70-B768-103CBACF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937760"/>
            <a:ext cx="5568620" cy="1136150"/>
          </a:xfrm>
        </p:spPr>
        <p:txBody>
          <a:bodyPr>
            <a:normAutofit/>
          </a:bodyPr>
          <a:lstStyle/>
          <a:p>
            <a:r>
              <a:rPr lang="es-ES" sz="2400" dirty="0"/>
              <a:t>Oficina CPI CDTI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D8AF3A-A00E-48A0-8B0D-CF3B7DD9D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109" y="1173651"/>
            <a:ext cx="7676614" cy="2158829"/>
          </a:xfrm>
        </p:spPr>
        <p:txBody>
          <a:bodyPr/>
          <a:lstStyle/>
          <a:p>
            <a:r>
              <a:rPr lang="es-ES_tradnl" sz="4000" b="1" dirty="0"/>
              <a:t>Consulta Preliminar del Mercado</a:t>
            </a:r>
            <a:br>
              <a:rPr lang="es-ES_tradnl" sz="4000" b="1" dirty="0"/>
            </a:br>
            <a:br>
              <a:rPr lang="es-ES_tradnl" sz="2300" b="1" dirty="0">
                <a:highlight>
                  <a:srgbClr val="FFFF00"/>
                </a:highlight>
              </a:rPr>
            </a:br>
            <a:r>
              <a:rPr lang="es-ES" sz="2300" b="1" dirty="0"/>
              <a:t>Vehículos avanzados tecnológicamente y sostenibles con el medio ambiente para el traslado de detenidos, presos y penados (</a:t>
            </a:r>
            <a:r>
              <a:rPr lang="es-ES" sz="2300" b="1" dirty="0" err="1"/>
              <a:t>DPyP</a:t>
            </a:r>
            <a:r>
              <a:rPr lang="es-ES" sz="2300" b="1" dirty="0"/>
              <a:t>)</a:t>
            </a:r>
            <a:br>
              <a:rPr lang="es-ES" sz="4400" b="1" dirty="0"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es-ES" sz="4400" b="1" dirty="0">
                <a:highlight>
                  <a:srgbClr val="FFFF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s-ES_tradnl" sz="3000" b="1" dirty="0">
                <a:solidFill>
                  <a:schemeClr val="accent6">
                    <a:lumMod val="75000"/>
                  </a:schemeClr>
                </a:solidFill>
              </a:rPr>
              <a:t>Reto tecnológico</a:t>
            </a:r>
            <a:endParaRPr lang="es-ES" sz="3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7C400E-D80D-E45D-4BE3-0698A0FD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75" y="5425754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6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D367C56-9782-49B1-9238-9BFAA0853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667" y="338711"/>
            <a:ext cx="10980665" cy="5021753"/>
          </a:xfrm>
        </p:spPr>
        <p:txBody>
          <a:bodyPr/>
          <a:lstStyle/>
          <a:p>
            <a:pPr marL="0" indent="0">
              <a:buNone/>
            </a:pPr>
            <a:r>
              <a:rPr lang="es-E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Antecedentes</a:t>
            </a:r>
          </a:p>
          <a:p>
            <a:pPr marL="0" indent="0">
              <a:buNone/>
            </a:pPr>
            <a:endParaRPr lang="es-ES" sz="2400" dirty="0"/>
          </a:p>
          <a:p>
            <a:pPr algn="l"/>
            <a:r>
              <a:rPr lang="es-ES_tradnl" sz="2000" dirty="0"/>
              <a:t>La conducción interurbana de </a:t>
            </a:r>
            <a:r>
              <a:rPr lang="es-ES_tradnl" sz="2000" dirty="0" err="1"/>
              <a:t>DPyP</a:t>
            </a:r>
            <a:r>
              <a:rPr lang="es-ES_tradnl" sz="2000" dirty="0"/>
              <a:t>, está encomendada de manera exclusiva a la Guardia Civil en todo el territorio nacional. </a:t>
            </a:r>
          </a:p>
          <a:p>
            <a:r>
              <a:rPr lang="es-ES_tradnl" sz="2000" dirty="0"/>
              <a:t>En la actualidad, para la ejecución y desarrollo de dicha competencia, la Guardia Civil dispone de tres segmentos de vehículo en uso y en servicio, que forman parte de la flota para el traslado de </a:t>
            </a:r>
            <a:r>
              <a:rPr lang="es-ES_tradnl" sz="2000" dirty="0" err="1"/>
              <a:t>DPyP</a:t>
            </a:r>
            <a:r>
              <a:rPr lang="es-ES_tradnl" sz="2000" dirty="0"/>
              <a:t>. En concreto: </a:t>
            </a:r>
            <a:r>
              <a:rPr lang="es-ES" sz="2000" dirty="0"/>
              <a:t>Vehículo autobús celular (28 plazas),  Vehículo microbús celular (12/16 plazas) y Furgón celular (5 plazas).</a:t>
            </a:r>
          </a:p>
          <a:p>
            <a:r>
              <a:rPr lang="es-ES_tradnl" sz="2000" dirty="0"/>
              <a:t>CPP motivada por los inconvenientes y carencias que presentan los tres vehículos descritos anteriormente (autobús, microbús y furgón).</a:t>
            </a:r>
            <a:r>
              <a:rPr lang="es-ES" sz="2000" dirty="0"/>
              <a:t> </a:t>
            </a:r>
          </a:p>
          <a:p>
            <a:r>
              <a:rPr lang="es-ES" sz="2000" dirty="0"/>
              <a:t>Se hace necesario abordar un proceso de remodelación y mejora de la flota existente que permita a la Guardia Civil adaptarse y evolucionar tanto tecnológica como operativamente. </a:t>
            </a:r>
          </a:p>
          <a:p>
            <a:pPr algn="l"/>
            <a:endParaRPr lang="es-E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C76BBA-80DD-35DB-D1D5-39DC36A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0" y="523053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4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D367C56-9782-49B1-9238-9BFAA0853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747" y="1240365"/>
            <a:ext cx="10319657" cy="478720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Diseño, desarrollo, fabricación y validación de dos prototipos de vehículos celulares de </a:t>
            </a:r>
            <a:r>
              <a:rPr lang="es-ES" sz="2000" dirty="0" err="1"/>
              <a:t>DPyP</a:t>
            </a:r>
            <a:r>
              <a:rPr lang="es-ES" sz="2000" dirty="0"/>
              <a:t>: vehículo de 9 plazas y vehículo con mínimo 35 plazas.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Grado de madurez tecnológica deberá de estar comprendido en un TRL (4-6)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dirty="0"/>
              <a:t>Los vehículos deben ser limpios y respetuosos con el medioambiente, considerando motorización ”emisiones cero”: los sistemas de propulsión y energía no utilizarán de forma directa o indirecta combustibles de origen fósil.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Los vehículos se diseñarán incluyendo materiales innovadores que presenten propiedades ventajosas para lograr vehículos con mayor durabilidad y sostenibilidad en el tiempo: elevada resistencia, buen comportamiento elástico y a fatiga, alto aislamiento térmico y alta resistencia frente a fuego, corrosión, rayado, abrasión, ataques químicos y agentes biológicos.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Las celdas se diseñarán conjugando parámetros de seguridad y confort, en particular, garantizando condiciones de luminosidad natural.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C76BBA-80DD-35DB-D1D5-39DC36A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0" y="523053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9698827-0566-9BC5-BCF1-1882679E0A5D}"/>
              </a:ext>
            </a:extLst>
          </p:cNvPr>
          <p:cNvSpPr txBox="1">
            <a:spLocks/>
          </p:cNvSpPr>
          <p:nvPr/>
        </p:nvSpPr>
        <p:spPr>
          <a:xfrm>
            <a:off x="1344956" y="316578"/>
            <a:ext cx="8496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Descripción del reto (I)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04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C76BBA-80DD-35DB-D1D5-39DC36A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0" y="523053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8505C1-870E-357D-2F01-FFFBA2E149F6}"/>
              </a:ext>
            </a:extLst>
          </p:cNvPr>
          <p:cNvSpPr txBox="1">
            <a:spLocks/>
          </p:cNvSpPr>
          <p:nvPr/>
        </p:nvSpPr>
        <p:spPr>
          <a:xfrm>
            <a:off x="1344956" y="316578"/>
            <a:ext cx="8496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Descripción del reto (II)</a:t>
            </a:r>
            <a:endParaRPr lang="es-ES" dirty="0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44BD299A-E82E-C059-40CF-EEFDFC39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747" y="1240365"/>
            <a:ext cx="10319657" cy="4535284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Los vehículos se diseñarán para que las tareas de mantenimiento puedan ser fácilmente acometidas</a:t>
            </a:r>
            <a:r>
              <a:rPr lang="es-ES_tradnl" sz="2000" dirty="0"/>
              <a:t>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Los vehículos se diseñarán incluyendo materiales innovadores que presenten propiedades ventajosas para lograr vehículos con mayor durabilidad y sostenibilidad en el tiempo: elevada resistencia, buen comportamiento elástico y a fatiga, alto aislamiento térmico y alta resistencia frente a fuego, corrosión, rayado, abrasión, ataques químicos y agentes biológicos.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El vehículo nodriza (autobús) deberá integrar sistemas tecnológicos capaces de interactuar en tiempo real con sus satélites (furgones), para hacer los trasvases de un vehículo a otro de forma sincronizada y segura.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 A los vehículos se les dotará de la tecnología más avanzada en cuanto a: comunicaciones en tiempo real con un centro de control remoto, </a:t>
            </a:r>
            <a:r>
              <a:rPr lang="es-ES" sz="2000" dirty="0" err="1"/>
              <a:t>sensorización</a:t>
            </a:r>
            <a:r>
              <a:rPr lang="es-ES" sz="2000" dirty="0"/>
              <a:t> inteligente, sistemas </a:t>
            </a:r>
            <a:r>
              <a:rPr lang="es-ES" sz="2000" dirty="0" err="1"/>
              <a:t>anti-hacking</a:t>
            </a:r>
            <a:r>
              <a:rPr lang="es-ES" sz="2000" dirty="0"/>
              <a:t>, sistema inteligente de visión artificial para el reconocimiento de objetos y vehículos, y minimización de interfaces físicas.</a:t>
            </a:r>
          </a:p>
        </p:txBody>
      </p:sp>
    </p:spTree>
    <p:extLst>
      <p:ext uri="{BB962C8B-B14F-4D97-AF65-F5344CB8AC3E}">
        <p14:creationId xmlns:p14="http://schemas.microsoft.com/office/powerpoint/2010/main" val="351415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C76BBA-80DD-35DB-D1D5-39DC36A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0" y="523053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8505C1-870E-357D-2F01-FFFBA2E149F6}"/>
              </a:ext>
            </a:extLst>
          </p:cNvPr>
          <p:cNvSpPr txBox="1">
            <a:spLocks/>
          </p:cNvSpPr>
          <p:nvPr/>
        </p:nvSpPr>
        <p:spPr>
          <a:xfrm>
            <a:off x="1344956" y="316578"/>
            <a:ext cx="8496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Descripción del reto (III)</a:t>
            </a:r>
            <a:endParaRPr lang="es-ES" dirty="0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44BD299A-E82E-C059-40CF-EEFDFC39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747" y="1240365"/>
            <a:ext cx="10319657" cy="4535284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Se integrará un CECO con comunicación permanente con la flota.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Se integrará un inhibidor automático camuflado.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Optimización de rutas en tiempo real y de forma dinámica.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Se integrarán sistemas automáticos de lavado, desinfección y desodorización de las celdas y WC.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Se integrarán sistemas inteligentes de climatización.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dirty="0"/>
              <a:t>Se integrarán sistemas de retención para los </a:t>
            </a:r>
            <a:r>
              <a:rPr lang="es-ES" sz="2000" dirty="0" err="1"/>
              <a:t>DPyP</a:t>
            </a:r>
            <a:r>
              <a:rPr lang="es-ES" sz="20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524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C76BBA-80DD-35DB-D1D5-39DC36A0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30" y="523053"/>
            <a:ext cx="1738536" cy="3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E8505C1-870E-357D-2F01-FFFBA2E149F6}"/>
              </a:ext>
            </a:extLst>
          </p:cNvPr>
          <p:cNvSpPr txBox="1">
            <a:spLocks/>
          </p:cNvSpPr>
          <p:nvPr/>
        </p:nvSpPr>
        <p:spPr>
          <a:xfrm>
            <a:off x="1344956" y="316578"/>
            <a:ext cx="84963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Escenarios de validación</a:t>
            </a:r>
            <a:endParaRPr lang="es-ES" dirty="0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44BD299A-E82E-C059-40CF-EEFDFC39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747" y="1240365"/>
            <a:ext cx="10319657" cy="4535284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b="1" dirty="0"/>
              <a:t>Interurbano</a:t>
            </a:r>
          </a:p>
          <a:p>
            <a:pPr marL="533386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1800" dirty="0"/>
              <a:t>Traslado de </a:t>
            </a:r>
            <a:r>
              <a:rPr lang="es-ES" sz="1800" dirty="0" err="1"/>
              <a:t>DPyP</a:t>
            </a:r>
            <a:r>
              <a:rPr lang="es-ES" sz="1800" dirty="0"/>
              <a:t> de un centro penitenciario origen a otro destino. Se llevarían a cabo dos traslados, uno con el prototipo de 9 plazas y otro con el de 35 plazas mínimas.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b="1" dirty="0"/>
              <a:t>Urbano</a:t>
            </a:r>
          </a:p>
          <a:p>
            <a:pPr marL="533386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1800" dirty="0"/>
              <a:t>Traslado de </a:t>
            </a:r>
            <a:r>
              <a:rPr lang="es-ES" sz="1800" dirty="0" err="1"/>
              <a:t>DPyP</a:t>
            </a:r>
            <a:r>
              <a:rPr lang="es-ES" sz="1800" dirty="0"/>
              <a:t> con dos paradas, haciendo uso del prototipo de 35 plazas mínimas.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000" b="1" dirty="0"/>
              <a:t>Cooperativo</a:t>
            </a:r>
          </a:p>
          <a:p>
            <a:pPr marL="533386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1800" dirty="0"/>
              <a:t>El prototipo de 35 plazas mínima cooperará como vehículo nodriza y actuará como módulo de custodia móvil, para el trasvase de </a:t>
            </a:r>
            <a:r>
              <a:rPr lang="es-ES" sz="1800" dirty="0" err="1"/>
              <a:t>DPyP</a:t>
            </a:r>
            <a:r>
              <a:rPr lang="es-ES" sz="1800" dirty="0"/>
              <a:t> al vehículo de 9 plazas y viceversa.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399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0228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DTI- FEDER nov2021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999D8A61-AD4B-4D42-8A8C-D4CFCF7065A2}" vid="{97375BEA-360C-4309-B965-E816D90E29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CDTI FEDER 2022</Template>
  <TotalTime>2594</TotalTime>
  <Words>648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Presentación CDTI- FEDER nov2021</vt:lpstr>
      <vt:lpstr>Consulta Preliminar del Mercado  Vehículos avanzados tecnológicamente y sostenibles con el medio ambiente para el traslado de detenidos, presos y penados (DPyP)  Reto tecnológico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Nelia Maria Bustamante Alvarez</dc:creator>
  <cp:lastModifiedBy>Miguel Ortiz Pajares</cp:lastModifiedBy>
  <cp:revision>40</cp:revision>
  <dcterms:created xsi:type="dcterms:W3CDTF">2022-03-01T07:46:15Z</dcterms:created>
  <dcterms:modified xsi:type="dcterms:W3CDTF">2023-04-13T09:25:30Z</dcterms:modified>
</cp:coreProperties>
</file>