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5"/>
  </p:sldMasterIdLst>
  <p:notesMasterIdLst>
    <p:notesMasterId r:id="rId16"/>
  </p:notesMasterIdLst>
  <p:handoutMasterIdLst>
    <p:handoutMasterId r:id="rId17"/>
  </p:handoutMasterIdLst>
  <p:sldIdLst>
    <p:sldId id="256" r:id="rId6"/>
    <p:sldId id="257" r:id="rId7"/>
    <p:sldId id="272" r:id="rId8"/>
    <p:sldId id="273" r:id="rId9"/>
    <p:sldId id="274" r:id="rId10"/>
    <p:sldId id="275" r:id="rId11"/>
    <p:sldId id="276" r:id="rId12"/>
    <p:sldId id="278" r:id="rId13"/>
    <p:sldId id="280" r:id="rId14"/>
    <p:sldId id="267" r:id="rId15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00"/>
    <a:srgbClr val="2F6EBB"/>
    <a:srgbClr val="2F365B"/>
    <a:srgbClr val="2D6BB5"/>
    <a:srgbClr val="3072C2"/>
    <a:srgbClr val="3A7DCE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21" autoAdjust="0"/>
    <p:restoredTop sz="84016" autoAdjust="0"/>
  </p:normalViewPr>
  <p:slideViewPr>
    <p:cSldViewPr>
      <p:cViewPr>
        <p:scale>
          <a:sx n="80" d="100"/>
          <a:sy n="80" d="100"/>
        </p:scale>
        <p:origin x="-9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982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18/05/2013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14241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/>
              <a:pPr/>
              <a:t>12/17/2009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3110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>
            <a:noAutofit/>
          </a:bodyPr>
          <a:lstStyle>
            <a:lvl1pPr algn="r" eaLnBrk="1" latinLnBrk="0" hangingPunct="1">
              <a:defRPr kumimoji="0" lang="es-ES" sz="44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es-ES" dirty="0"/>
              <a:t>Haga clic para modificar el estilo de título del patrón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es-ES" sz="2000" b="0">
                <a:solidFill>
                  <a:schemeClr val="tx1"/>
                </a:solidFill>
                <a:latin typeface="+mn-lt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lang="es-ES" smtClean="0"/>
              <a:t>Haga clic para modificar el estilo de subtítulo del patrón</a:t>
            </a:r>
            <a:endParaRPr dirty="0"/>
          </a:p>
        </p:txBody>
      </p:sp>
      <p:pic>
        <p:nvPicPr>
          <p:cNvPr id="8" name="12 Imagen" descr="Logo-CDTI-MEYC-pequeño.gi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23796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13 Grupo"/>
          <p:cNvGrpSpPr>
            <a:grpSpLocks/>
          </p:cNvGrpSpPr>
          <p:nvPr userDrawn="1"/>
        </p:nvGrpSpPr>
        <p:grpSpPr bwMode="auto">
          <a:xfrm>
            <a:off x="827584" y="130331"/>
            <a:ext cx="1884362" cy="585787"/>
            <a:chOff x="738461" y="5619181"/>
            <a:chExt cx="1884022" cy="584775"/>
          </a:xfrm>
        </p:grpSpPr>
        <p:pic>
          <p:nvPicPr>
            <p:cNvPr id="11" name="10 Imagen" descr="FEDER-español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219"/>
            <a:stretch>
              <a:fillRect/>
            </a:stretch>
          </p:blipFill>
          <p:spPr bwMode="auto">
            <a:xfrm>
              <a:off x="738461" y="5729952"/>
              <a:ext cx="598434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11 CuadroTexto"/>
            <p:cNvSpPr txBox="1"/>
            <p:nvPr/>
          </p:nvSpPr>
          <p:spPr>
            <a:xfrm>
              <a:off x="1286049" y="5619181"/>
              <a:ext cx="1336434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600" b="1" dirty="0">
                  <a:latin typeface="+mn-lt"/>
                </a:rPr>
                <a:t>UNIÓN EUROPEA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Fondo Europeo de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Desarrollo Regional (FEDER)</a:t>
              </a:r>
            </a:p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500" b="1" i="1" dirty="0">
                  <a:latin typeface="+mn-lt"/>
                </a:rPr>
                <a:t>Una manera de hacer Europa</a:t>
              </a:r>
              <a:endParaRPr lang="es-ES" sz="500" b="1" i="1" dirty="0">
                <a:latin typeface="+mn-lt"/>
              </a:endParaRPr>
            </a:p>
          </p:txBody>
        </p:sp>
      </p:grpSp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67659" y="1960758"/>
            <a:ext cx="627406" cy="9180513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92" y="3444"/>
            <a:ext cx="628415" cy="68545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>
            <a:noAutofit/>
          </a:bodyPr>
          <a:lstStyle>
            <a:lvl1pPr algn="l" eaLnBrk="1" latinLnBrk="0" hangingPunct="1">
              <a:defRPr kumimoji="0" lang="es-ES" sz="3400" b="1">
                <a:solidFill>
                  <a:srgbClr val="2F6EBB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es-ES" sz="2800">
                <a:latin typeface="+mn-lt"/>
              </a:defRPr>
            </a:lvl1pPr>
            <a:lvl2pPr eaLnBrk="1" latinLnBrk="0" hangingPunct="1">
              <a:defRPr kumimoji="0" lang="es-ES" sz="2400">
                <a:latin typeface="+mn-lt"/>
              </a:defRPr>
            </a:lvl2pPr>
            <a:lvl3pPr eaLnBrk="1" latinLnBrk="0" hangingPunct="1">
              <a:defRPr kumimoji="0" lang="es-ES" sz="2000">
                <a:latin typeface="+mn-lt"/>
              </a:defRPr>
            </a:lvl3pPr>
            <a:lvl4pPr eaLnBrk="1" latinLnBrk="0" hangingPunct="1">
              <a:defRPr kumimoji="0" lang="es-ES" sz="2000">
                <a:latin typeface="+mn-lt"/>
              </a:defRPr>
            </a:lvl4pPr>
            <a:lvl5pPr eaLnBrk="1" latinLnBrk="0" hangingPunct="1">
              <a:defRPr kumimoji="0" lang="es-ES" sz="2000">
                <a:latin typeface="+mn-lt"/>
              </a:defRPr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dirty="0"/>
          </a:p>
        </p:txBody>
      </p:sp>
      <p:pic>
        <p:nvPicPr>
          <p:cNvPr id="4" name="12 Imagen" descr="Logo-CDTI-MEYC-pequeño.gi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357906"/>
            <a:ext cx="23796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13 Grupo"/>
          <p:cNvGrpSpPr>
            <a:grpSpLocks/>
          </p:cNvGrpSpPr>
          <p:nvPr userDrawn="1"/>
        </p:nvGrpSpPr>
        <p:grpSpPr bwMode="auto">
          <a:xfrm>
            <a:off x="827584" y="6227589"/>
            <a:ext cx="1884362" cy="585787"/>
            <a:chOff x="738461" y="5619181"/>
            <a:chExt cx="1884022" cy="584775"/>
          </a:xfrm>
        </p:grpSpPr>
        <p:pic>
          <p:nvPicPr>
            <p:cNvPr id="6" name="5 Imagen" descr="FEDER-español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219"/>
            <a:stretch>
              <a:fillRect/>
            </a:stretch>
          </p:blipFill>
          <p:spPr bwMode="auto">
            <a:xfrm>
              <a:off x="738461" y="5729952"/>
              <a:ext cx="598434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6 CuadroTexto"/>
            <p:cNvSpPr txBox="1"/>
            <p:nvPr/>
          </p:nvSpPr>
          <p:spPr>
            <a:xfrm>
              <a:off x="1286049" y="5619181"/>
              <a:ext cx="1336434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600" b="1" dirty="0">
                  <a:latin typeface="+mn-lt"/>
                </a:rPr>
                <a:t>UNIÓN EUROPEA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Fondo Europeo de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Desarrollo Regional (FEDER)</a:t>
              </a:r>
            </a:p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500" b="1" i="1" dirty="0">
                  <a:latin typeface="+mn-lt"/>
                </a:rPr>
                <a:t>Una manera de hacer Europa</a:t>
              </a:r>
              <a:endParaRPr lang="es-ES" sz="500" b="1" i="1" dirty="0">
                <a:latin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Í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12 Imagen" descr="Logo-CDTI-MEYC-pequeño.gi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23796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13 Grupo"/>
          <p:cNvGrpSpPr>
            <a:grpSpLocks/>
          </p:cNvGrpSpPr>
          <p:nvPr userDrawn="1"/>
        </p:nvGrpSpPr>
        <p:grpSpPr bwMode="auto">
          <a:xfrm>
            <a:off x="827584" y="130331"/>
            <a:ext cx="1884362" cy="585787"/>
            <a:chOff x="738461" y="5619181"/>
            <a:chExt cx="1884022" cy="584775"/>
          </a:xfrm>
        </p:grpSpPr>
        <p:pic>
          <p:nvPicPr>
            <p:cNvPr id="11" name="10 Imagen" descr="FEDER-español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219"/>
            <a:stretch>
              <a:fillRect/>
            </a:stretch>
          </p:blipFill>
          <p:spPr bwMode="auto">
            <a:xfrm>
              <a:off x="738461" y="5729952"/>
              <a:ext cx="598434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11 CuadroTexto"/>
            <p:cNvSpPr txBox="1"/>
            <p:nvPr/>
          </p:nvSpPr>
          <p:spPr>
            <a:xfrm>
              <a:off x="1286049" y="5619181"/>
              <a:ext cx="1336434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600" b="1" dirty="0">
                  <a:latin typeface="+mn-lt"/>
                </a:rPr>
                <a:t>UNIÓN EUROPEA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Fondo Europeo de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Desarrollo Regional (FEDER)</a:t>
              </a:r>
            </a:p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500" b="1" i="1" dirty="0">
                  <a:latin typeface="+mn-lt"/>
                </a:rPr>
                <a:t>Una manera de hacer Europa</a:t>
              </a:r>
              <a:endParaRPr lang="es-ES" sz="500" b="1" i="1" dirty="0">
                <a:latin typeface="+mn-lt"/>
              </a:endParaRPr>
            </a:p>
          </p:txBody>
        </p:sp>
      </p:grpSp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67659" y="1960758"/>
            <a:ext cx="627406" cy="9180513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92" y="3444"/>
            <a:ext cx="628415" cy="6854556"/>
          </a:xfrm>
          <a:prstGeom prst="rect">
            <a:avLst/>
          </a:prstGeom>
        </p:spPr>
      </p:pic>
      <p:sp>
        <p:nvSpPr>
          <p:cNvPr id="13" name="Rectangle 3"/>
          <p:cNvSpPr>
            <a:spLocks noGrp="1" noChangeArrowheads="1"/>
          </p:cNvSpPr>
          <p:nvPr userDrawn="1"/>
        </p:nvSpPr>
        <p:spPr bwMode="auto">
          <a:xfrm>
            <a:off x="2195736" y="1268760"/>
            <a:ext cx="626469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s-ES_tradnl" b="1" dirty="0" smtClean="0">
                <a:effectLst/>
                <a:latin typeface="+mj-lt"/>
              </a:rPr>
              <a:t>Índice</a:t>
            </a:r>
            <a:endParaRPr lang="es-ES" sz="2400" dirty="0" smtClean="0">
              <a:effectLst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>
          <a:xfrm>
            <a:off x="2193332" y="1772816"/>
            <a:ext cx="6267099" cy="4321175"/>
          </a:xfr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 marL="914400" indent="-457200">
              <a:buFont typeface="+mj-lt"/>
              <a:buAutoNum type="arabicPeriod"/>
              <a:defRPr sz="2000"/>
            </a:lvl2pPr>
            <a:lvl3pPr marL="1257300" indent="-342900">
              <a:buFont typeface="+mj-lt"/>
              <a:buAutoNum type="arabicPeriod"/>
              <a:defRPr sz="2000"/>
            </a:lvl3pPr>
            <a:lvl4pPr marL="1714500" indent="-342900">
              <a:buFont typeface="+mj-lt"/>
              <a:buAutoNum type="arabicPeriod"/>
              <a:defRPr sz="2000"/>
            </a:lvl4pPr>
            <a:lvl5pPr marL="2171700" indent="-342900">
              <a:buFont typeface="+mj-lt"/>
              <a:buAutoNum type="arabicPeriod"/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7853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80836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es-ES" dirty="0" smtClean="0"/>
              <a:t>Haga clic para modificar el estilo de título del patrón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dirty="0" smtClean="0"/>
              <a:t>Segundo nivel</a:t>
            </a:r>
          </a:p>
          <a:p>
            <a:pPr lvl="2" eaLnBrk="1" latinLnBrk="0" hangingPunct="1"/>
            <a:r>
              <a:rPr kumimoji="0" lang="es-ES" dirty="0" smtClean="0"/>
              <a:t>Tercer nivel</a:t>
            </a:r>
          </a:p>
          <a:p>
            <a:pPr lvl="3" eaLnBrk="1" latinLnBrk="0" hangingPunct="1"/>
            <a:r>
              <a:rPr kumimoji="0" lang="es-ES" dirty="0" smtClean="0"/>
              <a:t>Cuarto nivel</a:t>
            </a:r>
          </a:p>
          <a:p>
            <a:pPr lvl="4" eaLnBrk="1" latinLnBrk="0" hangingPunct="1"/>
            <a:r>
              <a:rPr kumimoji="0" lang="es-ES" dirty="0" smtClean="0"/>
              <a:t>Quinto nivel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/>
              <a:pPr/>
              <a:t>‹Nº›</a:t>
            </a:fld>
            <a:endParaRPr kumimoji="0" lang="es-ES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3491880" y="6419849"/>
            <a:ext cx="366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fld id="{F4C3F74C-47B1-44E2-A196-7D772249651C}" type="slidenum">
              <a:rPr lang="es-ES_tradnl" sz="1000">
                <a:latin typeface="Arial Narrow" pitchFamily="34" charset="0"/>
              </a:rPr>
              <a:pPr eaLnBrk="0" hangingPunct="0">
                <a:defRPr/>
              </a:pPr>
              <a:t>‹Nº›</a:t>
            </a:fld>
            <a:endParaRPr lang="es-ES_tradnl" dirty="0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4788024" y="6426200"/>
            <a:ext cx="768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s-ES_tradnl" sz="1000">
                <a:latin typeface="Arial Narrow" pitchFamily="34" charset="0"/>
              </a:rPr>
              <a:t>(</a:t>
            </a:r>
            <a:fld id="{E655AF8E-4345-4B33-8EE4-C6909E13985A}" type="datetime1">
              <a:rPr lang="es-ES_tradnl" sz="1000">
                <a:latin typeface="Arial Narrow" pitchFamily="34" charset="0"/>
              </a:rPr>
              <a:pPr eaLnBrk="0" hangingPunct="0">
                <a:defRPr/>
              </a:pPr>
              <a:t>18/05/2013</a:t>
            </a:fld>
            <a:r>
              <a:rPr lang="es-ES_tradnl" sz="1000">
                <a:latin typeface="Arial Narrow" pitchFamily="34" charset="0"/>
              </a:rPr>
              <a:t>)</a:t>
            </a:r>
          </a:p>
        </p:txBody>
      </p:sp>
      <p:pic>
        <p:nvPicPr>
          <p:cNvPr id="17" name="1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92" y="3444"/>
            <a:ext cx="628415" cy="6854556"/>
          </a:xfrm>
          <a:prstGeom prst="rect">
            <a:avLst/>
          </a:prstGeom>
        </p:spPr>
      </p:pic>
      <p:pic>
        <p:nvPicPr>
          <p:cNvPr id="8" name="12 Imagen" descr="Logo-CDTI-MEYC-pequeño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357906"/>
            <a:ext cx="23796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13 Grupo"/>
          <p:cNvGrpSpPr>
            <a:grpSpLocks/>
          </p:cNvGrpSpPr>
          <p:nvPr/>
        </p:nvGrpSpPr>
        <p:grpSpPr bwMode="auto">
          <a:xfrm>
            <a:off x="827584" y="6227589"/>
            <a:ext cx="1884362" cy="585787"/>
            <a:chOff x="738461" y="5619181"/>
            <a:chExt cx="1884022" cy="584775"/>
          </a:xfrm>
        </p:grpSpPr>
        <p:pic>
          <p:nvPicPr>
            <p:cNvPr id="10" name="9 Imagen" descr="FEDER-español.gif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219"/>
            <a:stretch>
              <a:fillRect/>
            </a:stretch>
          </p:blipFill>
          <p:spPr bwMode="auto">
            <a:xfrm>
              <a:off x="738461" y="5729952"/>
              <a:ext cx="598434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10 CuadroTexto"/>
            <p:cNvSpPr txBox="1"/>
            <p:nvPr/>
          </p:nvSpPr>
          <p:spPr>
            <a:xfrm>
              <a:off x="1286049" y="5619181"/>
              <a:ext cx="1336434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600" b="1" dirty="0">
                  <a:latin typeface="+mn-lt"/>
                </a:rPr>
                <a:t>UNIÓN EUROPEA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Fondo Europeo de</a:t>
              </a:r>
            </a:p>
            <a:p>
              <a:pPr eaLnBrk="0" hangingPunct="0">
                <a:defRPr/>
              </a:pPr>
              <a:r>
                <a:rPr lang="es-ES_tradnl" sz="500" b="1" dirty="0">
                  <a:latin typeface="+mn-lt"/>
                </a:rPr>
                <a:t>Desarrollo Regional (FEDER)</a:t>
              </a:r>
            </a:p>
            <a:p>
              <a:pPr eaLnBrk="0" hangingPunct="0">
                <a:lnSpc>
                  <a:spcPct val="200000"/>
                </a:lnSpc>
                <a:defRPr/>
              </a:pPr>
              <a:r>
                <a:rPr lang="es-ES_tradnl" sz="500" b="1" i="1" dirty="0">
                  <a:latin typeface="+mn-lt"/>
                </a:rPr>
                <a:t>Una manera de hacer Europa</a:t>
              </a:r>
              <a:endParaRPr lang="es-ES" sz="500" b="1" i="1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3400" b="1" kern="1200">
          <a:solidFill>
            <a:srgbClr val="2F6EB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btindia.nic.in/" TargetMode="External"/><Relationship Id="rId2" Type="http://schemas.openxmlformats.org/officeDocument/2006/relationships/hyperlink" Target="http://cdti.es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628800"/>
            <a:ext cx="7848872" cy="2199233"/>
          </a:xfrm>
        </p:spPr>
        <p:txBody>
          <a:bodyPr/>
          <a:lstStyle/>
          <a:p>
            <a:pPr algn="ctr"/>
            <a:r>
              <a:rPr lang="en-IN" sz="4000" dirty="0" smtClean="0"/>
              <a:t>INDO-SPANISH PROGRAMME FOR </a:t>
            </a:r>
            <a:br>
              <a:rPr lang="en-IN" sz="4000" dirty="0" smtClean="0"/>
            </a:br>
            <a:r>
              <a:rPr lang="en-IN" sz="4000" dirty="0" smtClean="0"/>
              <a:t>TECHNOLOGICAL CO-OPERATION</a:t>
            </a:r>
            <a:br>
              <a:rPr lang="en-IN" sz="4000" dirty="0" smtClean="0"/>
            </a:br>
            <a:r>
              <a:rPr lang="en-IN" sz="4000" dirty="0" smtClean="0"/>
              <a:t>IN THE FIELD OF BIOTECHNOLOGY</a:t>
            </a:r>
            <a:endParaRPr lang="es-ES" sz="4000" dirty="0"/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2843808" y="5373216"/>
            <a:ext cx="4340480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Foreign</a:t>
            </a:r>
            <a:r>
              <a:rPr kumimoji="0" lang="es-E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Technology</a:t>
            </a:r>
            <a:r>
              <a:rPr kumimoji="0" lang="es-E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Action</a:t>
            </a:r>
            <a:r>
              <a:rPr kumimoji="0" lang="es-E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Department</a:t>
            </a:r>
            <a:endParaRPr kumimoji="0" lang="es-ES" sz="2000" b="0" i="1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2000" i="1" dirty="0" err="1" smtClean="0"/>
              <a:t>Directorate</a:t>
            </a:r>
            <a:r>
              <a:rPr lang="es-ES" sz="2000" i="1" dirty="0" smtClean="0"/>
              <a:t>, International Programmes - </a:t>
            </a:r>
            <a:r>
              <a:rPr lang="es-ES" sz="2000" i="1" baseline="0" dirty="0" smtClean="0"/>
              <a:t>CDTI</a:t>
            </a:r>
            <a:endParaRPr kumimoji="0" lang="es-ES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15616" y="2276872"/>
            <a:ext cx="7488832" cy="1008112"/>
          </a:xfrm>
        </p:spPr>
        <p:txBody>
          <a:bodyPr/>
          <a:lstStyle/>
          <a:p>
            <a:pPr algn="ctr"/>
            <a:r>
              <a:rPr lang="es-ES" dirty="0" smtClean="0"/>
              <a:t>THANKS FOR YOUR ATTENTION</a:t>
            </a:r>
            <a:endParaRPr lang="es-ES" dirty="0"/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2247744" y="4581128"/>
            <a:ext cx="5132568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s-ES" sz="1600" b="1" smtClean="0"/>
              <a:t>Ricardo Rubianes </a:t>
            </a:r>
            <a:r>
              <a:rPr lang="es-ES" sz="1600" smtClean="0"/>
              <a:t>(</a:t>
            </a:r>
            <a:r>
              <a:rPr lang="es-ES" sz="1600" b="1" i="1" smtClean="0"/>
              <a:t>ricardo.rubianes@cdti.es</a:t>
            </a:r>
            <a:r>
              <a:rPr lang="es-ES" sz="1600" dirty="0" smtClean="0"/>
              <a:t>)</a:t>
            </a:r>
          </a:p>
          <a:p>
            <a:pPr algn="ctr">
              <a:spcBef>
                <a:spcPct val="20000"/>
              </a:spcBef>
              <a:defRPr/>
            </a:pPr>
            <a:endParaRPr lang="es-ES" sz="1600" dirty="0" smtClean="0"/>
          </a:p>
          <a:p>
            <a:pPr algn="ctr">
              <a:spcBef>
                <a:spcPct val="20000"/>
              </a:spcBef>
              <a:defRPr/>
            </a:pPr>
            <a:r>
              <a:rPr lang="es-ES" sz="1600" dirty="0" smtClean="0"/>
              <a:t>Bilateral Programmes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s-ES" sz="1600" i="1" dirty="0" err="1" smtClean="0"/>
              <a:t>Foreign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Technology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Action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Department</a:t>
            </a:r>
            <a:endParaRPr lang="es-ES" sz="1600" i="1" dirty="0" smtClean="0"/>
          </a:p>
          <a:p>
            <a:pPr lvl="0" algn="ctr">
              <a:spcBef>
                <a:spcPct val="20000"/>
              </a:spcBef>
              <a:defRPr/>
            </a:pPr>
            <a:r>
              <a:rPr lang="es-ES" sz="1600" i="1" dirty="0" err="1" smtClean="0"/>
              <a:t>Directorate</a:t>
            </a:r>
            <a:r>
              <a:rPr lang="es-ES" sz="1600" i="1" dirty="0" smtClean="0"/>
              <a:t>, International Programmes - CDTI</a:t>
            </a:r>
            <a:endParaRPr lang="es-ES" sz="160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27534" y="1323920"/>
            <a:ext cx="748888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endParaRPr lang="en-US" sz="2400" dirty="0" smtClean="0">
              <a:solidFill>
                <a:srgbClr val="000066"/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 dirty="0" err="1" smtClean="0">
                <a:latin typeface="+mj-lt"/>
              </a:rPr>
              <a:t>PoC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signed between Department of Biotechnology and CDTI, November </a:t>
            </a:r>
            <a:r>
              <a:rPr lang="en-US" sz="2400" dirty="0" smtClean="0">
                <a:latin typeface="+mj-lt"/>
              </a:rPr>
              <a:t>2011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(Delhi)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endParaRPr lang="en-US" sz="2400" dirty="0">
              <a:latin typeface="+mj-lt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 dirty="0">
                <a:latin typeface="+mj-lt"/>
              </a:rPr>
              <a:t>Promote, assist and provide preferential financing to BIOTECHNOLOGY joint technology co-operation projects (industrial research / technology development / innovation) between:</a:t>
            </a:r>
          </a:p>
          <a:p>
            <a:pPr lvl="1">
              <a:lnSpc>
                <a:spcPct val="80000"/>
              </a:lnSpc>
              <a:buClr>
                <a:srgbClr val="000066"/>
              </a:buClr>
              <a:buFontTx/>
              <a:buChar char="-"/>
            </a:pPr>
            <a:r>
              <a:rPr lang="en-US" sz="2400" dirty="0">
                <a:latin typeface="+mj-lt"/>
              </a:rPr>
              <a:t>Spanish Cos. &amp;</a:t>
            </a:r>
          </a:p>
          <a:p>
            <a:pPr lvl="1">
              <a:lnSpc>
                <a:spcPct val="80000"/>
              </a:lnSpc>
              <a:buClr>
                <a:srgbClr val="000066"/>
              </a:buClr>
              <a:buFontTx/>
              <a:buChar char="-"/>
            </a:pPr>
            <a:r>
              <a:rPr lang="en-US" sz="2400" dirty="0">
                <a:latin typeface="+mj-lt"/>
              </a:rPr>
              <a:t>Indian entities (companies, research institutes, technology centers</a:t>
            </a:r>
            <a:r>
              <a:rPr lang="en-US" sz="2400" dirty="0" smtClean="0">
                <a:latin typeface="+mj-lt"/>
              </a:rPr>
              <a:t>).</a:t>
            </a:r>
          </a:p>
          <a:p>
            <a:pPr lvl="1">
              <a:lnSpc>
                <a:spcPct val="80000"/>
              </a:lnSpc>
              <a:buClr>
                <a:srgbClr val="000066"/>
              </a:buClr>
              <a:buFontTx/>
              <a:buChar char="-"/>
            </a:pPr>
            <a:endParaRPr lang="en-US" sz="2400" dirty="0">
              <a:latin typeface="+mj-lt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 dirty="0">
                <a:latin typeface="+mj-lt"/>
              </a:rPr>
              <a:t>Decentralized system of financing</a:t>
            </a:r>
            <a:r>
              <a:rPr lang="en-US" sz="2400" dirty="0" smtClean="0">
                <a:latin typeface="+mj-lt"/>
              </a:rPr>
              <a:t>.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endParaRPr lang="en-US" sz="2400" dirty="0">
              <a:latin typeface="+mj-lt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 dirty="0">
                <a:latin typeface="+mj-lt"/>
              </a:rPr>
              <a:t>First call </a:t>
            </a:r>
            <a:r>
              <a:rPr lang="en-US" sz="2400" dirty="0" smtClean="0">
                <a:latin typeface="+mj-lt"/>
              </a:rPr>
              <a:t>launched </a:t>
            </a:r>
            <a:r>
              <a:rPr lang="en-US" sz="2400" dirty="0">
                <a:latin typeface="+mj-lt"/>
              </a:rPr>
              <a:t>in2012</a:t>
            </a:r>
            <a:r>
              <a:rPr lang="en-US" sz="2400" dirty="0" smtClean="0">
                <a:latin typeface="+mj-lt"/>
              </a:rPr>
              <a:t>.</a:t>
            </a:r>
            <a:endParaRPr lang="en-US" sz="2400" dirty="0">
              <a:latin typeface="+mj-lt"/>
            </a:endParaRPr>
          </a:p>
        </p:txBody>
      </p:sp>
      <p:sp>
        <p:nvSpPr>
          <p:cNvPr id="6" name="3 Subtítulo"/>
          <p:cNvSpPr>
            <a:spLocks noGrp="1"/>
          </p:cNvSpPr>
          <p:nvPr>
            <p:ph type="subTitle" idx="1"/>
          </p:nvPr>
        </p:nvSpPr>
        <p:spPr>
          <a:xfrm>
            <a:off x="827584" y="764704"/>
            <a:ext cx="8064896" cy="504056"/>
          </a:xfrm>
        </p:spPr>
        <p:txBody>
          <a:bodyPr>
            <a:noAutofit/>
          </a:bodyPr>
          <a:lstStyle/>
          <a:p>
            <a:pPr algn="l"/>
            <a:r>
              <a:rPr lang="es-ES" sz="2800" b="1" dirty="0" smtClean="0"/>
              <a:t>CDTI – DBT BILATERAL PROGRAM OF COOPERATION</a:t>
            </a:r>
            <a:endParaRPr lang="es-ES" sz="2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971600" y="836712"/>
            <a:ext cx="7704856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INDO-SPANISH 2</a:t>
            </a:r>
            <a:r>
              <a:rPr kumimoji="0" lang="en-US" sz="1800" b="1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nd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JOINT CALL FOR TECHNOLOGICAL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CO-OPERATION IN BIOTECHNOLOGY 2013 (1/3)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27534" y="1763524"/>
            <a:ext cx="806494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 eaLnBrk="0" hangingPunct="0">
              <a:lnSpc>
                <a:spcPct val="90000"/>
              </a:lnSpc>
              <a:spcBef>
                <a:spcPts val="2400"/>
              </a:spcBef>
              <a:buFont typeface="Arial" pitchFamily="34" charset="0"/>
              <a:buChar char="•"/>
              <a:defRPr/>
            </a:pPr>
            <a:r>
              <a:rPr lang="es-ES" sz="2000" b="1" dirty="0" smtClean="0">
                <a:latin typeface="+mn-lt"/>
              </a:rPr>
              <a:t>Call for </a:t>
            </a:r>
            <a:r>
              <a:rPr lang="es-ES" sz="2000" b="1" dirty="0" err="1" smtClean="0">
                <a:latin typeface="+mn-lt"/>
              </a:rPr>
              <a:t>Proposals</a:t>
            </a:r>
            <a:r>
              <a:rPr lang="es-ES" sz="2000" b="1" dirty="0" smtClean="0">
                <a:latin typeface="+mn-lt"/>
              </a:rPr>
              <a:t>: </a:t>
            </a:r>
            <a:r>
              <a:rPr lang="es-ES" sz="2000" dirty="0" smtClean="0"/>
              <a:t>Open </a:t>
            </a:r>
            <a:r>
              <a:rPr lang="es-ES" sz="2000" dirty="0" err="1" smtClean="0"/>
              <a:t>from</a:t>
            </a:r>
            <a:r>
              <a:rPr lang="es-ES" sz="2000" dirty="0" smtClean="0"/>
              <a:t> 15/03/2013 </a:t>
            </a:r>
            <a:r>
              <a:rPr lang="es-ES" sz="2000" dirty="0" err="1" smtClean="0">
                <a:latin typeface="+mn-lt"/>
              </a:rPr>
              <a:t>to</a:t>
            </a:r>
            <a:r>
              <a:rPr lang="es-ES" sz="2000" dirty="0" smtClean="0">
                <a:latin typeface="+mn-lt"/>
              </a:rPr>
              <a:t> </a:t>
            </a:r>
            <a:r>
              <a:rPr lang="es-ES" sz="2000" b="1" dirty="0" smtClean="0">
                <a:solidFill>
                  <a:srgbClr val="C00000"/>
                </a:solidFill>
                <a:latin typeface="+mn-lt"/>
              </a:rPr>
              <a:t>15/07/2013</a:t>
            </a:r>
          </a:p>
          <a:p>
            <a:pPr marL="342900" lvl="0" indent="-342900" algn="just" eaLnBrk="0" hangingPunct="0">
              <a:lnSpc>
                <a:spcPct val="90000"/>
              </a:lnSpc>
              <a:spcBef>
                <a:spcPts val="240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THEMATIC AREAS: </a:t>
            </a:r>
            <a:r>
              <a:rPr lang="en-GB" sz="2000" dirty="0" smtClean="0"/>
              <a:t>generic call open to collaborative R&amp;D projects in all areas of biotechnology e.g. health biotechnology, industrial biotechnology, </a:t>
            </a:r>
            <a:r>
              <a:rPr lang="en-GB" sz="2000" dirty="0" err="1" smtClean="0"/>
              <a:t>nano</a:t>
            </a:r>
            <a:r>
              <a:rPr lang="en-GB" sz="2000" dirty="0" smtClean="0"/>
              <a:t>-biotechnology, agro-biotechnology, including </a:t>
            </a:r>
            <a:r>
              <a:rPr lang="en-GB" sz="2000" dirty="0" err="1" smtClean="0"/>
              <a:t>biofuels</a:t>
            </a:r>
            <a:r>
              <a:rPr lang="en-GB" sz="2000" dirty="0" smtClean="0"/>
              <a:t> and </a:t>
            </a:r>
            <a:r>
              <a:rPr lang="en-GB" sz="2000" dirty="0" err="1" smtClean="0"/>
              <a:t>bioenergy</a:t>
            </a:r>
            <a:r>
              <a:rPr lang="en-GB" sz="2000" dirty="0" smtClean="0"/>
              <a:t>, bioinformatics and biomedical engineering</a:t>
            </a:r>
          </a:p>
          <a:p>
            <a:pPr marL="342900" lvl="0" indent="-342900" algn="just" eaLnBrk="0" hangingPunct="0">
              <a:lnSpc>
                <a:spcPct val="90000"/>
              </a:lnSpc>
              <a:spcBef>
                <a:spcPts val="240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TYPE OF PROPOSALS:</a:t>
            </a:r>
          </a:p>
          <a:p>
            <a:pPr marL="800100" lvl="1" indent="-342900" algn="just" eaLnBrk="0" hangingPunct="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en-GB" sz="2000" dirty="0" smtClean="0"/>
              <a:t>Development or substantial improvement of new products, processes or services</a:t>
            </a:r>
          </a:p>
          <a:p>
            <a:pPr marL="800100" lvl="1" indent="-342900" algn="just" eaLnBrk="0" hangingPunct="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en-GB" sz="2000" dirty="0" smtClean="0"/>
              <a:t>Industry-driven and market-oriented R&amp;D projects</a:t>
            </a:r>
          </a:p>
          <a:p>
            <a:pPr marL="800100" lvl="1" indent="-342900" algn="just" eaLnBrk="0" hangingPunct="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en-GB" sz="2000" dirty="0" smtClean="0"/>
              <a:t>Joint technological co-operation projects between researchers and companies in India and companies in Spain</a:t>
            </a:r>
          </a:p>
          <a:p>
            <a:pPr marL="800100" lvl="1" indent="-342900" algn="just" eaLnBrk="0" hangingPunct="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en-GB" sz="2000" dirty="0" smtClean="0"/>
              <a:t>Duration of projects: from 1 up to 3 years</a:t>
            </a:r>
            <a:endParaRPr lang="es-ES" sz="2000" dirty="0" smtClean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401.imageshack.us/img401/3010/letcrevised.jpg"/>
          <p:cNvPicPr>
            <a:picLocks noChangeAspect="1" noChangeArrowheads="1"/>
          </p:cNvPicPr>
          <p:nvPr/>
        </p:nvPicPr>
        <p:blipFill>
          <a:blip r:embed="rId2" cstate="print"/>
          <a:srcRect b="16354"/>
          <a:stretch>
            <a:fillRect/>
          </a:stretch>
        </p:blipFill>
        <p:spPr bwMode="auto">
          <a:xfrm>
            <a:off x="6172200" y="2852936"/>
            <a:ext cx="2971800" cy="2485768"/>
          </a:xfrm>
          <a:prstGeom prst="rect">
            <a:avLst/>
          </a:prstGeom>
          <a:noFill/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971600" y="836712"/>
            <a:ext cx="7704856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INDO-SPANISH 2</a:t>
            </a:r>
            <a:r>
              <a:rPr kumimoji="0" lang="en-US" sz="1800" b="1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nd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JOINT CALL FOR TECHNOLOGICAL </a:t>
            </a:r>
          </a:p>
          <a:p>
            <a:pPr lvl="0" algn="ctr" fontAlgn="base">
              <a:spcAft>
                <a:spcPts val="500"/>
              </a:spcAf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CO-OPERATION IN BIOTECHNOLOGY 2013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</a:rPr>
              <a:t> (2/3)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27534" y="1743428"/>
            <a:ext cx="784892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 eaLnBrk="0" hangingPunct="0">
              <a:lnSpc>
                <a:spcPct val="90000"/>
              </a:lnSpc>
              <a:spcBef>
                <a:spcPts val="240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WHO CAN APPLY?</a:t>
            </a:r>
            <a:r>
              <a:rPr lang="es-ES" sz="2000" b="1" dirty="0" smtClean="0">
                <a:latin typeface="+mn-lt"/>
              </a:rPr>
              <a:t>:</a:t>
            </a:r>
          </a:p>
          <a:p>
            <a:pPr marL="800100" lvl="1" indent="-342900" algn="just" eaLnBrk="0" hangingPunct="0">
              <a:lnSpc>
                <a:spcPct val="90000"/>
              </a:lnSpc>
              <a:spcBef>
                <a:spcPts val="1200"/>
              </a:spcBef>
              <a:buFont typeface="Wingdings" pitchFamily="2" charset="2"/>
              <a:buChar char="ü"/>
              <a:defRPr/>
            </a:pPr>
            <a:r>
              <a:rPr lang="en-GB" sz="2000" dirty="0" smtClean="0"/>
              <a:t>Minimum eligibility criteria: at least one qualified partner from India and one qualified partner from Spain (1+1)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27584" y="2996952"/>
            <a:ext cx="5544666" cy="278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800100" lvl="1" indent="-342900" algn="just" eaLnBrk="0" hangingPunct="0">
              <a:lnSpc>
                <a:spcPct val="90000"/>
              </a:lnSpc>
              <a:spcBef>
                <a:spcPts val="1800"/>
              </a:spcBef>
              <a:buFont typeface="Wingdings" pitchFamily="2" charset="2"/>
              <a:buChar char="ü"/>
              <a:defRPr/>
            </a:pPr>
            <a:r>
              <a:rPr lang="en-GB" sz="2000" dirty="0" smtClean="0"/>
              <a:t>From the </a:t>
            </a:r>
            <a:r>
              <a:rPr lang="en-GB" sz="2000" b="1" dirty="0" smtClean="0"/>
              <a:t>Spanish side </a:t>
            </a:r>
            <a:r>
              <a:rPr lang="en-GB" sz="2000" dirty="0" smtClean="0"/>
              <a:t>the project must necessarily be led by a company, and</a:t>
            </a:r>
          </a:p>
          <a:p>
            <a:pPr marL="1257300" lvl="2" indent="-342900" algn="just" eaLnBrk="0" hangingPunct="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en-GB" dirty="0" smtClean="0"/>
              <a:t>Collaboration with other Spanish R&amp;D entities (research institutes, academic institutions, technology centres) is permitted </a:t>
            </a:r>
            <a:endParaRPr lang="es-ES" dirty="0" smtClean="0"/>
          </a:p>
          <a:p>
            <a:pPr marL="800100" lvl="1" indent="-342900" algn="just" eaLnBrk="0" hangingPunct="0">
              <a:lnSpc>
                <a:spcPct val="90000"/>
              </a:lnSpc>
              <a:spcBef>
                <a:spcPts val="1800"/>
              </a:spcBef>
              <a:buFont typeface="Wingdings" pitchFamily="2" charset="2"/>
              <a:buChar char="ü"/>
              <a:defRPr/>
            </a:pPr>
            <a:r>
              <a:rPr lang="en-GB" sz="2000" dirty="0" smtClean="0"/>
              <a:t>From the </a:t>
            </a:r>
            <a:r>
              <a:rPr lang="en-GB" sz="2000" b="1" dirty="0" smtClean="0"/>
              <a:t>Indian side </a:t>
            </a:r>
            <a:r>
              <a:rPr lang="en-GB" sz="2000" dirty="0" smtClean="0"/>
              <a:t>of the consortium can either be led by a company or a research institution</a:t>
            </a:r>
            <a:endParaRPr lang="es-ES" sz="20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971600" y="836712"/>
            <a:ext cx="7704856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INDO-SPANISH 2</a:t>
            </a:r>
            <a:r>
              <a:rPr kumimoji="0" lang="en-US" sz="1800" b="1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nd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JOINT CALL FOR TECHNOLOGICAL </a:t>
            </a:r>
          </a:p>
          <a:p>
            <a:pPr lvl="0" algn="ctr" fontAlgn="base">
              <a:spcAft>
                <a:spcPts val="500"/>
              </a:spcAf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CO-OPERATION IN BIOTECHNOLOGY 2013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</a:rPr>
              <a:t> (3/3)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27534" y="1628800"/>
            <a:ext cx="7848922" cy="462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 eaLnBrk="0" hangingPunct="0">
              <a:lnSpc>
                <a:spcPct val="90000"/>
              </a:lnSpc>
              <a:spcBef>
                <a:spcPts val="240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HOW TO APPLY?</a:t>
            </a:r>
            <a:endParaRPr lang="es-ES" sz="2000" b="1" dirty="0" smtClean="0"/>
          </a:p>
          <a:p>
            <a:pPr marL="800100" lvl="1" indent="-342900" algn="just" eaLnBrk="0" hangingPunct="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en-GB" sz="2000" dirty="0" smtClean="0"/>
              <a:t>Joint R&amp;D&amp;I proposals must be submitted to </a:t>
            </a:r>
            <a:r>
              <a:rPr lang="en-GB" sz="2000" b="1" dirty="0" smtClean="0"/>
              <a:t>both</a:t>
            </a:r>
            <a:r>
              <a:rPr lang="en-GB" sz="2000" dirty="0" smtClean="0"/>
              <a:t> of the nodal agencies, DBT and CDTI</a:t>
            </a:r>
          </a:p>
          <a:p>
            <a:pPr marL="800100" lvl="1" indent="-342900" algn="just" eaLnBrk="0" hangingPunct="0"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en-GB" sz="2000" dirty="0" smtClean="0"/>
              <a:t>Indian and Spanish co-applicants must elaborate a single project proposal application</a:t>
            </a:r>
          </a:p>
          <a:p>
            <a:pPr marL="1257300" lvl="2" indent="-342900" algn="just" eaLnBrk="0" hangingPunct="0">
              <a:lnSpc>
                <a:spcPct val="90000"/>
              </a:lnSpc>
              <a:spcBef>
                <a:spcPts val="1200"/>
              </a:spcBef>
              <a:defRPr/>
            </a:pPr>
            <a:r>
              <a:rPr lang="en-GB" sz="2000" b="1" dirty="0" smtClean="0"/>
              <a:t>CDTI</a:t>
            </a:r>
            <a:r>
              <a:rPr lang="en-GB" sz="2000" dirty="0" smtClean="0"/>
              <a:t> </a:t>
            </a:r>
            <a:r>
              <a:rPr lang="en-GB" sz="2000" dirty="0" smtClean="0">
                <a:sym typeface="Wingdings" pitchFamily="2" charset="2"/>
              </a:rPr>
              <a:t></a:t>
            </a:r>
            <a:r>
              <a:rPr lang="en-GB" sz="2000" dirty="0" smtClean="0"/>
              <a:t>  ISIP application </a:t>
            </a:r>
            <a:r>
              <a:rPr lang="en-GB" dirty="0" smtClean="0">
                <a:hlinkClick r:id="rId2"/>
              </a:rPr>
              <a:t>http://cdti.es</a:t>
            </a:r>
            <a:r>
              <a:rPr lang="en-GB" dirty="0" smtClean="0"/>
              <a:t> </a:t>
            </a:r>
          </a:p>
          <a:p>
            <a:pPr marL="2343150" lvl="4" indent="-514350" algn="just" eaLnBrk="0" hangingPunct="0">
              <a:lnSpc>
                <a:spcPct val="90000"/>
              </a:lnSpc>
              <a:spcBef>
                <a:spcPts val="600"/>
              </a:spcBef>
              <a:buFont typeface="+mj-lt"/>
              <a:buAutoNum type="romanLcPeriod"/>
              <a:defRPr/>
            </a:pPr>
            <a:r>
              <a:rPr lang="es-ES" dirty="0" smtClean="0"/>
              <a:t>Preliminar Report (</a:t>
            </a:r>
            <a:r>
              <a:rPr lang="es-ES" dirty="0" err="1" smtClean="0"/>
              <a:t>spanish</a:t>
            </a:r>
            <a:r>
              <a:rPr lang="es-ES" dirty="0" smtClean="0"/>
              <a:t>)</a:t>
            </a:r>
          </a:p>
          <a:p>
            <a:pPr marL="2343150" lvl="4" indent="-514350" algn="just" eaLnBrk="0" hangingPunct="0">
              <a:lnSpc>
                <a:spcPct val="90000"/>
              </a:lnSpc>
              <a:spcBef>
                <a:spcPts val="600"/>
              </a:spcBef>
              <a:buFont typeface="+mj-lt"/>
              <a:buAutoNum type="romanLcPeriod"/>
              <a:defRPr/>
            </a:pPr>
            <a:r>
              <a:rPr lang="es-ES" dirty="0" err="1" smtClean="0"/>
              <a:t>Application</a:t>
            </a:r>
            <a:r>
              <a:rPr lang="es-ES" dirty="0" smtClean="0"/>
              <a:t> </a:t>
            </a:r>
            <a:r>
              <a:rPr lang="es-ES" dirty="0" err="1" smtClean="0"/>
              <a:t>Form</a:t>
            </a:r>
            <a:r>
              <a:rPr lang="es-ES" dirty="0" smtClean="0"/>
              <a:t> (</a:t>
            </a:r>
            <a:r>
              <a:rPr lang="es-ES" dirty="0" err="1" smtClean="0"/>
              <a:t>english</a:t>
            </a:r>
            <a:r>
              <a:rPr lang="es-ES" dirty="0" smtClean="0"/>
              <a:t>)</a:t>
            </a:r>
          </a:p>
          <a:p>
            <a:pPr marL="2343150" lvl="4" indent="-514350" algn="just" eaLnBrk="0" hangingPunct="0">
              <a:lnSpc>
                <a:spcPct val="90000"/>
              </a:lnSpc>
              <a:spcBef>
                <a:spcPts val="600"/>
              </a:spcBef>
              <a:buFont typeface="+mj-lt"/>
              <a:buAutoNum type="romanLcPeriod"/>
              <a:defRPr/>
            </a:pPr>
            <a:r>
              <a:rPr lang="es-ES" dirty="0" err="1" smtClean="0"/>
              <a:t>Consortium</a:t>
            </a:r>
            <a:r>
              <a:rPr lang="es-ES" dirty="0" smtClean="0"/>
              <a:t> Agreement (</a:t>
            </a:r>
            <a:r>
              <a:rPr lang="es-ES" dirty="0" err="1" smtClean="0"/>
              <a:t>english</a:t>
            </a:r>
            <a:r>
              <a:rPr lang="es-ES" dirty="0" smtClean="0"/>
              <a:t>)</a:t>
            </a:r>
          </a:p>
          <a:p>
            <a:pPr marL="1257300" lvl="2" indent="-342900" algn="just" eaLnBrk="0" hangingPunct="0">
              <a:lnSpc>
                <a:spcPct val="90000"/>
              </a:lnSpc>
              <a:spcBef>
                <a:spcPts val="600"/>
              </a:spcBef>
              <a:defRPr/>
            </a:pPr>
            <a:r>
              <a:rPr lang="es-ES" sz="2000" b="1" dirty="0" smtClean="0"/>
              <a:t>DBT</a:t>
            </a:r>
            <a:r>
              <a:rPr lang="es-ES" sz="2000" dirty="0" smtClean="0"/>
              <a:t> </a:t>
            </a:r>
            <a:r>
              <a:rPr lang="es-ES" sz="2000" dirty="0" smtClean="0">
                <a:sym typeface="Wingdings" pitchFamily="2" charset="2"/>
              </a:rPr>
              <a:t> </a:t>
            </a:r>
            <a:r>
              <a:rPr lang="es-ES_tradnl" dirty="0" smtClean="0">
                <a:hlinkClick r:id="rId3"/>
              </a:rPr>
              <a:t>http://dbtindia.nic.in/</a:t>
            </a:r>
            <a:r>
              <a:rPr lang="es-ES_tradnl" dirty="0" smtClean="0"/>
              <a:t> </a:t>
            </a:r>
            <a:endParaRPr lang="es-ES_tradnl" sz="2000" dirty="0" smtClean="0"/>
          </a:p>
          <a:p>
            <a:pPr marL="2343150" lvl="4" indent="-514350" algn="just" eaLnBrk="0" hangingPunct="0">
              <a:lnSpc>
                <a:spcPct val="90000"/>
              </a:lnSpc>
              <a:spcBef>
                <a:spcPts val="600"/>
              </a:spcBef>
              <a:buFont typeface="+mj-lt"/>
              <a:buAutoNum type="romanLcPeriod"/>
              <a:defRPr/>
            </a:pPr>
            <a:r>
              <a:rPr lang="es-ES_tradnl" dirty="0" err="1" smtClean="0"/>
              <a:t>Application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endParaRPr lang="es-ES_tradnl" dirty="0" smtClean="0"/>
          </a:p>
          <a:p>
            <a:pPr marL="2343150" lvl="4" indent="-514350" algn="just" eaLnBrk="0" hangingPunct="0">
              <a:lnSpc>
                <a:spcPct val="90000"/>
              </a:lnSpc>
              <a:spcBef>
                <a:spcPts val="600"/>
              </a:spcBef>
              <a:buFont typeface="+mj-lt"/>
              <a:buAutoNum type="romanLcPeriod"/>
              <a:defRPr/>
            </a:pPr>
            <a:r>
              <a:rPr lang="es-ES_tradnl" dirty="0" err="1" smtClean="0"/>
              <a:t>Consortium</a:t>
            </a:r>
            <a:r>
              <a:rPr lang="es-ES_tradnl" dirty="0" smtClean="0"/>
              <a:t> Agreement</a:t>
            </a:r>
          </a:p>
          <a:p>
            <a:pPr marL="2343150" lvl="4" indent="-514350" algn="just" eaLnBrk="0" hangingPunct="0">
              <a:lnSpc>
                <a:spcPct val="90000"/>
              </a:lnSpc>
              <a:spcBef>
                <a:spcPts val="600"/>
              </a:spcBef>
              <a:buFont typeface="+mj-lt"/>
              <a:buAutoNum type="romanLcPeriod"/>
              <a:defRPr/>
            </a:pPr>
            <a:r>
              <a:rPr lang="en-GB" dirty="0" smtClean="0"/>
              <a:t>Funding organisation-specific documents to be submitted to DBT</a:t>
            </a:r>
            <a:endParaRPr lang="es-ES" dirty="0" smtClean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913053" y="1700808"/>
            <a:ext cx="783541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/>
              <a:t>Technical personnel 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/>
              <a:t>Material costs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/>
              <a:t>Amortisation of assets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/>
              <a:t>Outsourced technical collaborations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/>
              <a:t>Other costs (indirect costs, audit costs)</a:t>
            </a:r>
            <a:endParaRPr lang="es-ES" altLang="ko-KR" b="1" i="1" dirty="0">
              <a:solidFill>
                <a:srgbClr val="990000"/>
              </a:solidFill>
              <a:latin typeface="Bookman Old Style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187624" y="4582869"/>
            <a:ext cx="7200800" cy="95103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es-E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Credit </a:t>
            </a:r>
            <a:r>
              <a:rPr lang="es-ES" altLang="ko-KR" b="1" i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of up to 75% of the budget at EURIBOR + 0,1% rate of </a:t>
            </a:r>
            <a:r>
              <a:rPr lang="es-E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interest</a:t>
            </a:r>
            <a:endParaRPr lang="es-ES" altLang="ko-KR" b="1" i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es-E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Up </a:t>
            </a:r>
            <a:r>
              <a:rPr lang="es-ES" altLang="ko-KR" b="1" i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to 18% of the credit granted will be </a:t>
            </a:r>
            <a:r>
              <a:rPr lang="es-E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non-</a:t>
            </a:r>
            <a:r>
              <a:rPr lang="es-E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reimbursable</a:t>
            </a:r>
            <a:endParaRPr lang="es-ES" altLang="ko-KR" b="1" i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es-E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Minimum</a:t>
            </a:r>
            <a:r>
              <a:rPr lang="es-E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s-E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budget</a:t>
            </a:r>
            <a:r>
              <a:rPr lang="es-E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of 175.000 € in </a:t>
            </a:r>
            <a:r>
              <a:rPr lang="es-E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Spain</a:t>
            </a:r>
            <a:r>
              <a:rPr lang="es-E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</a:t>
            </a:r>
            <a:endParaRPr lang="es-ES" altLang="ko-KR" b="1" i="1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3" name="3 Subtítulo"/>
          <p:cNvSpPr>
            <a:spLocks noGrp="1"/>
          </p:cNvSpPr>
          <p:nvPr>
            <p:ph type="subTitle" idx="1"/>
          </p:nvPr>
        </p:nvSpPr>
        <p:spPr>
          <a:xfrm>
            <a:off x="827584" y="764704"/>
            <a:ext cx="7704856" cy="504056"/>
          </a:xfrm>
        </p:spPr>
        <p:txBody>
          <a:bodyPr>
            <a:noAutofit/>
          </a:bodyPr>
          <a:lstStyle/>
          <a:p>
            <a:pPr algn="l"/>
            <a:r>
              <a:rPr lang="es-ES" sz="2800" b="1" dirty="0" smtClean="0"/>
              <a:t>WHAT CAN BE FINANCED BY CDTI?</a:t>
            </a:r>
            <a:endParaRPr lang="es-ES" sz="2800" b="1" dirty="0"/>
          </a:p>
        </p:txBody>
      </p:sp>
      <p:sp>
        <p:nvSpPr>
          <p:cNvPr id="2050" name="AutoShape 2" descr="data:image/jpeg;base64,/9j/4AAQSkZJRgABAQAAAQABAAD/2wCEAAkGBxQSEhUUEhQUFRQXFxcXFxQUFBcXFBcYFxwXHBccHBcYHCggGhwlHBwUITEhJSksLi4uHB8zODMsNygtLisBCgoKDg0OGhAQGywkICYsLCwsLCwsLCwsLCwsLCwsLC4sLCwsLCwsLCwsLCwsLCwsLCwsLCwsLCwsLCwsLCwsLP/AABEIALcBEwMBIgACEQEDEQH/xAAcAAEAAQUBAQAAAAAAAAAAAAAABQEDBAYHAgj/xABBEAACAQIDBQUFBgQFAwUAAAABAgADEQQhMQUGEkFRImFxgaETMkKRsQdSYnLB0RQz4fAVI0OCopKywhZTY9Lx/8QAGgEBAAMBAQEAAAAAAAAAAAAAAAEDBAIFBv/EACsRAAICAQQBAwMDBQAAAAAAAAABAhEDBBIhMUETUWEiocFxkeEFI1KBsf/aAAwDAQACEQMRAD8A7hF4iALxeIgC8XiIAvF4iALxEQBeLxEAXiIgC8XiIAvERAF4vEQBeJQkDX1mO2NQc7+GfrBDkl2ZN4mA21V6N55Cef8AE+if8v6QcerD3JGLyN/xM/c9f6QdqW1T5G/6RZHrQ9ySi8j12qvMEHusZj1NpPfKwHS14sPNBExeLyJXajc1B+Ylz/F1AuwIAzJuLDvJNoJWWHuSUTG2djkroKlM3QkgG2vCSD6iZMdHaaatCLxEElYgRAKGIiAIiIAiIgCIiAIiIAiIgCIiAIiIAiIgHipUCi5Nh3zCrY++S2F8r854rVS2nkTp8uctWtrmet8/IftIMWTO3xEslGb3ze3r0v0y5fprc4Jc4h17856AijPbMY0c/wBCL/LvkZi9s4SiSKlekG5jiDNl+FdJq/2s4+vTFNVLLh2B42XIF7+6x5C2YB1z1tNa3a3LxGLs5HsaJ+Nxmw/AnMd5sPGWxxqrkyLZ0KlvPgmYIlRWY5BVpuST0AC3PlJv+HB6juF1mFsHdmhg1/yV7RFmqNZnbxa2Q7hYd0kzTOeYOlhmAOvW8rlV8Eln2JAyNvEXnlqX/wC3N56xGISipeqwRRqzGyj1nOt4/tQKVFGGphqYbtNUuGcfhAzTxOfcIjBvoWdDI5AX8/qZaxWCWovDUVXXoy5eOssbtbYTGYda1McINwVOZVhqOV/HneSNW4F7i35T+8jlMk87MPsEFOmBwC9h4m5z8TJOltBTr2fUfORjg2B7IPPPLvsT+08otwD2sxexyOfUCLZbDLKPCNgU300lZCYeoUPZ8xyMmKThgCOcWaseVTLkREktKRBiAIiIAiIgCIiAIiIAiIgCJ4qVQP2lj+JPSTRXLJGLpmVEsLiRzE9rVB5xTJU4vplyUaVvMPGV7ZSDswsBilqoGU8yrD7rKSrqe8MCJ7IsbAm7Z28LA66DT5zlmL3jqbO2liLDio1HDvT0vxgEsp5MCT46HqOi7K23h8Ugek6v+H/UU9CuoOvd32lrhXJ5dctGf7vLU5kG588tJT2fF1Ud2TH9vCEpZhiBcaAcr/Uy7ec0TRaajlY2YcwwGfjy9JV+LplnexzPS3rLt4vIoijHVxcZ27iTc/8AVILeLe6jhrotqtX7inJT+JuXhr4TYqz2HW+QE1jbO6GGr3P8mo2jItkueqkAMSeliZ1BRv6jmSdcHLN5du1sS3FVe9vdUZIv5Vvl9e+a9h8KK9UI1QUl1NQqz2A6KuZOemXjNn3v3SxOEDOy8dIXPtadyoH4hqnnl3zTtm1v83/afqJobT4XRMItJs7vuptDZ+Fw6UKOISwuS1Q8DMx95jxAZnpyymzUMVTf3HR/ysG+hnz+lSX1M5enT8lTyM777IdBfwgicSwu1Kye5VqL3K7AfK9pK4be3Fr/AKxb8yq3qRecvSvwx6qOrFZlbFxIqUgy5rxMAeRCsRfwuDOWVd58RXplXZQNDwLwlh0JvpOkbmrbBUfyk/Nif1nM8DhG2aNJl35Gl7E3ECJSekUiIgFvEV1RS7kKqi5J5TUsTv2oNqdIkdWa3oAZa+0jHkClRBya7t32yX/yPkJqOGUGenpdLCUN0+Tx9brZwnshxRu+E34Qm1SmV71PF6WE2bB4tKqhqbBl6jl3dx7pyx8OIwG0Xwr8dM5fEp0YdD+/KWZtDBq4cMqwf1KadZOV9zrUTHwOLWtTWonusAR59e++UyJ5DVcHuJpq0IiIJEtV6lh3y7MXEjPykrsrySajwWCYlOIdRPCKe0SL59nvFhYWOmdxLDHRcmBt3a1PCUWrVL2FgFGrMdAP7yAJmZTGZNjc25ZZaTWftG2PUxWFtRVmem4qBB8YsysBnrY3HhbnJVXyQ+uDWd3d9K9faND2jcNJmKeyXJBxqwX8x4uHM+Vp0fat+U5Buhufiq9SnWt7Gmjq4qVFPEShBHCmROmpsPGdrY3N4ypXwd4JuMXZoO1dwzjMQK1V/ZpwAFALuxBPPRRbnmZteydl0sKns6NIU158I4iT1ZveY95klaBIt1RDVuywhuM7g2BKjUX5ZStMHO/XLraw187+Vpgbe2vh8KnHXYKc+ED+Y3coGf6dZy3F/azXXEhkpr/DjI0WN3YHmalsmyFtRrrrJSbOfJ2NjYXOQ75buW0uo6/EfAHTzz7hLWCdK1OnVHbV1V1uMrMAQQPA66y8aRHusR3HtD9/WQDytEqSVOtrg3OY5g3vfrroJSpZhZmXhyuBzsb5npPT02NgbWvnrmM8rfLnKe37XDoeVza+Wq9f6QRRfBvNB3s+zWjWY18IFo1rG9MZUql89PgbvGR5jmN5oUuEW7yTyzYkmw5C5nt6gUEsQAMySbAeJkK1yiD51q0GpuyVFKupsysLEHoZcQzqH2g7C/iKLYlV4XpLe5BD1KYzbiHLhFyL566TmCrNcJbkZ5qmXUMvKZaUS4stRSySwPunx/adn3aW2FoD/wCJPUAzjGEyTzM7ZsdLUaY6Ig9BKdW/pRq/py+uTM8RAiYT1xERAOcfaWCMRTPI07eYZr/UTXcPUtN7+0fZxegtVRnSJv8Ala1/kQvrOc0nntaSaeJHz2ug1mfyTHthaYGLqXnn2kxcTUmpsxxjydN+zasWwlj8NR1HhZW+rGbVNe3Dwns8FSvkXvUP+89n/jwzYZ4GZ3kk17n0+BNYop+wiIlRcDIfa+PSm1M1LcDN7MsdFZvcJ7iRw+JEln0mq70Yf21CrTOfEpt+YZr/AMgJ1HvkryJuLongInH8JvziqNH2IKkjJaji7qvTPI9xOnfyxcLv7jU40NXi4hkzqCyHnw2sPmDL/RZ56zJnaSfM9P70lOC+vy5f1nAdmU62LxqItUrVqsQarOwPZBYm4NybA2HgMp2TBYMYCnx4jGVnUDM13Xhv+EcPFfoOI685zKNHcZWrJ2Jpe6H2h0MaxpOPY1rkKrHs1By4WNu1a3ZOfS83JmA1+XP5ThqjsMwAJJAAFyTkAB1PSaDvT9o6U708Jao2hqn+WPyj4z36eM3fGYRKyFKiK6HVag4gbZjsyGqbjYA64ZPIsvopAnUaXZzJN9HDNqbSeqzPUcu51Zjc/wBB3T3uxuXidoVAUU06F+1iGB4QOYT77eGXUid2we6GBpHiTC0eIaFl4yPN72k3aTKdiEdpj4HCLRpU6VMWSmioo6KgAX0Al4z1KTgkpPNRAwswBHQi4PkZ6iSQYlWmE91nF8goPFc9AGvbysPCeqVAkhqhDEZgAWRehsTm34j5WzuoU3GbBSx1PEbW6AcOQ/vOXGLAXPAAMzrYDncwQYu3aqrh6vFoVK26l+yB8zOavu5TOnEvncesmN4tvfxFRETKmrjMH32uM9Bl08zJClRljUsaXyV43HJfwae+7L/C4PiCP3mPU2HWX4Cfym/prOiU8MJmUcKJKzSR1LTQZpO7mwXqcPGrKgOfECCc9M+XfOt0ksBI7C0tJKiV5sjm1Zo0uFY06FolREpNZSIiAeKtMMpVhdSCCDoQdROT71btPhHLKC1AnJ/u35N0PfznW5RlBFiLg6g6GX4c7xPjoz6jTxzKn2cHNaZWw9mNi8QlJb2vdz91B7x7jyHeRJvf7ZNKniEWioTiTiYLpfiYXA5acpObgbXpKP4Z6aUq3JlFhWtzJPx25c+XQejkzS9LfFHk4sEVm2Tf8m7IgAAAsALADkBpPURPHPeESK2zvBRwthUJLHPgUXa3U55DxkMN+KLMQRURcrMQO+9wDkBl85bHDOStIoyajHB03ybY0gdrUjmRM+jieJQVN1YAg9QdJAb6bzjAUVcLxO5KoDkgIFyWPhyGs5UHdHL1CqzlO8uF9nWqAaX4h4Nn+48pA1jax6H0mx4bH4nauJVCqvn2mp0lUU1/E4FwLXsGJz0uY3v3SqYJub0WNkqW8wrDk3odR0Gvd0vJga5b8Gn4yuVdT0Mm2qtUsGfM2HE7Gwv1OdhIPHUrqD/eWUurWPsxbp9ITqzqUU0jet09zdnmsBiMYK1Vj2aSBqVMnpxsLufDhnXaeECe4zL3E8Q8+LteonHdw8fhKdUVsSKhdbezsoKISPeIB4i2tssvHTrWC29hq38utTJ+7xAN/wBLWPpKZxa66LITT7qzLu45K3eCVPyN/rAr9Vcf7eL/ALLy9ErLDHepxFVU5ZljbMAaDuJJHkD4ihKcjc/hYlvnf65TIMsrSKCye6Mgp5DlY8vA38oB7oBuFeO3FYcRGnFbO3deep4WsCbZhvunI+XXyvGIrqgu7KoHNiAPmYIPOIq8K3tc6KOpOg+fPpczHfDlArC5YHtkDOoD72Q1tqBytYayKxG82HB4y5ew7CIL2vqxOgJ06gX6mQm0t8Kr3FICkOvvP8zkPl5y6OGcvBRPUY4ebNt2htijRXidxmLqFIZm8AOXfpNG27vDUxHZ9yn9wHM/mPPw0kNxlixJJJa5JNySQDmTrrBmvHhjHnyYcuolPjpCh76/mX6ib1QWaPhR/mJ+dfqJ1ZdlDlKNU6aNmgi3GVfBgUUmbSWXhs4jSXFw5Ey2jc4su4ZdJmS1QS0uzhsuxqkViIkFhSIiAIiUMA519pVIriKVT4TT4Qe9WYn0YTWMYjWWot7i2Y1BGhE6hvpQR8HV4x7o4lPMPotvM285yalijTzOaz2NJPdjp+ODwddj2ZrXnk6bu9vnQrU0FVwlWwDcWSlhkSG0F9bG0mNtbWWhhqlfJgq3WxuGY5KLjqSBObbGxdAWFWjSrUic7opqJfmrDMjuv4d+4PuZg6yA0zUFNrN2KpKnoe3eY82GOOXN19jfp9RPLD6av9n+bOZYnGVarhz26tV7AE2BbkO4WysOQmxbF3OqsePE1mVdSlMKigeNrgecyt79zaFDCvUw4cuhDMHcuGQe9kchYdq46TVcDvDialEUatTiQHI58fDyVm+ID5955W7pZmtjpGPJi9K9/Z02ntnC0gtNaqAKLCxLAAdWFxJIolVBcLURgCLgMpHI2OU5jszZVau1qa5aFjki+Las3ctgNL85t+K2xR2fRWlf2tRFtwDI31uxz4Rc6ZmV5cUU6g7fknFldXLhEvjsbRwlMEjhW9lSnTJJPQIgmjby75Gsr0BQKIws3tl/zCORCHJcxcHPSSOwftEpu3BiV9k18nS5pm+lxqvqPCQW/e2xiXTgFqdMkBiO03Fa57hkLD+xGPG1LlHWXItvDNZxG7ptkQVOeeucgq2DKAqes6Dsp+OkOoup/T0tIrauzAx08xOHJqVM0RgpQtGq7KexI7vof2Mm6ZkXWw3s3B7/AKyQomacbtGPPGnySeFxlSn7lR0/K7L9DJSjvJil0rv52b/uBkGhl4S2k+0Zd0l0yfXevF/+7/wT/wCsHefFH/WPkqD/AMZCiehGyPsiHkn7v9zNxm167qeKtUOV/eIzGYyExmPFqb35nM+soJ5oHsjwE7SS6K22+xhjdFP4R9BLktYb3fAkfIkS7JRD7PCat4/oJ6nkany/WXaNJnYKoJJ0AgVyZOwsKaldByDBj4Lb+g852FFmm7u7IFEC+bkgsfoB3TdFnmame6XB7uhxbIO+ysrETObxERAKxAiAUiIgCUlYgGqfaLW4cKF+/UUHwFz9QJzvE4e6eU3f7TMYvDSpfHxe08AAVHzJPymn0sSCtp7Ojj/aPA18rzfpRs+6uxKWMwFP4KtItS9ouvZJKhh8Qsy9/eJ4X+PwV0VGdATbhQ1KZvzHD2lv0y/fH3N3gp4KnVp1VqHiqGopQBhYqqkEEi3u+s2Ohv7gybMalPvek1vmtxM0nlg3FxuPz+DXBYZxjJS2yrw/+kV/6pVgVxFGolwQeySpByORAPXrOd2FEuQbrc8FwQWF+ybHMZWnaztGlWTio1EqL1RgwHjbQ+M5p9oOz+0lYDI9hvUqfqPlOMOWMZUo1/s61OGbhbldfH8/g1nYG1a1Bn4KjKKhPGAcjfn3EdRnM7EZyHVZK024lB/vKaYnm5e0yJxAswPlJVu3THh6iYGOp5TI2XUupHnC7omXMUyR3cr5svUX8xr/AH3SeaiDNc2LTIrrYEjiF7cgcj6H0nTMNsYXz0mLOkpHpaRuUKOeba2NxC6jPpIKkLeM6jtDAcLEcpG19i06nvKL/eGR9NYxZNvZOoxb1x2aUkvLJ6tusR7j+TD9R+0w6mwq6/DxflYf0muOSL8nmzwzXgwlnsT2cFUGtNx/sP7Snsm+6fkZamihpgSlLTzI9TLqYZzojnwU/tMjDbIrte1NteY4eQ6+cbkiFCT6Rg0Pi/MfXP8AWXZM4PdWqS3GyqCQebHQDw5dZP4DdukmZBdur/tpK3mii6OmySfsaps3Y9SsxIHChA7TDL4tBz1m57K2OlEdkXJ1Y6n9hJKnQmSlKZsmVyN2LTxhz5PGGpZiS4mJQTOZkyyfJ6GFcCIiclwiIgCJWIBSIiAJRmAFychzOksY/GpRRqlRuFRz59wA5k9Jzjam2a+PqezpqxTlSU5AfeqNp88hL8OB5Oel7mbPqY4uO2+kRu267Y3GN7LtF24KfThXIG/IWuxm3UdzMN7NVbjLgZ1A1mJ8MxbymXutuyMMpZiGqtq3JR91e7v5+knGw/SW5tQ7UcbpIqwaVU5ZVbf2NSfcWl8NeqPEI30AkNt7YVLC0+Jq5YnJKYpjidunvZDqeU3raLLSRnqNwqPU8gOpPITlmN2olasz13KgZcKgswXkqgDLvY8/TvBkyz5cuEVanFhhxGK3P5+7M7czZlSpiFqKAgT+YVJsQR7h6k5G3LXpN22xs9alNkIvceo0kbultrD1f8qjxKyi4Rl4bjmRmb5+c2VqN5n1GRyndUadNjUcdJ2ca2nsdqZJW5XmOYmNgm1E6TtfZ3C5NsjNbx+7xJ46Qs2pXk3XwMvxZv8AIxajTd7TWcTTmLgLo4BBAPXmDN4wO7Z1qjP7vIePWZ1XYaPkwuPUeBnUsyUuCrHp5Si74IHd+kTUYAZWBv0P9f0nU9mrdFPd9JB4DZaUkAQd9zmSepk/sr3bdJmzNSdo36WLhFRYxGz1fWRWLwPA2Wk2OWcTQDDvlKZplC0a6KEr/DzPFKexSlhnaI4YaehhpIilPQpSbOaI9cNLi4eZwpz0EjcKMRKGcvLSl8JPQWc7idpaFOXFWewsuolpy2WRhYppae4icmhKlQiIgkREQCoiIgFJQm0rKEQDk29e26mLKstggvwJfQfePViPl874mz9rYmlwpSZRnkiU1PEe+4ufEmbXtPcumthTZ7HQE+6PG0kthbv0qBuR2upzJ856Us+LbUVx8njx0+bfcpU/gntmu5pIaoAqFQWC34eK2dr8rzIlv269Y9us85nrJpeTV9/8PUZaJRSwV2JAzsbWBt8/nNIw+BqO3Zp+JYAD1znYXAYEX1BGXfI9Nk20t4zVi1LhDaYs+kjknv5ILdLdz2LGq9i5HCLCwANr2+Ws2wJMQYeoPiPpKM1RdWlE25yts0Y1HHHakW9rUgV75E06UnnwfH7xmJicGEtacp0TKN8mOlG4lTh5lUBLxpzuymqZj0aeUy8EljPKU7TKo6TlssgvqLkRE4NBbeiDLZw8yIk2cOCZjezMcMyYizn0kY1pXhmREWPTLIQz0KcuRIOlBIpaViIOxEQIAiIgCIiAVEREApERAKMt559mOk9SsEUi37EdI9iJciLI2oxHw9tDPIqsNc5mzy63E6v3Ica6LKYm8pTTiNzPKpL1Mx+hwnb5LstVKIbWXDKzkt7MZcIBoZdWnaXIiyNqKEQBKxB0IiIAiIgCIiAIiIAiIgCIiAIiIAiIgCIiAVEREApERAEREAREQBERAPJUTw6ysQcySKpPcRBMehERBIiIgCIiAIiIAiIgCIiAIiIAiIgCIiAIiIAiIgFY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52" name="AutoShape 4" descr="data:image/jpeg;base64,/9j/4AAQSkZJRgABAQAAAQABAAD/2wCEAAkGBxQSEhUUEhQUFRQXFxcXFxQUFBcXFBcYFxwXHBccHBcYHCggGhwlHBwUITEhJSksLi4uHB8zODMsNygtLisBCgoKDg0OGhAQGywkICYsLCwsLCwsLCwsLCwsLCwsLC4sLCwsLCwsLCwsLCwsLCwsLCwsLCwsLCwsLCwsLCwsLP/AABEIALcBEwMBIgACEQEDEQH/xAAcAAEAAQUBAQAAAAAAAAAAAAAABQEDBAYHAgj/xABBEAACAQIDBQUFBgQFAwUAAAABAgADEQQhMQUGEkFRImFxgaETMkKRsQdSYnLB0RQz4fAVI0OCopKywhZTY9Lx/8QAGgEBAAMBAQEAAAAAAAAAAAAAAAEDBAIFBv/EACsRAAICAQQBAwMDBQAAAAAAAAABAhEDBBIhMUETUWEiocFxkeEFI1KBsf/aAAwDAQACEQMRAD8A7hF4iALxeIgC8XiIAvF4iALxEQBeLxEAXiIgC8XiIAvERAF4vEQBeJQkDX1mO2NQc7+GfrBDkl2ZN4mA21V6N55Cef8AE+if8v6QcerD3JGLyN/xM/c9f6QdqW1T5G/6RZHrQ9ySi8j12qvMEHusZj1NpPfKwHS14sPNBExeLyJXajc1B+Ylz/F1AuwIAzJuLDvJNoJWWHuSUTG2djkroKlM3QkgG2vCSD6iZMdHaaatCLxEElYgRAKGIiAIiIAiIgCIiAIiIAiIgCIiAIiIAiIgHipUCi5Nh3zCrY++S2F8r854rVS2nkTp8uctWtrmet8/IftIMWTO3xEslGb3ze3r0v0y5fprc4Jc4h17856AijPbMY0c/wBCL/LvkZi9s4SiSKlekG5jiDNl+FdJq/2s4+vTFNVLLh2B42XIF7+6x5C2YB1z1tNa3a3LxGLs5HsaJ+Nxmw/AnMd5sPGWxxqrkyLZ0KlvPgmYIlRWY5BVpuST0AC3PlJv+HB6juF1mFsHdmhg1/yV7RFmqNZnbxa2Q7hYd0kzTOeYOlhmAOvW8rlV8Eln2JAyNvEXnlqX/wC3N56xGISipeqwRRqzGyj1nOt4/tQKVFGGphqYbtNUuGcfhAzTxOfcIjBvoWdDI5AX8/qZaxWCWovDUVXXoy5eOssbtbYTGYda1McINwVOZVhqOV/HneSNW4F7i35T+8jlMk87MPsEFOmBwC9h4m5z8TJOltBTr2fUfORjg2B7IPPPLvsT+08otwD2sxexyOfUCLZbDLKPCNgU300lZCYeoUPZ8xyMmKThgCOcWaseVTLkREktKRBiAIiIAiIgCIiAIiIAiIgCJ4qVQP2lj+JPSTRXLJGLpmVEsLiRzE9rVB5xTJU4vplyUaVvMPGV7ZSDswsBilqoGU8yrD7rKSrqe8MCJ7IsbAm7Z28LA66DT5zlmL3jqbO2liLDio1HDvT0vxgEsp5MCT46HqOi7K23h8Ugek6v+H/UU9CuoOvd32lrhXJ5dctGf7vLU5kG588tJT2fF1Ud2TH9vCEpZhiBcaAcr/Uy7ec0TRaajlY2YcwwGfjy9JV+LplnexzPS3rLt4vIoijHVxcZ27iTc/8AVILeLe6jhrotqtX7inJT+JuXhr4TYqz2HW+QE1jbO6GGr3P8mo2jItkueqkAMSeliZ1BRv6jmSdcHLN5du1sS3FVe9vdUZIv5Vvl9e+a9h8KK9UI1QUl1NQqz2A6KuZOemXjNn3v3SxOEDOy8dIXPtadyoH4hqnnl3zTtm1v83/afqJobT4XRMItJs7vuptDZ+Fw6UKOISwuS1Q8DMx95jxAZnpyymzUMVTf3HR/ysG+hnz+lSX1M5enT8lTyM777IdBfwgicSwu1Kye5VqL3K7AfK9pK4be3Fr/AKxb8yq3qRecvSvwx6qOrFZlbFxIqUgy5rxMAeRCsRfwuDOWVd58RXplXZQNDwLwlh0JvpOkbmrbBUfyk/Nif1nM8DhG2aNJl35Gl7E3ECJSekUiIgFvEV1RS7kKqi5J5TUsTv2oNqdIkdWa3oAZa+0jHkClRBya7t32yX/yPkJqOGUGenpdLCUN0+Tx9brZwnshxRu+E34Qm1SmV71PF6WE2bB4tKqhqbBl6jl3dx7pyx8OIwG0Xwr8dM5fEp0YdD+/KWZtDBq4cMqwf1KadZOV9zrUTHwOLWtTWonusAR59e++UyJ5DVcHuJpq0IiIJEtV6lh3y7MXEjPykrsrySajwWCYlOIdRPCKe0SL59nvFhYWOmdxLDHRcmBt3a1PCUWrVL2FgFGrMdAP7yAJmZTGZNjc25ZZaTWftG2PUxWFtRVmem4qBB8YsysBnrY3HhbnJVXyQ+uDWd3d9K9faND2jcNJmKeyXJBxqwX8x4uHM+Vp0fat+U5Buhufiq9SnWt7Gmjq4qVFPEShBHCmROmpsPGdrY3N4ypXwd4JuMXZoO1dwzjMQK1V/ZpwAFALuxBPPRRbnmZteydl0sKns6NIU158I4iT1ZveY95klaBIt1RDVuywhuM7g2BKjUX5ZStMHO/XLraw187+Vpgbe2vh8KnHXYKc+ED+Y3coGf6dZy3F/azXXEhkpr/DjI0WN3YHmalsmyFtRrrrJSbOfJ2NjYXOQ75buW0uo6/EfAHTzz7hLWCdK1OnVHbV1V1uMrMAQQPA66y8aRHusR3HtD9/WQDytEqSVOtrg3OY5g3vfrroJSpZhZmXhyuBzsb5npPT02NgbWvnrmM8rfLnKe37XDoeVza+Wq9f6QRRfBvNB3s+zWjWY18IFo1rG9MZUql89PgbvGR5jmN5oUuEW7yTyzYkmw5C5nt6gUEsQAMySbAeJkK1yiD51q0GpuyVFKupsysLEHoZcQzqH2g7C/iKLYlV4XpLe5BD1KYzbiHLhFyL566TmCrNcJbkZ5qmXUMvKZaUS4stRSySwPunx/adn3aW2FoD/wCJPUAzjGEyTzM7ZsdLUaY6Ig9BKdW/pRq/py+uTM8RAiYT1xERAOcfaWCMRTPI07eYZr/UTXcPUtN7+0fZxegtVRnSJv8Ala1/kQvrOc0nntaSaeJHz2ug1mfyTHthaYGLqXnn2kxcTUmpsxxjydN+zasWwlj8NR1HhZW+rGbVNe3Dwns8FSvkXvUP+89n/jwzYZ4GZ3kk17n0+BNYop+wiIlRcDIfa+PSm1M1LcDN7MsdFZvcJ7iRw+JEln0mq70Yf21CrTOfEpt+YZr/AMgJ1HvkryJuLongInH8JvziqNH2IKkjJaji7qvTPI9xOnfyxcLv7jU40NXi4hkzqCyHnw2sPmDL/RZ56zJnaSfM9P70lOC+vy5f1nAdmU62LxqItUrVqsQarOwPZBYm4NybA2HgMp2TBYMYCnx4jGVnUDM13Xhv+EcPFfoOI685zKNHcZWrJ2Jpe6H2h0MaxpOPY1rkKrHs1By4WNu1a3ZOfS83JmA1+XP5ThqjsMwAJJAAFyTkAB1PSaDvT9o6U708Jao2hqn+WPyj4z36eM3fGYRKyFKiK6HVag4gbZjsyGqbjYA64ZPIsvopAnUaXZzJN9HDNqbSeqzPUcu51Zjc/wBB3T3uxuXidoVAUU06F+1iGB4QOYT77eGXUid2we6GBpHiTC0eIaFl4yPN72k3aTKdiEdpj4HCLRpU6VMWSmioo6KgAX0Al4z1KTgkpPNRAwswBHQi4PkZ6iSQYlWmE91nF8goPFc9AGvbysPCeqVAkhqhDEZgAWRehsTm34j5WzuoU3GbBSx1PEbW6AcOQ/vOXGLAXPAAMzrYDncwQYu3aqrh6vFoVK26l+yB8zOavu5TOnEvncesmN4tvfxFRETKmrjMH32uM9Bl08zJClRljUsaXyV43HJfwae+7L/C4PiCP3mPU2HWX4Cfym/prOiU8MJmUcKJKzSR1LTQZpO7mwXqcPGrKgOfECCc9M+XfOt0ksBI7C0tJKiV5sjm1Zo0uFY06FolREpNZSIiAeKtMMpVhdSCCDoQdROT71btPhHLKC1AnJ/u35N0PfznW5RlBFiLg6g6GX4c7xPjoz6jTxzKn2cHNaZWw9mNi8QlJb2vdz91B7x7jyHeRJvf7ZNKniEWioTiTiYLpfiYXA5acpObgbXpKP4Z6aUq3JlFhWtzJPx25c+XQejkzS9LfFHk4sEVm2Tf8m7IgAAAsALADkBpPURPHPeESK2zvBRwthUJLHPgUXa3U55DxkMN+KLMQRURcrMQO+9wDkBl85bHDOStIoyajHB03ybY0gdrUjmRM+jieJQVN1YAg9QdJAb6bzjAUVcLxO5KoDkgIFyWPhyGs5UHdHL1CqzlO8uF9nWqAaX4h4Nn+48pA1jax6H0mx4bH4nauJVCqvn2mp0lUU1/E4FwLXsGJz0uY3v3SqYJub0WNkqW8wrDk3odR0Gvd0vJga5b8Gn4yuVdT0Mm2qtUsGfM2HE7Gwv1OdhIPHUrqD/eWUurWPsxbp9ITqzqUU0jet09zdnmsBiMYK1Vj2aSBqVMnpxsLufDhnXaeECe4zL3E8Q8+LteonHdw8fhKdUVsSKhdbezsoKISPeIB4i2tssvHTrWC29hq38utTJ+7xAN/wBLWPpKZxa66LITT7qzLu45K3eCVPyN/rAr9Vcf7eL/ALLy9ErLDHepxFVU5ZljbMAaDuJJHkD4ihKcjc/hYlvnf65TIMsrSKCye6Mgp5DlY8vA38oB7oBuFeO3FYcRGnFbO3deep4WsCbZhvunI+XXyvGIrqgu7KoHNiAPmYIPOIq8K3tc6KOpOg+fPpczHfDlArC5YHtkDOoD72Q1tqBytYayKxG82HB4y5ew7CIL2vqxOgJ06gX6mQm0t8Kr3FICkOvvP8zkPl5y6OGcvBRPUY4ebNt2htijRXidxmLqFIZm8AOXfpNG27vDUxHZ9yn9wHM/mPPw0kNxlixJJJa5JNySQDmTrrBmvHhjHnyYcuolPjpCh76/mX6ib1QWaPhR/mJ+dfqJ1ZdlDlKNU6aNmgi3GVfBgUUmbSWXhs4jSXFw5Ey2jc4su4ZdJmS1QS0uzhsuxqkViIkFhSIiAIiUMA519pVIriKVT4TT4Qe9WYn0YTWMYjWWot7i2Y1BGhE6hvpQR8HV4x7o4lPMPotvM285yalijTzOaz2NJPdjp+ODwddj2ZrXnk6bu9vnQrU0FVwlWwDcWSlhkSG0F9bG0mNtbWWhhqlfJgq3WxuGY5KLjqSBObbGxdAWFWjSrUic7opqJfmrDMjuv4d+4PuZg6yA0zUFNrN2KpKnoe3eY82GOOXN19jfp9RPLD6av9n+bOZYnGVarhz26tV7AE2BbkO4WysOQmxbF3OqsePE1mVdSlMKigeNrgecyt79zaFDCvUw4cuhDMHcuGQe9kchYdq46TVcDvDialEUatTiQHI58fDyVm+ID5955W7pZmtjpGPJi9K9/Z02ntnC0gtNaqAKLCxLAAdWFxJIolVBcLURgCLgMpHI2OU5jszZVau1qa5aFjki+Las3ctgNL85t+K2xR2fRWlf2tRFtwDI31uxz4Rc6ZmV5cUU6g7fknFldXLhEvjsbRwlMEjhW9lSnTJJPQIgmjby75Gsr0BQKIws3tl/zCORCHJcxcHPSSOwftEpu3BiV9k18nS5pm+lxqvqPCQW/e2xiXTgFqdMkBiO03Fa57hkLD+xGPG1LlHWXItvDNZxG7ptkQVOeeucgq2DKAqes6Dsp+OkOoup/T0tIrauzAx08xOHJqVM0RgpQtGq7KexI7vof2Mm6ZkXWw3s3B7/AKyQomacbtGPPGnySeFxlSn7lR0/K7L9DJSjvJil0rv52b/uBkGhl4S2k+0Zd0l0yfXevF/+7/wT/wCsHefFH/WPkqD/AMZCiehGyPsiHkn7v9zNxm167qeKtUOV/eIzGYyExmPFqb35nM+soJ5oHsjwE7SS6K22+xhjdFP4R9BLktYb3fAkfIkS7JRD7PCat4/oJ6nkany/WXaNJnYKoJJ0AgVyZOwsKaldByDBj4Lb+g852FFmm7u7IFEC+bkgsfoB3TdFnmame6XB7uhxbIO+ysrETObxERAKxAiAUiIgCUlYgGqfaLW4cKF+/UUHwFz9QJzvE4e6eU3f7TMYvDSpfHxe08AAVHzJPymn0sSCtp7Ojj/aPA18rzfpRs+6uxKWMwFP4KtItS9ouvZJKhh8Qsy9/eJ4X+PwV0VGdATbhQ1KZvzHD2lv0y/fH3N3gp4KnVp1VqHiqGopQBhYqqkEEi3u+s2Ohv7gybMalPvek1vmtxM0nlg3FxuPz+DXBYZxjJS2yrw/+kV/6pVgVxFGolwQeySpByORAPXrOd2FEuQbrc8FwQWF+ybHMZWnaztGlWTio1EqL1RgwHjbQ+M5p9oOz+0lYDI9hvUqfqPlOMOWMZUo1/s61OGbhbldfH8/g1nYG1a1Bn4KjKKhPGAcjfn3EdRnM7EZyHVZK024lB/vKaYnm5e0yJxAswPlJVu3THh6iYGOp5TI2XUupHnC7omXMUyR3cr5svUX8xr/AH3SeaiDNc2LTIrrYEjiF7cgcj6H0nTMNsYXz0mLOkpHpaRuUKOeba2NxC6jPpIKkLeM6jtDAcLEcpG19i06nvKL/eGR9NYxZNvZOoxb1x2aUkvLJ6tusR7j+TD9R+0w6mwq6/DxflYf0muOSL8nmzwzXgwlnsT2cFUGtNx/sP7Snsm+6fkZamihpgSlLTzI9TLqYZzojnwU/tMjDbIrte1NteY4eQ6+cbkiFCT6Rg0Pi/MfXP8AWXZM4PdWqS3GyqCQebHQDw5dZP4DdukmZBdur/tpK3mii6OmySfsaps3Y9SsxIHChA7TDL4tBz1m57K2OlEdkXJ1Y6n9hJKnQmSlKZsmVyN2LTxhz5PGGpZiS4mJQTOZkyyfJ6GFcCIiclwiIgCJWIBSIiAJRmAFychzOksY/GpRRqlRuFRz59wA5k9Jzjam2a+PqezpqxTlSU5AfeqNp88hL8OB5Oel7mbPqY4uO2+kRu267Y3GN7LtF24KfThXIG/IWuxm3UdzMN7NVbjLgZ1A1mJ8MxbymXutuyMMpZiGqtq3JR91e7v5+knGw/SW5tQ7UcbpIqwaVU5ZVbf2NSfcWl8NeqPEI30AkNt7YVLC0+Jq5YnJKYpjidunvZDqeU3raLLSRnqNwqPU8gOpPITlmN2olasz13KgZcKgswXkqgDLvY8/TvBkyz5cuEVanFhhxGK3P5+7M7czZlSpiFqKAgT+YVJsQR7h6k5G3LXpN22xs9alNkIvceo0kbultrD1f8qjxKyi4Rl4bjmRmb5+c2VqN5n1GRyndUadNjUcdJ2ca2nsdqZJW5XmOYmNgm1E6TtfZ3C5NsjNbx+7xJ46Qs2pXk3XwMvxZv8AIxajTd7TWcTTmLgLo4BBAPXmDN4wO7Z1qjP7vIePWZ1XYaPkwuPUeBnUsyUuCrHp5Si74IHd+kTUYAZWBv0P9f0nU9mrdFPd9JB4DZaUkAQd9zmSepk/sr3bdJmzNSdo36WLhFRYxGz1fWRWLwPA2Wk2OWcTQDDvlKZplC0a6KEr/DzPFKexSlhnaI4YaehhpIilPQpSbOaI9cNLi4eZwpz0EjcKMRKGcvLSl8JPQWc7idpaFOXFWewsuolpy2WRhYppae4icmhKlQiIgkREQCoiIgFJQm0rKEQDk29e26mLKstggvwJfQfePViPl874mz9rYmlwpSZRnkiU1PEe+4ufEmbXtPcumthTZ7HQE+6PG0kthbv0qBuR2upzJ856Us+LbUVx8njx0+bfcpU/gntmu5pIaoAqFQWC34eK2dr8rzIlv269Y9us85nrJpeTV9/8PUZaJRSwV2JAzsbWBt8/nNIw+BqO3Zp+JYAD1znYXAYEX1BGXfI9Nk20t4zVi1LhDaYs+kjknv5ILdLdz2LGq9i5HCLCwANr2+Ws2wJMQYeoPiPpKM1RdWlE25yts0Y1HHHakW9rUgV75E06UnnwfH7xmJicGEtacp0TKN8mOlG4lTh5lUBLxpzuymqZj0aeUy8EljPKU7TKo6TlssgvqLkRE4NBbeiDLZw8yIk2cOCZjezMcMyYizn0kY1pXhmREWPTLIQz0KcuRIOlBIpaViIOxEQIAiIgCIiAVEREApERAKMt559mOk9SsEUi37EdI9iJciLI2oxHw9tDPIqsNc5mzy63E6v3Ica6LKYm8pTTiNzPKpL1Mx+hwnb5LstVKIbWXDKzkt7MZcIBoZdWnaXIiyNqKEQBKxB0IiIAiIgCIiAIiIAiIgCIiAIiIAiIgCIiAVEREApERAEREAREQBERAPJUTw6ysQcySKpPcRBMehERBIiIgCIiAIiIAiIgCIiAIiIAiIgCIiAIiIAiIgFY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54" name="Picture 6" descr="http://www.gatewaybizdev.com/wp-content/uploads/2012/04/business-loan-refinanc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700808"/>
            <a:ext cx="3132347" cy="20882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3 Subtítulo"/>
          <p:cNvSpPr>
            <a:spLocks noGrp="1"/>
          </p:cNvSpPr>
          <p:nvPr>
            <p:ph type="subTitle" idx="1"/>
          </p:nvPr>
        </p:nvSpPr>
        <p:spPr>
          <a:xfrm>
            <a:off x="827584" y="764704"/>
            <a:ext cx="7704856" cy="504056"/>
          </a:xfrm>
        </p:spPr>
        <p:txBody>
          <a:bodyPr>
            <a:noAutofit/>
          </a:bodyPr>
          <a:lstStyle/>
          <a:p>
            <a:pPr algn="l"/>
            <a:r>
              <a:rPr lang="es-ES" sz="2800" b="1" dirty="0" smtClean="0"/>
              <a:t>CDTI-DBT  ISIP SUCCESS HISTORY</a:t>
            </a:r>
            <a:endParaRPr lang="es-ES" sz="2800" b="1" dirty="0"/>
          </a:p>
        </p:txBody>
      </p:sp>
      <p:sp>
        <p:nvSpPr>
          <p:cNvPr id="2050" name="AutoShape 2" descr="data:image/jpeg;base64,/9j/4AAQSkZJRgABAQAAAQABAAD/2wCEAAkGBxQSEhUUEhQUFRQXFxcXFxQUFBcXFBcYFxwXHBccHBcYHCggGhwlHBwUITEhJSksLi4uHB8zODMsNygtLisBCgoKDg0OGhAQGywkICYsLCwsLCwsLCwsLCwsLCwsLC4sLCwsLCwsLCwsLCwsLCwsLCwsLCwsLCwsLCwsLCwsLP/AABEIALcBEwMBIgACEQEDEQH/xAAcAAEAAQUBAQAAAAAAAAAAAAAABQEDBAYHAgj/xABBEAACAQIDBQUFBgQFAwUAAAABAgADEQQhMQUGEkFRImFxgaETMkKRsQdSYnLB0RQz4fAVI0OCopKywhZTY9Lx/8QAGgEBAAMBAQEAAAAAAAAAAAAAAAEDBAIFBv/EACsRAAICAQQBAwMDBQAAAAAAAAABAhEDBBIhMUETUWEiocFxkeEFI1KBsf/aAAwDAQACEQMRAD8A7hF4iALxeIgC8XiIAvF4iALxEQBeLxEAXiIgC8XiIAvERAF4vEQBeJQkDX1mO2NQc7+GfrBDkl2ZN4mA21V6N55Cef8AE+if8v6QcerD3JGLyN/xM/c9f6QdqW1T5G/6RZHrQ9ySi8j12qvMEHusZj1NpPfKwHS14sPNBExeLyJXajc1B+Ylz/F1AuwIAzJuLDvJNoJWWHuSUTG2djkroKlM3QkgG2vCSD6iZMdHaaatCLxEElYgRAKGIiAIiIAiIgCIiAIiIAiIgCIiAIiIAiIgHipUCi5Nh3zCrY++S2F8r854rVS2nkTp8uctWtrmet8/IftIMWTO3xEslGb3ze3r0v0y5fprc4Jc4h17856AijPbMY0c/wBCL/LvkZi9s4SiSKlekG5jiDNl+FdJq/2s4+vTFNVLLh2B42XIF7+6x5C2YB1z1tNa3a3LxGLs5HsaJ+Nxmw/AnMd5sPGWxxqrkyLZ0KlvPgmYIlRWY5BVpuST0AC3PlJv+HB6juF1mFsHdmhg1/yV7RFmqNZnbxa2Q7hYd0kzTOeYOlhmAOvW8rlV8Eln2JAyNvEXnlqX/wC3N56xGISipeqwRRqzGyj1nOt4/tQKVFGGphqYbtNUuGcfhAzTxOfcIjBvoWdDI5AX8/qZaxWCWovDUVXXoy5eOssbtbYTGYda1McINwVOZVhqOV/HneSNW4F7i35T+8jlMk87MPsEFOmBwC9h4m5z8TJOltBTr2fUfORjg2B7IPPPLvsT+08otwD2sxexyOfUCLZbDLKPCNgU300lZCYeoUPZ8xyMmKThgCOcWaseVTLkREktKRBiAIiIAiIgCIiAIiIAiIgCJ4qVQP2lj+JPSTRXLJGLpmVEsLiRzE9rVB5xTJU4vplyUaVvMPGV7ZSDswsBilqoGU8yrD7rKSrqe8MCJ7IsbAm7Z28LA66DT5zlmL3jqbO2liLDio1HDvT0vxgEsp5MCT46HqOi7K23h8Ugek6v+H/UU9CuoOvd32lrhXJ5dctGf7vLU5kG588tJT2fF1Ud2TH9vCEpZhiBcaAcr/Uy7ec0TRaajlY2YcwwGfjy9JV+LplnexzPS3rLt4vIoijHVxcZ27iTc/8AVILeLe6jhrotqtX7inJT+JuXhr4TYqz2HW+QE1jbO6GGr3P8mo2jItkueqkAMSeliZ1BRv6jmSdcHLN5du1sS3FVe9vdUZIv5Vvl9e+a9h8KK9UI1QUl1NQqz2A6KuZOemXjNn3v3SxOEDOy8dIXPtadyoH4hqnnl3zTtm1v83/afqJobT4XRMItJs7vuptDZ+Fw6UKOISwuS1Q8DMx95jxAZnpyymzUMVTf3HR/ysG+hnz+lSX1M5enT8lTyM777IdBfwgicSwu1Kye5VqL3K7AfK9pK4be3Fr/AKxb8yq3qRecvSvwx6qOrFZlbFxIqUgy5rxMAeRCsRfwuDOWVd58RXplXZQNDwLwlh0JvpOkbmrbBUfyk/Nif1nM8DhG2aNJl35Gl7E3ECJSekUiIgFvEV1RS7kKqi5J5TUsTv2oNqdIkdWa3oAZa+0jHkClRBya7t32yX/yPkJqOGUGenpdLCUN0+Tx9brZwnshxRu+E34Qm1SmV71PF6WE2bB4tKqhqbBl6jl3dx7pyx8OIwG0Xwr8dM5fEp0YdD+/KWZtDBq4cMqwf1KadZOV9zrUTHwOLWtTWonusAR59e++UyJ5DVcHuJpq0IiIJEtV6lh3y7MXEjPykrsrySajwWCYlOIdRPCKe0SL59nvFhYWOmdxLDHRcmBt3a1PCUWrVL2FgFGrMdAP7yAJmZTGZNjc25ZZaTWftG2PUxWFtRVmem4qBB8YsysBnrY3HhbnJVXyQ+uDWd3d9K9faND2jcNJmKeyXJBxqwX8x4uHM+Vp0fat+U5Buhufiq9SnWt7Gmjq4qVFPEShBHCmROmpsPGdrY3N4ypXwd4JuMXZoO1dwzjMQK1V/ZpwAFALuxBPPRRbnmZteydl0sKns6NIU158I4iT1ZveY95klaBIt1RDVuywhuM7g2BKjUX5ZStMHO/XLraw187+Vpgbe2vh8KnHXYKc+ED+Y3coGf6dZy3F/azXXEhkpr/DjI0WN3YHmalsmyFtRrrrJSbOfJ2NjYXOQ75buW0uo6/EfAHTzz7hLWCdK1OnVHbV1V1uMrMAQQPA66y8aRHusR3HtD9/WQDytEqSVOtrg3OY5g3vfrroJSpZhZmXhyuBzsb5npPT02NgbWvnrmM8rfLnKe37XDoeVza+Wq9f6QRRfBvNB3s+zWjWY18IFo1rG9MZUql89PgbvGR5jmN5oUuEW7yTyzYkmw5C5nt6gUEsQAMySbAeJkK1yiD51q0GpuyVFKupsysLEHoZcQzqH2g7C/iKLYlV4XpLe5BD1KYzbiHLhFyL566TmCrNcJbkZ5qmXUMvKZaUS4stRSySwPunx/adn3aW2FoD/wCJPUAzjGEyTzM7ZsdLUaY6Ig9BKdW/pRq/py+uTM8RAiYT1xERAOcfaWCMRTPI07eYZr/UTXcPUtN7+0fZxegtVRnSJv8Ala1/kQvrOc0nntaSaeJHz2ug1mfyTHthaYGLqXnn2kxcTUmpsxxjydN+zasWwlj8NR1HhZW+rGbVNe3Dwns8FSvkXvUP+89n/jwzYZ4GZ3kk17n0+BNYop+wiIlRcDIfa+PSm1M1LcDN7MsdFZvcJ7iRw+JEln0mq70Yf21CrTOfEpt+YZr/AMgJ1HvkryJuLongInH8JvziqNH2IKkjJaji7qvTPI9xOnfyxcLv7jU40NXi4hkzqCyHnw2sPmDL/RZ56zJnaSfM9P70lOC+vy5f1nAdmU62LxqItUrVqsQarOwPZBYm4NybA2HgMp2TBYMYCnx4jGVnUDM13Xhv+EcPFfoOI685zKNHcZWrJ2Jpe6H2h0MaxpOPY1rkKrHs1By4WNu1a3ZOfS83JmA1+XP5ThqjsMwAJJAAFyTkAB1PSaDvT9o6U708Jao2hqn+WPyj4z36eM3fGYRKyFKiK6HVag4gbZjsyGqbjYA64ZPIsvopAnUaXZzJN9HDNqbSeqzPUcu51Zjc/wBB3T3uxuXidoVAUU06F+1iGB4QOYT77eGXUid2we6GBpHiTC0eIaFl4yPN72k3aTKdiEdpj4HCLRpU6VMWSmioo6KgAX0Al4z1KTgkpPNRAwswBHQi4PkZ6iSQYlWmE91nF8goPFc9AGvbysPCeqVAkhqhDEZgAWRehsTm34j5WzuoU3GbBSx1PEbW6AcOQ/vOXGLAXPAAMzrYDncwQYu3aqrh6vFoVK26l+yB8zOavu5TOnEvncesmN4tvfxFRETKmrjMH32uM9Bl08zJClRljUsaXyV43HJfwae+7L/C4PiCP3mPU2HWX4Cfym/prOiU8MJmUcKJKzSR1LTQZpO7mwXqcPGrKgOfECCc9M+XfOt0ksBI7C0tJKiV5sjm1Zo0uFY06FolREpNZSIiAeKtMMpVhdSCCDoQdROT71btPhHLKC1AnJ/u35N0PfznW5RlBFiLg6g6GX4c7xPjoz6jTxzKn2cHNaZWw9mNi8QlJb2vdz91B7x7jyHeRJvf7ZNKniEWioTiTiYLpfiYXA5acpObgbXpKP4Z6aUq3JlFhWtzJPx25c+XQejkzS9LfFHk4sEVm2Tf8m7IgAAAsALADkBpPURPHPeESK2zvBRwthUJLHPgUXa3U55DxkMN+KLMQRURcrMQO+9wDkBl85bHDOStIoyajHB03ybY0gdrUjmRM+jieJQVN1YAg9QdJAb6bzjAUVcLxO5KoDkgIFyWPhyGs5UHdHL1CqzlO8uF9nWqAaX4h4Nn+48pA1jax6H0mx4bH4nauJVCqvn2mp0lUU1/E4FwLXsGJz0uY3v3SqYJub0WNkqW8wrDk3odR0Gvd0vJga5b8Gn4yuVdT0Mm2qtUsGfM2HE7Gwv1OdhIPHUrqD/eWUurWPsxbp9ITqzqUU0jet09zdnmsBiMYK1Vj2aSBqVMnpxsLufDhnXaeECe4zL3E8Q8+LteonHdw8fhKdUVsSKhdbezsoKISPeIB4i2tssvHTrWC29hq38utTJ+7xAN/wBLWPpKZxa66LITT7qzLu45K3eCVPyN/rAr9Vcf7eL/ALLy9ErLDHepxFVU5ZljbMAaDuJJHkD4ihKcjc/hYlvnf65TIMsrSKCye6Mgp5DlY8vA38oB7oBuFeO3FYcRGnFbO3deep4WsCbZhvunI+XXyvGIrqgu7KoHNiAPmYIPOIq8K3tc6KOpOg+fPpczHfDlArC5YHtkDOoD72Q1tqBytYayKxG82HB4y5ew7CIL2vqxOgJ06gX6mQm0t8Kr3FICkOvvP8zkPl5y6OGcvBRPUY4ebNt2htijRXidxmLqFIZm8AOXfpNG27vDUxHZ9yn9wHM/mPPw0kNxlixJJJa5JNySQDmTrrBmvHhjHnyYcuolPjpCh76/mX6ib1QWaPhR/mJ+dfqJ1ZdlDlKNU6aNmgi3GVfBgUUmbSWXhs4jSXFw5Ey2jc4su4ZdJmS1QS0uzhsuxqkViIkFhSIiAIiUMA519pVIriKVT4TT4Qe9WYn0YTWMYjWWot7i2Y1BGhE6hvpQR8HV4x7o4lPMPotvM285yalijTzOaz2NJPdjp+ODwddj2ZrXnk6bu9vnQrU0FVwlWwDcWSlhkSG0F9bG0mNtbWWhhqlfJgq3WxuGY5KLjqSBObbGxdAWFWjSrUic7opqJfmrDMjuv4d+4PuZg6yA0zUFNrN2KpKnoe3eY82GOOXN19jfp9RPLD6av9n+bOZYnGVarhz26tV7AE2BbkO4WysOQmxbF3OqsePE1mVdSlMKigeNrgecyt79zaFDCvUw4cuhDMHcuGQe9kchYdq46TVcDvDialEUatTiQHI58fDyVm+ID5955W7pZmtjpGPJi9K9/Z02ntnC0gtNaqAKLCxLAAdWFxJIolVBcLURgCLgMpHI2OU5jszZVau1qa5aFjki+Las3ctgNL85t+K2xR2fRWlf2tRFtwDI31uxz4Rc6ZmV5cUU6g7fknFldXLhEvjsbRwlMEjhW9lSnTJJPQIgmjby75Gsr0BQKIws3tl/zCORCHJcxcHPSSOwftEpu3BiV9k18nS5pm+lxqvqPCQW/e2xiXTgFqdMkBiO03Fa57hkLD+xGPG1LlHWXItvDNZxG7ptkQVOeeucgq2DKAqes6Dsp+OkOoup/T0tIrauzAx08xOHJqVM0RgpQtGq7KexI7vof2Mm6ZkXWw3s3B7/AKyQomacbtGPPGnySeFxlSn7lR0/K7L9DJSjvJil0rv52b/uBkGhl4S2k+0Zd0l0yfXevF/+7/wT/wCsHefFH/WPkqD/AMZCiehGyPsiHkn7v9zNxm167qeKtUOV/eIzGYyExmPFqb35nM+soJ5oHsjwE7SS6K22+xhjdFP4R9BLktYb3fAkfIkS7JRD7PCat4/oJ6nkany/WXaNJnYKoJJ0AgVyZOwsKaldByDBj4Lb+g852FFmm7u7IFEC+bkgsfoB3TdFnmame6XB7uhxbIO+ysrETObxERAKxAiAUiIgCUlYgGqfaLW4cKF+/UUHwFz9QJzvE4e6eU3f7TMYvDSpfHxe08AAVHzJPymn0sSCtp7Ojj/aPA18rzfpRs+6uxKWMwFP4KtItS9ouvZJKhh8Qsy9/eJ4X+PwV0VGdATbhQ1KZvzHD2lv0y/fH3N3gp4KnVp1VqHiqGopQBhYqqkEEi3u+s2Ohv7gybMalPvek1vmtxM0nlg3FxuPz+DXBYZxjJS2yrw/+kV/6pVgVxFGolwQeySpByORAPXrOd2FEuQbrc8FwQWF+ybHMZWnaztGlWTio1EqL1RgwHjbQ+M5p9oOz+0lYDI9hvUqfqPlOMOWMZUo1/s61OGbhbldfH8/g1nYG1a1Bn4KjKKhPGAcjfn3EdRnM7EZyHVZK024lB/vKaYnm5e0yJxAswPlJVu3THh6iYGOp5TI2XUupHnC7omXMUyR3cr5svUX8xr/AH3SeaiDNc2LTIrrYEjiF7cgcj6H0nTMNsYXz0mLOkpHpaRuUKOeba2NxC6jPpIKkLeM6jtDAcLEcpG19i06nvKL/eGR9NYxZNvZOoxb1x2aUkvLJ6tusR7j+TD9R+0w6mwq6/DxflYf0muOSL8nmzwzXgwlnsT2cFUGtNx/sP7Snsm+6fkZamihpgSlLTzI9TLqYZzojnwU/tMjDbIrte1NteY4eQ6+cbkiFCT6Rg0Pi/MfXP8AWXZM4PdWqS3GyqCQebHQDw5dZP4DdukmZBdur/tpK3mii6OmySfsaps3Y9SsxIHChA7TDL4tBz1m57K2OlEdkXJ1Y6n9hJKnQmSlKZsmVyN2LTxhz5PGGpZiS4mJQTOZkyyfJ6GFcCIiclwiIgCJWIBSIiAJRmAFychzOksY/GpRRqlRuFRz59wA5k9Jzjam2a+PqezpqxTlSU5AfeqNp88hL8OB5Oel7mbPqY4uO2+kRu267Y3GN7LtF24KfThXIG/IWuxm3UdzMN7NVbjLgZ1A1mJ8MxbymXutuyMMpZiGqtq3JR91e7v5+knGw/SW5tQ7UcbpIqwaVU5ZVbf2NSfcWl8NeqPEI30AkNt7YVLC0+Jq5YnJKYpjidunvZDqeU3raLLSRnqNwqPU8gOpPITlmN2olasz13KgZcKgswXkqgDLvY8/TvBkyz5cuEVanFhhxGK3P5+7M7czZlSpiFqKAgT+YVJsQR7h6k5G3LXpN22xs9alNkIvceo0kbultrD1f8qjxKyi4Rl4bjmRmb5+c2VqN5n1GRyndUadNjUcdJ2ca2nsdqZJW5XmOYmNgm1E6TtfZ3C5NsjNbx+7xJ46Qs2pXk3XwMvxZv8AIxajTd7TWcTTmLgLo4BBAPXmDN4wO7Z1qjP7vIePWZ1XYaPkwuPUeBnUsyUuCrHp5Si74IHd+kTUYAZWBv0P9f0nU9mrdFPd9JB4DZaUkAQd9zmSepk/sr3bdJmzNSdo36WLhFRYxGz1fWRWLwPA2Wk2OWcTQDDvlKZplC0a6KEr/DzPFKexSlhnaI4YaehhpIilPQpSbOaI9cNLi4eZwpz0EjcKMRKGcvLSl8JPQWc7idpaFOXFWewsuolpy2WRhYppae4icmhKlQiIgkREQCoiIgFJQm0rKEQDk29e26mLKstggvwJfQfePViPl874mz9rYmlwpSZRnkiU1PEe+4ufEmbXtPcumthTZ7HQE+6PG0kthbv0qBuR2upzJ856Us+LbUVx8njx0+bfcpU/gntmu5pIaoAqFQWC34eK2dr8rzIlv269Y9us85nrJpeTV9/8PUZaJRSwV2JAzsbWBt8/nNIw+BqO3Zp+JYAD1znYXAYEX1BGXfI9Nk20t4zVi1LhDaYs+kjknv5ILdLdz2LGq9i5HCLCwANr2+Ws2wJMQYeoPiPpKM1RdWlE25yts0Y1HHHakW9rUgV75E06UnnwfH7xmJicGEtacp0TKN8mOlG4lTh5lUBLxpzuymqZj0aeUy8EljPKU7TKo6TlssgvqLkRE4NBbeiDLZw8yIk2cOCZjezMcMyYizn0kY1pXhmREWPTLIQz0KcuRIOlBIpaViIOxEQIAiIgCIiAVEREApERAKMt559mOk9SsEUi37EdI9iJciLI2oxHw9tDPIqsNc5mzy63E6v3Ica6LKYm8pTTiNzPKpL1Mx+hwnb5LstVKIbWXDKzkt7MZcIBoZdWnaXIiyNqKEQBKxB0IiIAiIgCIiAIiIAiIgCIiAIiIAiIgCIiAVEREApERAEREAREQBERAPJUTw6ysQcySKpPcRBMehERBIiIgCIiAIiIAiIgCIiAIiIAiIgCIiAIiIAiIgFY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52" name="AutoShape 4" descr="data:image/jpeg;base64,/9j/4AAQSkZJRgABAQAAAQABAAD/2wCEAAkGBxQSEhUUEhQUFRQXFxcXFxQUFBcXFBcYFxwXHBccHBcYHCggGhwlHBwUITEhJSksLi4uHB8zODMsNygtLisBCgoKDg0OGhAQGywkICYsLCwsLCwsLCwsLCwsLCwsLC4sLCwsLCwsLCwsLCwsLCwsLCwsLCwsLCwsLCwsLCwsLP/AABEIALcBEwMBIgACEQEDEQH/xAAcAAEAAQUBAQAAAAAAAAAAAAAABQEDBAYHAgj/xABBEAACAQIDBQUFBgQFAwUAAAABAgADEQQhMQUGEkFRImFxgaETMkKRsQdSYnLB0RQz4fAVI0OCopKywhZTY9Lx/8QAGgEBAAMBAQEAAAAAAAAAAAAAAAEDBAIFBv/EACsRAAICAQQBAwMDBQAAAAAAAAABAhEDBBIhMUETUWEiocFxkeEFI1KBsf/aAAwDAQACEQMRAD8A7hF4iALxeIgC8XiIAvF4iALxEQBeLxEAXiIgC8XiIAvERAF4vEQBeJQkDX1mO2NQc7+GfrBDkl2ZN4mA21V6N55Cef8AE+if8v6QcerD3JGLyN/xM/c9f6QdqW1T5G/6RZHrQ9ySi8j12qvMEHusZj1NpPfKwHS14sPNBExeLyJXajc1B+Ylz/F1AuwIAzJuLDvJNoJWWHuSUTG2djkroKlM3QkgG2vCSD6iZMdHaaatCLxEElYgRAKGIiAIiIAiIgCIiAIiIAiIgCIiAIiIAiIgHipUCi5Nh3zCrY++S2F8r854rVS2nkTp8uctWtrmet8/IftIMWTO3xEslGb3ze3r0v0y5fprc4Jc4h17856AijPbMY0c/wBCL/LvkZi9s4SiSKlekG5jiDNl+FdJq/2s4+vTFNVLLh2B42XIF7+6x5C2YB1z1tNa3a3LxGLs5HsaJ+Nxmw/AnMd5sPGWxxqrkyLZ0KlvPgmYIlRWY5BVpuST0AC3PlJv+HB6juF1mFsHdmhg1/yV7RFmqNZnbxa2Q7hYd0kzTOeYOlhmAOvW8rlV8Eln2JAyNvEXnlqX/wC3N56xGISipeqwRRqzGyj1nOt4/tQKVFGGphqYbtNUuGcfhAzTxOfcIjBvoWdDI5AX8/qZaxWCWovDUVXXoy5eOssbtbYTGYda1McINwVOZVhqOV/HneSNW4F7i35T+8jlMk87MPsEFOmBwC9h4m5z8TJOltBTr2fUfORjg2B7IPPPLvsT+08otwD2sxexyOfUCLZbDLKPCNgU300lZCYeoUPZ8xyMmKThgCOcWaseVTLkREktKRBiAIiIAiIgCIiAIiIAiIgCJ4qVQP2lj+JPSTRXLJGLpmVEsLiRzE9rVB5xTJU4vplyUaVvMPGV7ZSDswsBilqoGU8yrD7rKSrqe8MCJ7IsbAm7Z28LA66DT5zlmL3jqbO2liLDio1HDvT0vxgEsp5MCT46HqOi7K23h8Ugek6v+H/UU9CuoOvd32lrhXJ5dctGf7vLU5kG588tJT2fF1Ud2TH9vCEpZhiBcaAcr/Uy7ec0TRaajlY2YcwwGfjy9JV+LplnexzPS3rLt4vIoijHVxcZ27iTc/8AVILeLe6jhrotqtX7inJT+JuXhr4TYqz2HW+QE1jbO6GGr3P8mo2jItkueqkAMSeliZ1BRv6jmSdcHLN5du1sS3FVe9vdUZIv5Vvl9e+a9h8KK9UI1QUl1NQqz2A6KuZOemXjNn3v3SxOEDOy8dIXPtadyoH4hqnnl3zTtm1v83/afqJobT4XRMItJs7vuptDZ+Fw6UKOISwuS1Q8DMx95jxAZnpyymzUMVTf3HR/ysG+hnz+lSX1M5enT8lTyM777IdBfwgicSwu1Kye5VqL3K7AfK9pK4be3Fr/AKxb8yq3qRecvSvwx6qOrFZlbFxIqUgy5rxMAeRCsRfwuDOWVd58RXplXZQNDwLwlh0JvpOkbmrbBUfyk/Nif1nM8DhG2aNJl35Gl7E3ECJSekUiIgFvEV1RS7kKqi5J5TUsTv2oNqdIkdWa3oAZa+0jHkClRBya7t32yX/yPkJqOGUGenpdLCUN0+Tx9brZwnshxRu+E34Qm1SmV71PF6WE2bB4tKqhqbBl6jl3dx7pyx8OIwG0Xwr8dM5fEp0YdD+/KWZtDBq4cMqwf1KadZOV9zrUTHwOLWtTWonusAR59e++UyJ5DVcHuJpq0IiIJEtV6lh3y7MXEjPykrsrySajwWCYlOIdRPCKe0SL59nvFhYWOmdxLDHRcmBt3a1PCUWrVL2FgFGrMdAP7yAJmZTGZNjc25ZZaTWftG2PUxWFtRVmem4qBB8YsysBnrY3HhbnJVXyQ+uDWd3d9K9faND2jcNJmKeyXJBxqwX8x4uHM+Vp0fat+U5Buhufiq9SnWt7Gmjq4qVFPEShBHCmROmpsPGdrY3N4ypXwd4JuMXZoO1dwzjMQK1V/ZpwAFALuxBPPRRbnmZteydl0sKns6NIU158I4iT1ZveY95klaBIt1RDVuywhuM7g2BKjUX5ZStMHO/XLraw187+Vpgbe2vh8KnHXYKc+ED+Y3coGf6dZy3F/azXXEhkpr/DjI0WN3YHmalsmyFtRrrrJSbOfJ2NjYXOQ75buW0uo6/EfAHTzz7hLWCdK1OnVHbV1V1uMrMAQQPA66y8aRHusR3HtD9/WQDytEqSVOtrg3OY5g3vfrroJSpZhZmXhyuBzsb5npPT02NgbWvnrmM8rfLnKe37XDoeVza+Wq9f6QRRfBvNB3s+zWjWY18IFo1rG9MZUql89PgbvGR5jmN5oUuEW7yTyzYkmw5C5nt6gUEsQAMySbAeJkK1yiD51q0GpuyVFKupsysLEHoZcQzqH2g7C/iKLYlV4XpLe5BD1KYzbiHLhFyL566TmCrNcJbkZ5qmXUMvKZaUS4stRSySwPunx/adn3aW2FoD/wCJPUAzjGEyTzM7ZsdLUaY6Ig9BKdW/pRq/py+uTM8RAiYT1xERAOcfaWCMRTPI07eYZr/UTXcPUtN7+0fZxegtVRnSJv8Ala1/kQvrOc0nntaSaeJHz2ug1mfyTHthaYGLqXnn2kxcTUmpsxxjydN+zasWwlj8NR1HhZW+rGbVNe3Dwns8FSvkXvUP+89n/jwzYZ4GZ3kk17n0+BNYop+wiIlRcDIfa+PSm1M1LcDN7MsdFZvcJ7iRw+JEln0mq70Yf21CrTOfEpt+YZr/AMgJ1HvkryJuLongInH8JvziqNH2IKkjJaji7qvTPI9xOnfyxcLv7jU40NXi4hkzqCyHnw2sPmDL/RZ56zJnaSfM9P70lOC+vy5f1nAdmU62LxqItUrVqsQarOwPZBYm4NybA2HgMp2TBYMYCnx4jGVnUDM13Xhv+EcPFfoOI685zKNHcZWrJ2Jpe6H2h0MaxpOPY1rkKrHs1By4WNu1a3ZOfS83JmA1+XP5ThqjsMwAJJAAFyTkAB1PSaDvT9o6U708Jao2hqn+WPyj4z36eM3fGYRKyFKiK6HVag4gbZjsyGqbjYA64ZPIsvopAnUaXZzJN9HDNqbSeqzPUcu51Zjc/wBB3T3uxuXidoVAUU06F+1iGB4QOYT77eGXUid2we6GBpHiTC0eIaFl4yPN72k3aTKdiEdpj4HCLRpU6VMWSmioo6KgAX0Al4z1KTgkpPNRAwswBHQi4PkZ6iSQYlWmE91nF8goPFc9AGvbysPCeqVAkhqhDEZgAWRehsTm34j5WzuoU3GbBSx1PEbW6AcOQ/vOXGLAXPAAMzrYDncwQYu3aqrh6vFoVK26l+yB8zOavu5TOnEvncesmN4tvfxFRETKmrjMH32uM9Bl08zJClRljUsaXyV43HJfwae+7L/C4PiCP3mPU2HWX4Cfym/prOiU8MJmUcKJKzSR1LTQZpO7mwXqcPGrKgOfECCc9M+XfOt0ksBI7C0tJKiV5sjm1Zo0uFY06FolREpNZSIiAeKtMMpVhdSCCDoQdROT71btPhHLKC1AnJ/u35N0PfznW5RlBFiLg6g6GX4c7xPjoz6jTxzKn2cHNaZWw9mNi8QlJb2vdz91B7x7jyHeRJvf7ZNKniEWioTiTiYLpfiYXA5acpObgbXpKP4Z6aUq3JlFhWtzJPx25c+XQejkzS9LfFHk4sEVm2Tf8m7IgAAAsALADkBpPURPHPeESK2zvBRwthUJLHPgUXa3U55DxkMN+KLMQRURcrMQO+9wDkBl85bHDOStIoyajHB03ybY0gdrUjmRM+jieJQVN1YAg9QdJAb6bzjAUVcLxO5KoDkgIFyWPhyGs5UHdHL1CqzlO8uF9nWqAaX4h4Nn+48pA1jax6H0mx4bH4nauJVCqvn2mp0lUU1/E4FwLXsGJz0uY3v3SqYJub0WNkqW8wrDk3odR0Gvd0vJga5b8Gn4yuVdT0Mm2qtUsGfM2HE7Gwv1OdhIPHUrqD/eWUurWPsxbp9ITqzqUU0jet09zdnmsBiMYK1Vj2aSBqVMnpxsLufDhnXaeECe4zL3E8Q8+LteonHdw8fhKdUVsSKhdbezsoKISPeIB4i2tssvHTrWC29hq38utTJ+7xAN/wBLWPpKZxa66LITT7qzLu45K3eCVPyN/rAr9Vcf7eL/ALLy9ErLDHepxFVU5ZljbMAaDuJJHkD4ihKcjc/hYlvnf65TIMsrSKCye6Mgp5DlY8vA38oB7oBuFeO3FYcRGnFbO3deep4WsCbZhvunI+XXyvGIrqgu7KoHNiAPmYIPOIq8K3tc6KOpOg+fPpczHfDlArC5YHtkDOoD72Q1tqBytYayKxG82HB4y5ew7CIL2vqxOgJ06gX6mQm0t8Kr3FICkOvvP8zkPl5y6OGcvBRPUY4ebNt2htijRXidxmLqFIZm8AOXfpNG27vDUxHZ9yn9wHM/mPPw0kNxlixJJJa5JNySQDmTrrBmvHhjHnyYcuolPjpCh76/mX6ib1QWaPhR/mJ+dfqJ1ZdlDlKNU6aNmgi3GVfBgUUmbSWXhs4jSXFw5Ey2jc4su4ZdJmS1QS0uzhsuxqkViIkFhSIiAIiUMA519pVIriKVT4TT4Qe9WYn0YTWMYjWWot7i2Y1BGhE6hvpQR8HV4x7o4lPMPotvM285yalijTzOaz2NJPdjp+ODwddj2ZrXnk6bu9vnQrU0FVwlWwDcWSlhkSG0F9bG0mNtbWWhhqlfJgq3WxuGY5KLjqSBObbGxdAWFWjSrUic7opqJfmrDMjuv4d+4PuZg6yA0zUFNrN2KpKnoe3eY82GOOXN19jfp9RPLD6av9n+bOZYnGVarhz26tV7AE2BbkO4WysOQmxbF3OqsePE1mVdSlMKigeNrgecyt79zaFDCvUw4cuhDMHcuGQe9kchYdq46TVcDvDialEUatTiQHI58fDyVm+ID5955W7pZmtjpGPJi9K9/Z02ntnC0gtNaqAKLCxLAAdWFxJIolVBcLURgCLgMpHI2OU5jszZVau1qa5aFjki+Las3ctgNL85t+K2xR2fRWlf2tRFtwDI31uxz4Rc6ZmV5cUU6g7fknFldXLhEvjsbRwlMEjhW9lSnTJJPQIgmjby75Gsr0BQKIws3tl/zCORCHJcxcHPSSOwftEpu3BiV9k18nS5pm+lxqvqPCQW/e2xiXTgFqdMkBiO03Fa57hkLD+xGPG1LlHWXItvDNZxG7ptkQVOeeucgq2DKAqes6Dsp+OkOoup/T0tIrauzAx08xOHJqVM0RgpQtGq7KexI7vof2Mm6ZkXWw3s3B7/AKyQomacbtGPPGnySeFxlSn7lR0/K7L9DJSjvJil0rv52b/uBkGhl4S2k+0Zd0l0yfXevF/+7/wT/wCsHefFH/WPkqD/AMZCiehGyPsiHkn7v9zNxm167qeKtUOV/eIzGYyExmPFqb35nM+soJ5oHsjwE7SS6K22+xhjdFP4R9BLktYb3fAkfIkS7JRD7PCat4/oJ6nkany/WXaNJnYKoJJ0AgVyZOwsKaldByDBj4Lb+g852FFmm7u7IFEC+bkgsfoB3TdFnmame6XB7uhxbIO+ysrETObxERAKxAiAUiIgCUlYgGqfaLW4cKF+/UUHwFz9QJzvE4e6eU3f7TMYvDSpfHxe08AAVHzJPymn0sSCtp7Ojj/aPA18rzfpRs+6uxKWMwFP4KtItS9ouvZJKhh8Qsy9/eJ4X+PwV0VGdATbhQ1KZvzHD2lv0y/fH3N3gp4KnVp1VqHiqGopQBhYqqkEEi3u+s2Ohv7gybMalPvek1vmtxM0nlg3FxuPz+DXBYZxjJS2yrw/+kV/6pVgVxFGolwQeySpByORAPXrOd2FEuQbrc8FwQWF+ybHMZWnaztGlWTio1EqL1RgwHjbQ+M5p9oOz+0lYDI9hvUqfqPlOMOWMZUo1/s61OGbhbldfH8/g1nYG1a1Bn4KjKKhPGAcjfn3EdRnM7EZyHVZK024lB/vKaYnm5e0yJxAswPlJVu3THh6iYGOp5TI2XUupHnC7omXMUyR3cr5svUX8xr/AH3SeaiDNc2LTIrrYEjiF7cgcj6H0nTMNsYXz0mLOkpHpaRuUKOeba2NxC6jPpIKkLeM6jtDAcLEcpG19i06nvKL/eGR9NYxZNvZOoxb1x2aUkvLJ6tusR7j+TD9R+0w6mwq6/DxflYf0muOSL8nmzwzXgwlnsT2cFUGtNx/sP7Snsm+6fkZamihpgSlLTzI9TLqYZzojnwU/tMjDbIrte1NteY4eQ6+cbkiFCT6Rg0Pi/MfXP8AWXZM4PdWqS3GyqCQebHQDw5dZP4DdukmZBdur/tpK3mii6OmySfsaps3Y9SsxIHChA7TDL4tBz1m57K2OlEdkXJ1Y6n9hJKnQmSlKZsmVyN2LTxhz5PGGpZiS4mJQTOZkyyfJ6GFcCIiclwiIgCJWIBSIiAJRmAFychzOksY/GpRRqlRuFRz59wA5k9Jzjam2a+PqezpqxTlSU5AfeqNp88hL8OB5Oel7mbPqY4uO2+kRu267Y3GN7LtF24KfThXIG/IWuxm3UdzMN7NVbjLgZ1A1mJ8MxbymXutuyMMpZiGqtq3JR91e7v5+knGw/SW5tQ7UcbpIqwaVU5ZVbf2NSfcWl8NeqPEI30AkNt7YVLC0+Jq5YnJKYpjidunvZDqeU3raLLSRnqNwqPU8gOpPITlmN2olasz13KgZcKgswXkqgDLvY8/TvBkyz5cuEVanFhhxGK3P5+7M7czZlSpiFqKAgT+YVJsQR7h6k5G3LXpN22xs9alNkIvceo0kbultrD1f8qjxKyi4Rl4bjmRmb5+c2VqN5n1GRyndUadNjUcdJ2ca2nsdqZJW5XmOYmNgm1E6TtfZ3C5NsjNbx+7xJ46Qs2pXk3XwMvxZv8AIxajTd7TWcTTmLgLo4BBAPXmDN4wO7Z1qjP7vIePWZ1XYaPkwuPUeBnUsyUuCrHp5Si74IHd+kTUYAZWBv0P9f0nU9mrdFPd9JB4DZaUkAQd9zmSepk/sr3bdJmzNSdo36WLhFRYxGz1fWRWLwPA2Wk2OWcTQDDvlKZplC0a6KEr/DzPFKexSlhnaI4YaehhpIilPQpSbOaI9cNLi4eZwpz0EjcKMRKGcvLSl8JPQWc7idpaFOXFWewsuolpy2WRhYppae4icmhKlQiIgkREQCoiIgFJQm0rKEQDk29e26mLKstggvwJfQfePViPl874mz9rYmlwpSZRnkiU1PEe+4ufEmbXtPcumthTZ7HQE+6PG0kthbv0qBuR2upzJ856Us+LbUVx8njx0+bfcpU/gntmu5pIaoAqFQWC34eK2dr8rzIlv269Y9us85nrJpeTV9/8PUZaJRSwV2JAzsbWBt8/nNIw+BqO3Zp+JYAD1znYXAYEX1BGXfI9Nk20t4zVi1LhDaYs+kjknv5ILdLdz2LGq9i5HCLCwANr2+Ws2wJMQYeoPiPpKM1RdWlE25yts0Y1HHHakW9rUgV75E06UnnwfH7xmJicGEtacp0TKN8mOlG4lTh5lUBLxpzuymqZj0aeUy8EljPKU7TKo6TlssgvqLkRE4NBbeiDLZw8yIk2cOCZjezMcMyYizn0kY1pXhmREWPTLIQz0KcuRIOlBIpaViIOxEQIAiIgCIiAVEREApERAKMt559mOk9SsEUi37EdI9iJciLI2oxHw9tDPIqsNc5mzy63E6v3Ica6LKYm8pTTiNzPKpL1Mx+hwnb5LstVKIbWXDKzkt7MZcIBoZdWnaXIiyNqKEQBKxB0IiIAiIgCIiAIiIAiIgCIiAIiIAiIgCIiAVEREApERAEREAREQBERAPJUTw6ysQcySKpPcRBMehERBIiIgCIiAIiIAiIgCIiAIiIAiIgCIiAIiIAiIgFY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827584" y="1547500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2000" b="1" dirty="0" smtClean="0"/>
              <a:t>Indo-Spanish Biotechnology Call 2012 (DBT -CDTI):</a:t>
            </a:r>
            <a:endParaRPr lang="es-ES" sz="2000" b="1" dirty="0" smtClean="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805907"/>
              </p:ext>
            </p:extLst>
          </p:nvPr>
        </p:nvGraphicFramePr>
        <p:xfrm>
          <a:off x="899592" y="1988840"/>
          <a:ext cx="7848871" cy="31051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2048"/>
                <a:gridCol w="936104"/>
                <a:gridCol w="1008112"/>
                <a:gridCol w="2856317"/>
                <a:gridCol w="1308145"/>
                <a:gridCol w="1308145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N°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Project Code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Acronym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Indian </a:t>
                      </a:r>
                      <a:r>
                        <a:rPr kumimoji="0" lang="es-ES" sz="16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Participants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Spanish</a:t>
                      </a:r>
                    </a:p>
                    <a:p>
                      <a:pPr algn="ctr"/>
                      <a:r>
                        <a:rPr kumimoji="0" lang="es-ES" sz="16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Participants</a:t>
                      </a:r>
                      <a:r>
                        <a:rPr kumimoji="0" lang="es-E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s-ES" sz="1600" dirty="0"/>
                    </a:p>
                  </a:txBody>
                  <a:tcPr/>
                </a:tc>
              </a:tr>
              <a:tr h="7114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000" dirty="0" smtClean="0"/>
                    </a:p>
                    <a:p>
                      <a:pPr algn="ctr"/>
                      <a:r>
                        <a:rPr lang="es-ES" sz="1200" dirty="0" smtClean="0"/>
                        <a:t>1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es-ES" sz="105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IS-20120004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es-ES" sz="105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NATURINDIA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DEVELOPMENT OF </a:t>
                      </a:r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NUTRACEUTICAL</a:t>
                      </a:r>
                      <a:endParaRPr kumimoji="0" lang="es-ES" sz="105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EXTRACTS AND FOOD SUPPLEMENTS BASED ON THE SYSTEMATIZATION OF INDIAN SYSTEM OF</a:t>
                      </a:r>
                    </a:p>
                    <a:p>
                      <a:pPr algn="ctr"/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MEDICINE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NATURAL REMEDIES PVT. LTD.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PLANTAS MEDICINALES DE CATALUÑA, SA</a:t>
                      </a:r>
                    </a:p>
                  </a:txBody>
                  <a:tcPr/>
                </a:tc>
              </a:tr>
              <a:tr h="711418">
                <a:tc>
                  <a:txBody>
                    <a:bodyPr/>
                    <a:lstStyle/>
                    <a:p>
                      <a:pPr algn="ctr"/>
                      <a:endParaRPr lang="es-ES" sz="1200" dirty="0" smtClean="0"/>
                    </a:p>
                    <a:p>
                      <a:pPr algn="ctr"/>
                      <a:r>
                        <a:rPr lang="es-ES" sz="1200" dirty="0" smtClean="0"/>
                        <a:t>2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es-ES" sz="105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IS-20120003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kumimoji="0" lang="es-ES" sz="105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APTAFOOD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en-US" sz="105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APTAMER BASED BIOSENSING FOR THE DETECTION OF FOOD</a:t>
                      </a:r>
                    </a:p>
                    <a:p>
                      <a:pPr algn="ctr"/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TOXINS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CENTRAL FOOD </a:t>
                      </a:r>
                      <a:r>
                        <a:rPr kumimoji="0"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TECHNOLOGICAL RESEARCH </a:t>
                      </a:r>
                      <a:r>
                        <a:rPr kumimoji="0" lang="es-E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INSTITUTE-CFTRI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es-ES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es-E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LABORATORIO CIFGA, SA</a:t>
                      </a:r>
                    </a:p>
                  </a:txBody>
                  <a:tcPr/>
                </a:tc>
              </a:tr>
              <a:tr h="711418">
                <a:tc>
                  <a:txBody>
                    <a:bodyPr/>
                    <a:lstStyle/>
                    <a:p>
                      <a:pPr algn="ctr"/>
                      <a:endParaRPr lang="es-ES" sz="1200" dirty="0" smtClean="0"/>
                    </a:p>
                    <a:p>
                      <a:pPr algn="ctr"/>
                      <a:r>
                        <a:rPr lang="es-ES" sz="1200" dirty="0" smtClean="0"/>
                        <a:t>3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es-ES" sz="105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IS-20120012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kumimoji="0" lang="es-ES" sz="105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FUNFRUT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DEVELOPMENT OF A NOVEL PROCESS TECHNOLOGY FOR THE COMMERCIAL </a:t>
                      </a:r>
                      <a:r>
                        <a:rPr kumimoji="0"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SUGAR FREE </a:t>
                      </a:r>
                      <a:r>
                        <a:rPr kumimoji="0"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FRUIT JUICES AND STUDY OF THE END </a:t>
                      </a:r>
                      <a:r>
                        <a:rPr kumimoji="0" lang="es-E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 FUNCTIONAL EFFECT ON LIPID ACCUMULATION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LOYOLA COLLEGE </a:t>
                      </a:r>
                      <a:r>
                        <a:rPr kumimoji="0"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&amp;</a:t>
                      </a:r>
                    </a:p>
                    <a:p>
                      <a:pPr algn="ctr"/>
                      <a:r>
                        <a:rPr kumimoji="0"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TVN PRODUCTS </a:t>
                      </a:r>
                      <a:r>
                        <a:rPr kumimoji="0" lang="es-E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kumimoji="0" lang="es-ES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kumimoji="0" lang="es-ES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BIOPOLlS</a:t>
                      </a:r>
                      <a:r>
                        <a:rPr kumimoji="0" lang="es-E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S.L.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13 Rectángulo"/>
          <p:cNvSpPr/>
          <p:nvPr/>
        </p:nvSpPr>
        <p:spPr>
          <a:xfrm>
            <a:off x="1547664" y="5262299"/>
            <a:ext cx="6624736" cy="92333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i="1" dirty="0" smtClean="0"/>
              <a:t>In the frame of the referred Call, a total of </a:t>
            </a:r>
            <a:r>
              <a:rPr lang="en-US" b="1" i="1" dirty="0" smtClean="0"/>
              <a:t>7 joint R&amp;D project </a:t>
            </a:r>
            <a:r>
              <a:rPr lang="en-US" i="1" dirty="0" smtClean="0"/>
              <a:t>proposals were validly submitted fulfilling all the criteria laid down in the same text of the Call for </a:t>
            </a:r>
            <a:r>
              <a:rPr lang="es-ES" i="1" dirty="0" err="1" smtClean="0"/>
              <a:t>Proposals</a:t>
            </a:r>
            <a:r>
              <a:rPr lang="es-ES" i="1" dirty="0" smtClean="0"/>
              <a:t> </a:t>
            </a:r>
            <a:r>
              <a:rPr lang="es-ES" i="1" dirty="0" err="1" smtClean="0"/>
              <a:t>within</a:t>
            </a:r>
            <a:r>
              <a:rPr lang="es-ES" i="1" dirty="0" smtClean="0"/>
              <a:t> </a:t>
            </a:r>
            <a:r>
              <a:rPr lang="es-ES" i="1" dirty="0" err="1" smtClean="0"/>
              <a:t>the</a:t>
            </a:r>
            <a:r>
              <a:rPr lang="es-ES" i="1" dirty="0" smtClean="0"/>
              <a:t> </a:t>
            </a:r>
            <a:r>
              <a:rPr lang="es-ES" i="1" dirty="0" err="1" smtClean="0"/>
              <a:t>deadline</a:t>
            </a:r>
            <a:endParaRPr lang="es-ES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913053" y="1700808"/>
            <a:ext cx="783541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just" eaLnBrk="0" hangingPunct="0">
              <a:lnSpc>
                <a:spcPct val="90000"/>
              </a:lnSpc>
              <a:spcBef>
                <a:spcPts val="1200"/>
              </a:spcBef>
              <a:buAutoNum type="arabicPeriod"/>
              <a:defRPr/>
            </a:pPr>
            <a:r>
              <a:rPr lang="en-GB" sz="2000" dirty="0" smtClean="0"/>
              <a:t>No technical capability to execute the project (1 men company, lack of R&amp;D department, consulting company, etc…)</a:t>
            </a:r>
          </a:p>
          <a:p>
            <a:pPr marL="457200" indent="-457200" algn="just" eaLnBrk="0" hangingPunct="0">
              <a:lnSpc>
                <a:spcPct val="90000"/>
              </a:lnSpc>
              <a:spcBef>
                <a:spcPts val="1200"/>
              </a:spcBef>
              <a:buAutoNum type="arabicPeriod"/>
              <a:defRPr/>
            </a:pPr>
            <a:r>
              <a:rPr lang="en-GB" sz="2000" dirty="0" smtClean="0"/>
              <a:t>Submit proposals on time.</a:t>
            </a:r>
          </a:p>
          <a:p>
            <a:pPr marL="457200" indent="-457200" algn="just" eaLnBrk="0" hangingPunct="0">
              <a:lnSpc>
                <a:spcPct val="90000"/>
              </a:lnSpc>
              <a:spcBef>
                <a:spcPts val="1200"/>
              </a:spcBef>
              <a:buAutoNum type="arabicPeriod"/>
              <a:defRPr/>
            </a:pPr>
            <a:r>
              <a:rPr lang="en-GB" sz="2000" dirty="0" smtClean="0"/>
              <a:t>Lack of novelty, ready in the market.</a:t>
            </a:r>
          </a:p>
          <a:p>
            <a:pPr marL="457200" indent="-457200" algn="just" eaLnBrk="0" hangingPunct="0">
              <a:lnSpc>
                <a:spcPct val="90000"/>
              </a:lnSpc>
              <a:spcBef>
                <a:spcPts val="1200"/>
              </a:spcBef>
              <a:buAutoNum type="arabicPeriod"/>
              <a:defRPr/>
            </a:pPr>
            <a:r>
              <a:rPr lang="en-GB" sz="2000" dirty="0" smtClean="0"/>
              <a:t>Attend request of the evaluators (provide info. </a:t>
            </a:r>
            <a:r>
              <a:rPr lang="en-GB" sz="2000" dirty="0"/>
              <a:t>i</a:t>
            </a:r>
            <a:r>
              <a:rPr lang="en-GB" sz="2000" dirty="0" smtClean="0"/>
              <a:t>f necessary, attend meetings with evaluators, etc…)</a:t>
            </a:r>
          </a:p>
          <a:p>
            <a:pPr marL="457200" indent="-457200" algn="just" eaLnBrk="0" hangingPunct="0">
              <a:lnSpc>
                <a:spcPct val="90000"/>
              </a:lnSpc>
              <a:spcBef>
                <a:spcPts val="1200"/>
              </a:spcBef>
              <a:buAutoNum type="arabicPeriod"/>
              <a:defRPr/>
            </a:pPr>
            <a:endParaRPr lang="en-GB" sz="2000" dirty="0" smtClean="0"/>
          </a:p>
        </p:txBody>
      </p:sp>
      <p:sp>
        <p:nvSpPr>
          <p:cNvPr id="13" name="3 Subtítulo"/>
          <p:cNvSpPr>
            <a:spLocks noGrp="1"/>
          </p:cNvSpPr>
          <p:nvPr>
            <p:ph type="subTitle" idx="1"/>
          </p:nvPr>
        </p:nvSpPr>
        <p:spPr>
          <a:xfrm>
            <a:off x="827584" y="764704"/>
            <a:ext cx="7704856" cy="504056"/>
          </a:xfrm>
        </p:spPr>
        <p:txBody>
          <a:bodyPr>
            <a:noAutofit/>
          </a:bodyPr>
          <a:lstStyle/>
          <a:p>
            <a:pPr algn="l"/>
            <a:r>
              <a:rPr lang="es-ES" sz="2800" b="1" dirty="0" smtClean="0"/>
              <a:t>REASONS FOR REJECTION</a:t>
            </a:r>
            <a:endParaRPr lang="es-ES" sz="2800" b="1" dirty="0"/>
          </a:p>
        </p:txBody>
      </p:sp>
      <p:sp>
        <p:nvSpPr>
          <p:cNvPr id="2050" name="AutoShape 2" descr="data:image/jpeg;base64,/9j/4AAQSkZJRgABAQAAAQABAAD/2wCEAAkGBxQSEhUUEhQUFRQXFxcXFxQUFBcXFBcYFxwXHBccHBcYHCggGhwlHBwUITEhJSksLi4uHB8zODMsNygtLisBCgoKDg0OGhAQGywkICYsLCwsLCwsLCwsLCwsLCwsLC4sLCwsLCwsLCwsLCwsLCwsLCwsLCwsLCwsLCwsLCwsLP/AABEIALcBEwMBIgACEQEDEQH/xAAcAAEAAQUBAQAAAAAAAAAAAAAABQEDBAYHAgj/xABBEAACAQIDBQUFBgQFAwUAAAABAgADEQQhMQUGEkFRImFxgaETMkKRsQdSYnLB0RQz4fAVI0OCopKywhZTY9Lx/8QAGgEBAAMBAQEAAAAAAAAAAAAAAAEDBAIFBv/EACsRAAICAQQBAwMDBQAAAAAAAAABAhEDBBIhMUETUWEiocFxkeEFI1KBsf/aAAwDAQACEQMRAD8A7hF4iALxeIgC8XiIAvF4iALxEQBeLxEAXiIgC8XiIAvERAF4vEQBeJQkDX1mO2NQc7+GfrBDkl2ZN4mA21V6N55Cef8AE+if8v6QcerD3JGLyN/xM/c9f6QdqW1T5G/6RZHrQ9ySi8j12qvMEHusZj1NpPfKwHS14sPNBExeLyJXajc1B+Ylz/F1AuwIAzJuLDvJNoJWWHuSUTG2djkroKlM3QkgG2vCSD6iZMdHaaatCLxEElYgRAKGIiAIiIAiIgCIiAIiIAiIgCIiAIiIAiIgHipUCi5Nh3zCrY++S2F8r854rVS2nkTp8uctWtrmet8/IftIMWTO3xEslGb3ze3r0v0y5fprc4Jc4h17856AijPbMY0c/wBCL/LvkZi9s4SiSKlekG5jiDNl+FdJq/2s4+vTFNVLLh2B42XIF7+6x5C2YB1z1tNa3a3LxGLs5HsaJ+Nxmw/AnMd5sPGWxxqrkyLZ0KlvPgmYIlRWY5BVpuST0AC3PlJv+HB6juF1mFsHdmhg1/yV7RFmqNZnbxa2Q7hYd0kzTOeYOlhmAOvW8rlV8Eln2JAyNvEXnlqX/wC3N56xGISipeqwRRqzGyj1nOt4/tQKVFGGphqYbtNUuGcfhAzTxOfcIjBvoWdDI5AX8/qZaxWCWovDUVXXoy5eOssbtbYTGYda1McINwVOZVhqOV/HneSNW4F7i35T+8jlMk87MPsEFOmBwC9h4m5z8TJOltBTr2fUfORjg2B7IPPPLvsT+08otwD2sxexyOfUCLZbDLKPCNgU300lZCYeoUPZ8xyMmKThgCOcWaseVTLkREktKRBiAIiIAiIgCIiAIiIAiIgCJ4qVQP2lj+JPSTRXLJGLpmVEsLiRzE9rVB5xTJU4vplyUaVvMPGV7ZSDswsBilqoGU8yrD7rKSrqe8MCJ7IsbAm7Z28LA66DT5zlmL3jqbO2liLDio1HDvT0vxgEsp5MCT46HqOi7K23h8Ugek6v+H/UU9CuoOvd32lrhXJ5dctGf7vLU5kG588tJT2fF1Ud2TH9vCEpZhiBcaAcr/Uy7ec0TRaajlY2YcwwGfjy9JV+LplnexzPS3rLt4vIoijHVxcZ27iTc/8AVILeLe6jhrotqtX7inJT+JuXhr4TYqz2HW+QE1jbO6GGr3P8mo2jItkueqkAMSeliZ1BRv6jmSdcHLN5du1sS3FVe9vdUZIv5Vvl9e+a9h8KK9UI1QUl1NQqz2A6KuZOemXjNn3v3SxOEDOy8dIXPtadyoH4hqnnl3zTtm1v83/afqJobT4XRMItJs7vuptDZ+Fw6UKOISwuS1Q8DMx95jxAZnpyymzUMVTf3HR/ysG+hnz+lSX1M5enT8lTyM777IdBfwgicSwu1Kye5VqL3K7AfK9pK4be3Fr/AKxb8yq3qRecvSvwx6qOrFZlbFxIqUgy5rxMAeRCsRfwuDOWVd58RXplXZQNDwLwlh0JvpOkbmrbBUfyk/Nif1nM8DhG2aNJl35Gl7E3ECJSekUiIgFvEV1RS7kKqi5J5TUsTv2oNqdIkdWa3oAZa+0jHkClRBya7t32yX/yPkJqOGUGenpdLCUN0+Tx9brZwnshxRu+E34Qm1SmV71PF6WE2bB4tKqhqbBl6jl3dx7pyx8OIwG0Xwr8dM5fEp0YdD+/KWZtDBq4cMqwf1KadZOV9zrUTHwOLWtTWonusAR59e++UyJ5DVcHuJpq0IiIJEtV6lh3y7MXEjPykrsrySajwWCYlOIdRPCKe0SL59nvFhYWOmdxLDHRcmBt3a1PCUWrVL2FgFGrMdAP7yAJmZTGZNjc25ZZaTWftG2PUxWFtRVmem4qBB8YsysBnrY3HhbnJVXyQ+uDWd3d9K9faND2jcNJmKeyXJBxqwX8x4uHM+Vp0fat+U5Buhufiq9SnWt7Gmjq4qVFPEShBHCmROmpsPGdrY3N4ypXwd4JuMXZoO1dwzjMQK1V/ZpwAFALuxBPPRRbnmZteydl0sKns6NIU158I4iT1ZveY95klaBIt1RDVuywhuM7g2BKjUX5ZStMHO/XLraw187+Vpgbe2vh8KnHXYKc+ED+Y3coGf6dZy3F/azXXEhkpr/DjI0WN3YHmalsmyFtRrrrJSbOfJ2NjYXOQ75buW0uo6/EfAHTzz7hLWCdK1OnVHbV1V1uMrMAQQPA66y8aRHusR3HtD9/WQDytEqSVOtrg3OY5g3vfrroJSpZhZmXhyuBzsb5npPT02NgbWvnrmM8rfLnKe37XDoeVza+Wq9f6QRRfBvNB3s+zWjWY18IFo1rG9MZUql89PgbvGR5jmN5oUuEW7yTyzYkmw5C5nt6gUEsQAMySbAeJkK1yiD51q0GpuyVFKupsysLEHoZcQzqH2g7C/iKLYlV4XpLe5BD1KYzbiHLhFyL566TmCrNcJbkZ5qmXUMvKZaUS4stRSySwPunx/adn3aW2FoD/wCJPUAzjGEyTzM7ZsdLUaY6Ig9BKdW/pRq/py+uTM8RAiYT1xERAOcfaWCMRTPI07eYZr/UTXcPUtN7+0fZxegtVRnSJv8Ala1/kQvrOc0nntaSaeJHz2ug1mfyTHthaYGLqXnn2kxcTUmpsxxjydN+zasWwlj8NR1HhZW+rGbVNe3Dwns8FSvkXvUP+89n/jwzYZ4GZ3kk17n0+BNYop+wiIlRcDIfa+PSm1M1LcDN7MsdFZvcJ7iRw+JEln0mq70Yf21CrTOfEpt+YZr/AMgJ1HvkryJuLongInH8JvziqNH2IKkjJaji7qvTPI9xOnfyxcLv7jU40NXi4hkzqCyHnw2sPmDL/RZ56zJnaSfM9P70lOC+vy5f1nAdmU62LxqItUrVqsQarOwPZBYm4NybA2HgMp2TBYMYCnx4jGVnUDM13Xhv+EcPFfoOI685zKNHcZWrJ2Jpe6H2h0MaxpOPY1rkKrHs1By4WNu1a3ZOfS83JmA1+XP5ThqjsMwAJJAAFyTkAB1PSaDvT9o6U708Jao2hqn+WPyj4z36eM3fGYRKyFKiK6HVag4gbZjsyGqbjYA64ZPIsvopAnUaXZzJN9HDNqbSeqzPUcu51Zjc/wBB3T3uxuXidoVAUU06F+1iGB4QOYT77eGXUid2we6GBpHiTC0eIaFl4yPN72k3aTKdiEdpj4HCLRpU6VMWSmioo6KgAX0Al4z1KTgkpPNRAwswBHQi4PkZ6iSQYlWmE91nF8goPFc9AGvbysPCeqVAkhqhDEZgAWRehsTm34j5WzuoU3GbBSx1PEbW6AcOQ/vOXGLAXPAAMzrYDncwQYu3aqrh6vFoVK26l+yB8zOavu5TOnEvncesmN4tvfxFRETKmrjMH32uM9Bl08zJClRljUsaXyV43HJfwae+7L/C4PiCP3mPU2HWX4Cfym/prOiU8MJmUcKJKzSR1LTQZpO7mwXqcPGrKgOfECCc9M+XfOt0ksBI7C0tJKiV5sjm1Zo0uFY06FolREpNZSIiAeKtMMpVhdSCCDoQdROT71btPhHLKC1AnJ/u35N0PfznW5RlBFiLg6g6GX4c7xPjoz6jTxzKn2cHNaZWw9mNi8QlJb2vdz91B7x7jyHeRJvf7ZNKniEWioTiTiYLpfiYXA5acpObgbXpKP4Z6aUq3JlFhWtzJPx25c+XQejkzS9LfFHk4sEVm2Tf8m7IgAAAsALADkBpPURPHPeESK2zvBRwthUJLHPgUXa3U55DxkMN+KLMQRURcrMQO+9wDkBl85bHDOStIoyajHB03ybY0gdrUjmRM+jieJQVN1YAg9QdJAb6bzjAUVcLxO5KoDkgIFyWPhyGs5UHdHL1CqzlO8uF9nWqAaX4h4Nn+48pA1jax6H0mx4bH4nauJVCqvn2mp0lUU1/E4FwLXsGJz0uY3v3SqYJub0WNkqW8wrDk3odR0Gvd0vJga5b8Gn4yuVdT0Mm2qtUsGfM2HE7Gwv1OdhIPHUrqD/eWUurWPsxbp9ITqzqUU0jet09zdnmsBiMYK1Vj2aSBqVMnpxsLufDhnXaeECe4zL3E8Q8+LteonHdw8fhKdUVsSKhdbezsoKISPeIB4i2tssvHTrWC29hq38utTJ+7xAN/wBLWPpKZxa66LITT7qzLu45K3eCVPyN/rAr9Vcf7eL/ALLy9ErLDHepxFVU5ZljbMAaDuJJHkD4ihKcjc/hYlvnf65TIMsrSKCye6Mgp5DlY8vA38oB7oBuFeO3FYcRGnFbO3deep4WsCbZhvunI+XXyvGIrqgu7KoHNiAPmYIPOIq8K3tc6KOpOg+fPpczHfDlArC5YHtkDOoD72Q1tqBytYayKxG82HB4y5ew7CIL2vqxOgJ06gX6mQm0t8Kr3FICkOvvP8zkPl5y6OGcvBRPUY4ebNt2htijRXidxmLqFIZm8AOXfpNG27vDUxHZ9yn9wHM/mPPw0kNxlixJJJa5JNySQDmTrrBmvHhjHnyYcuolPjpCh76/mX6ib1QWaPhR/mJ+dfqJ1ZdlDlKNU6aNmgi3GVfBgUUmbSWXhs4jSXFw5Ey2jc4su4ZdJmS1QS0uzhsuxqkViIkFhSIiAIiUMA519pVIriKVT4TT4Qe9WYn0YTWMYjWWot7i2Y1BGhE6hvpQR8HV4x7o4lPMPotvM285yalijTzOaz2NJPdjp+ODwddj2ZrXnk6bu9vnQrU0FVwlWwDcWSlhkSG0F9bG0mNtbWWhhqlfJgq3WxuGY5KLjqSBObbGxdAWFWjSrUic7opqJfmrDMjuv4d+4PuZg6yA0zUFNrN2KpKnoe3eY82GOOXN19jfp9RPLD6av9n+bOZYnGVarhz26tV7AE2BbkO4WysOQmxbF3OqsePE1mVdSlMKigeNrgecyt79zaFDCvUw4cuhDMHcuGQe9kchYdq46TVcDvDialEUatTiQHI58fDyVm+ID5955W7pZmtjpGPJi9K9/Z02ntnC0gtNaqAKLCxLAAdWFxJIolVBcLURgCLgMpHI2OU5jszZVau1qa5aFjki+Las3ctgNL85t+K2xR2fRWlf2tRFtwDI31uxz4Rc6ZmV5cUU6g7fknFldXLhEvjsbRwlMEjhW9lSnTJJPQIgmjby75Gsr0BQKIws3tl/zCORCHJcxcHPSSOwftEpu3BiV9k18nS5pm+lxqvqPCQW/e2xiXTgFqdMkBiO03Fa57hkLD+xGPG1LlHWXItvDNZxG7ptkQVOeeucgq2DKAqes6Dsp+OkOoup/T0tIrauzAx08xOHJqVM0RgpQtGq7KexI7vof2Mm6ZkXWw3s3B7/AKyQomacbtGPPGnySeFxlSn7lR0/K7L9DJSjvJil0rv52b/uBkGhl4S2k+0Zd0l0yfXevF/+7/wT/wCsHefFH/WPkqD/AMZCiehGyPsiHkn7v9zNxm167qeKtUOV/eIzGYyExmPFqb35nM+soJ5oHsjwE7SS6K22+xhjdFP4R9BLktYb3fAkfIkS7JRD7PCat4/oJ6nkany/WXaNJnYKoJJ0AgVyZOwsKaldByDBj4Lb+g852FFmm7u7IFEC+bkgsfoB3TdFnmame6XB7uhxbIO+ysrETObxERAKxAiAUiIgCUlYgGqfaLW4cKF+/UUHwFz9QJzvE4e6eU3f7TMYvDSpfHxe08AAVHzJPymn0sSCtp7Ojj/aPA18rzfpRs+6uxKWMwFP4KtItS9ouvZJKhh8Qsy9/eJ4X+PwV0VGdATbhQ1KZvzHD2lv0y/fH3N3gp4KnVp1VqHiqGopQBhYqqkEEi3u+s2Ohv7gybMalPvek1vmtxM0nlg3FxuPz+DXBYZxjJS2yrw/+kV/6pVgVxFGolwQeySpByORAPXrOd2FEuQbrc8FwQWF+ybHMZWnaztGlWTio1EqL1RgwHjbQ+M5p9oOz+0lYDI9hvUqfqPlOMOWMZUo1/s61OGbhbldfH8/g1nYG1a1Bn4KjKKhPGAcjfn3EdRnM7EZyHVZK024lB/vKaYnm5e0yJxAswPlJVu3THh6iYGOp5TI2XUupHnC7omXMUyR3cr5svUX8xr/AH3SeaiDNc2LTIrrYEjiF7cgcj6H0nTMNsYXz0mLOkpHpaRuUKOeba2NxC6jPpIKkLeM6jtDAcLEcpG19i06nvKL/eGR9NYxZNvZOoxb1x2aUkvLJ6tusR7j+TD9R+0w6mwq6/DxflYf0muOSL8nmzwzXgwlnsT2cFUGtNx/sP7Snsm+6fkZamihpgSlLTzI9TLqYZzojnwU/tMjDbIrte1NteY4eQ6+cbkiFCT6Rg0Pi/MfXP8AWXZM4PdWqS3GyqCQebHQDw5dZP4DdukmZBdur/tpK3mii6OmySfsaps3Y9SsxIHChA7TDL4tBz1m57K2OlEdkXJ1Y6n9hJKnQmSlKZsmVyN2LTxhz5PGGpZiS4mJQTOZkyyfJ6GFcCIiclwiIgCJWIBSIiAJRmAFychzOksY/GpRRqlRuFRz59wA5k9Jzjam2a+PqezpqxTlSU5AfeqNp88hL8OB5Oel7mbPqY4uO2+kRu267Y3GN7LtF24KfThXIG/IWuxm3UdzMN7NVbjLgZ1A1mJ8MxbymXutuyMMpZiGqtq3JR91e7v5+knGw/SW5tQ7UcbpIqwaVU5ZVbf2NSfcWl8NeqPEI30AkNt7YVLC0+Jq5YnJKYpjidunvZDqeU3raLLSRnqNwqPU8gOpPITlmN2olasz13KgZcKgswXkqgDLvY8/TvBkyz5cuEVanFhhxGK3P5+7M7czZlSpiFqKAgT+YVJsQR7h6k5G3LXpN22xs9alNkIvceo0kbultrD1f8qjxKyi4Rl4bjmRmb5+c2VqN5n1GRyndUadNjUcdJ2ca2nsdqZJW5XmOYmNgm1E6TtfZ3C5NsjNbx+7xJ46Qs2pXk3XwMvxZv8AIxajTd7TWcTTmLgLo4BBAPXmDN4wO7Z1qjP7vIePWZ1XYaPkwuPUeBnUsyUuCrHp5Si74IHd+kTUYAZWBv0P9f0nU9mrdFPd9JB4DZaUkAQd9zmSepk/sr3bdJmzNSdo36WLhFRYxGz1fWRWLwPA2Wk2OWcTQDDvlKZplC0a6KEr/DzPFKexSlhnaI4YaehhpIilPQpSbOaI9cNLi4eZwpz0EjcKMRKGcvLSl8JPQWc7idpaFOXFWewsuolpy2WRhYppae4icmhKlQiIgkREQCoiIgFJQm0rKEQDk29e26mLKstggvwJfQfePViPl874mz9rYmlwpSZRnkiU1PEe+4ufEmbXtPcumthTZ7HQE+6PG0kthbv0qBuR2upzJ856Us+LbUVx8njx0+bfcpU/gntmu5pIaoAqFQWC34eK2dr8rzIlv269Y9us85nrJpeTV9/8PUZaJRSwV2JAzsbWBt8/nNIw+BqO3Zp+JYAD1znYXAYEX1BGXfI9Nk20t4zVi1LhDaYs+kjknv5ILdLdz2LGq9i5HCLCwANr2+Ws2wJMQYeoPiPpKM1RdWlE25yts0Y1HHHakW9rUgV75E06UnnwfH7xmJicGEtacp0TKN8mOlG4lTh5lUBLxpzuymqZj0aeUy8EljPKU7TKo6TlssgvqLkRE4NBbeiDLZw8yIk2cOCZjezMcMyYizn0kY1pXhmREWPTLIQz0KcuRIOlBIpaViIOxEQIAiIgCIiAVEREApERAKMt559mOk9SsEUi37EdI9iJciLI2oxHw9tDPIqsNc5mzy63E6v3Ica6LKYm8pTTiNzPKpL1Mx+hwnb5LstVKIbWXDKzkt7MZcIBoZdWnaXIiyNqKEQBKxB0IiIAiIgCIiAIiIAiIgCIiAIiIAiIgCIiAVEREApERAEREAREQBERAPJUTw6ysQcySKpPcRBMehERBIiIgCIiAIiIAiIgCIiAIiIAiIgCIiAIiIAiIgFY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52" name="AutoShape 4" descr="data:image/jpeg;base64,/9j/4AAQSkZJRgABAQAAAQABAAD/2wCEAAkGBxQSEhUUEhQUFRQXFxcXFxQUFBcXFBcYFxwXHBccHBcYHCggGhwlHBwUITEhJSksLi4uHB8zODMsNygtLisBCgoKDg0OGhAQGywkICYsLCwsLCwsLCwsLCwsLCwsLC4sLCwsLCwsLCwsLCwsLCwsLCwsLCwsLCwsLCwsLCwsLP/AABEIALcBEwMBIgACEQEDEQH/xAAcAAEAAQUBAQAAAAAAAAAAAAAABQEDBAYHAgj/xABBEAACAQIDBQUFBgQFAwUAAAABAgADEQQhMQUGEkFRImFxgaETMkKRsQdSYnLB0RQz4fAVI0OCopKywhZTY9Lx/8QAGgEBAAMBAQEAAAAAAAAAAAAAAAEDBAIFBv/EACsRAAICAQQBAwMDBQAAAAAAAAABAhEDBBIhMUETUWEiocFxkeEFI1KBsf/aAAwDAQACEQMRAD8A7hF4iALxeIgC8XiIAvF4iALxEQBeLxEAXiIgC8XiIAvERAF4vEQBeJQkDX1mO2NQc7+GfrBDkl2ZN4mA21V6N55Cef8AE+if8v6QcerD3JGLyN/xM/c9f6QdqW1T5G/6RZHrQ9ySi8j12qvMEHusZj1NpPfKwHS14sPNBExeLyJXajc1B+Ylz/F1AuwIAzJuLDvJNoJWWHuSUTG2djkroKlM3QkgG2vCSD6iZMdHaaatCLxEElYgRAKGIiAIiIAiIgCIiAIiIAiIgCIiAIiIAiIgHipUCi5Nh3zCrY++S2F8r854rVS2nkTp8uctWtrmet8/IftIMWTO3xEslGb3ze3r0v0y5fprc4Jc4h17856AijPbMY0c/wBCL/LvkZi9s4SiSKlekG5jiDNl+FdJq/2s4+vTFNVLLh2B42XIF7+6x5C2YB1z1tNa3a3LxGLs5HsaJ+Nxmw/AnMd5sPGWxxqrkyLZ0KlvPgmYIlRWY5BVpuST0AC3PlJv+HB6juF1mFsHdmhg1/yV7RFmqNZnbxa2Q7hYd0kzTOeYOlhmAOvW8rlV8Eln2JAyNvEXnlqX/wC3N56xGISipeqwRRqzGyj1nOt4/tQKVFGGphqYbtNUuGcfhAzTxOfcIjBvoWdDI5AX8/qZaxWCWovDUVXXoy5eOssbtbYTGYda1McINwVOZVhqOV/HneSNW4F7i35T+8jlMk87MPsEFOmBwC9h4m5z8TJOltBTr2fUfORjg2B7IPPPLvsT+08otwD2sxexyOfUCLZbDLKPCNgU300lZCYeoUPZ8xyMmKThgCOcWaseVTLkREktKRBiAIiIAiIgCIiAIiIAiIgCJ4qVQP2lj+JPSTRXLJGLpmVEsLiRzE9rVB5xTJU4vplyUaVvMPGV7ZSDswsBilqoGU8yrD7rKSrqe8MCJ7IsbAm7Z28LA66DT5zlmL3jqbO2liLDio1HDvT0vxgEsp5MCT46HqOi7K23h8Ugek6v+H/UU9CuoOvd32lrhXJ5dctGf7vLU5kG588tJT2fF1Ud2TH9vCEpZhiBcaAcr/Uy7ec0TRaajlY2YcwwGfjy9JV+LplnexzPS3rLt4vIoijHVxcZ27iTc/8AVILeLe6jhrotqtX7inJT+JuXhr4TYqz2HW+QE1jbO6GGr3P8mo2jItkueqkAMSeliZ1BRv6jmSdcHLN5du1sS3FVe9vdUZIv5Vvl9e+a9h8KK9UI1QUl1NQqz2A6KuZOemXjNn3v3SxOEDOy8dIXPtadyoH4hqnnl3zTtm1v83/afqJobT4XRMItJs7vuptDZ+Fw6UKOISwuS1Q8DMx95jxAZnpyymzUMVTf3HR/ysG+hnz+lSX1M5enT8lTyM777IdBfwgicSwu1Kye5VqL3K7AfK9pK4be3Fr/AKxb8yq3qRecvSvwx6qOrFZlbFxIqUgy5rxMAeRCsRfwuDOWVd58RXplXZQNDwLwlh0JvpOkbmrbBUfyk/Nif1nM8DhG2aNJl35Gl7E3ECJSekUiIgFvEV1RS7kKqi5J5TUsTv2oNqdIkdWa3oAZa+0jHkClRBya7t32yX/yPkJqOGUGenpdLCUN0+Tx9brZwnshxRu+E34Qm1SmV71PF6WE2bB4tKqhqbBl6jl3dx7pyx8OIwG0Xwr8dM5fEp0YdD+/KWZtDBq4cMqwf1KadZOV9zrUTHwOLWtTWonusAR59e++UyJ5DVcHuJpq0IiIJEtV6lh3y7MXEjPykrsrySajwWCYlOIdRPCKe0SL59nvFhYWOmdxLDHRcmBt3a1PCUWrVL2FgFGrMdAP7yAJmZTGZNjc25ZZaTWftG2PUxWFtRVmem4qBB8YsysBnrY3HhbnJVXyQ+uDWd3d9K9faND2jcNJmKeyXJBxqwX8x4uHM+Vp0fat+U5Buhufiq9SnWt7Gmjq4qVFPEShBHCmROmpsPGdrY3N4ypXwd4JuMXZoO1dwzjMQK1V/ZpwAFALuxBPPRRbnmZteydl0sKns6NIU158I4iT1ZveY95klaBIt1RDVuywhuM7g2BKjUX5ZStMHO/XLraw187+Vpgbe2vh8KnHXYKc+ED+Y3coGf6dZy3F/azXXEhkpr/DjI0WN3YHmalsmyFtRrrrJSbOfJ2NjYXOQ75buW0uo6/EfAHTzz7hLWCdK1OnVHbV1V1uMrMAQQPA66y8aRHusR3HtD9/WQDytEqSVOtrg3OY5g3vfrroJSpZhZmXhyuBzsb5npPT02NgbWvnrmM8rfLnKe37XDoeVza+Wq9f6QRRfBvNB3s+zWjWY18IFo1rG9MZUql89PgbvGR5jmN5oUuEW7yTyzYkmw5C5nt6gUEsQAMySbAeJkK1yiD51q0GpuyVFKupsysLEHoZcQzqH2g7C/iKLYlV4XpLe5BD1KYzbiHLhFyL566TmCrNcJbkZ5qmXUMvKZaUS4stRSySwPunx/adn3aW2FoD/wCJPUAzjGEyTzM7ZsdLUaY6Ig9BKdW/pRq/py+uTM8RAiYT1xERAOcfaWCMRTPI07eYZr/UTXcPUtN7+0fZxegtVRnSJv8Ala1/kQvrOc0nntaSaeJHz2ug1mfyTHthaYGLqXnn2kxcTUmpsxxjydN+zasWwlj8NR1HhZW+rGbVNe3Dwns8FSvkXvUP+89n/jwzYZ4GZ3kk17n0+BNYop+wiIlRcDIfa+PSm1M1LcDN7MsdFZvcJ7iRw+JEln0mq70Yf21CrTOfEpt+YZr/AMgJ1HvkryJuLongInH8JvziqNH2IKkjJaji7qvTPI9xOnfyxcLv7jU40NXi4hkzqCyHnw2sPmDL/RZ56zJnaSfM9P70lOC+vy5f1nAdmU62LxqItUrVqsQarOwPZBYm4NybA2HgMp2TBYMYCnx4jGVnUDM13Xhv+EcPFfoOI685zKNHcZWrJ2Jpe6H2h0MaxpOPY1rkKrHs1By4WNu1a3ZOfS83JmA1+XP5ThqjsMwAJJAAFyTkAB1PSaDvT9o6U708Jao2hqn+WPyj4z36eM3fGYRKyFKiK6HVag4gbZjsyGqbjYA64ZPIsvopAnUaXZzJN9HDNqbSeqzPUcu51Zjc/wBB3T3uxuXidoVAUU06F+1iGB4QOYT77eGXUid2we6GBpHiTC0eIaFl4yPN72k3aTKdiEdpj4HCLRpU6VMWSmioo6KgAX0Al4z1KTgkpPNRAwswBHQi4PkZ6iSQYlWmE91nF8goPFc9AGvbysPCeqVAkhqhDEZgAWRehsTm34j5WzuoU3GbBSx1PEbW6AcOQ/vOXGLAXPAAMzrYDncwQYu3aqrh6vFoVK26l+yB8zOavu5TOnEvncesmN4tvfxFRETKmrjMH32uM9Bl08zJClRljUsaXyV43HJfwae+7L/C4PiCP3mPU2HWX4Cfym/prOiU8MJmUcKJKzSR1LTQZpO7mwXqcPGrKgOfECCc9M+XfOt0ksBI7C0tJKiV5sjm1Zo0uFY06FolREpNZSIiAeKtMMpVhdSCCDoQdROT71btPhHLKC1AnJ/u35N0PfznW5RlBFiLg6g6GX4c7xPjoz6jTxzKn2cHNaZWw9mNi8QlJb2vdz91B7x7jyHeRJvf7ZNKniEWioTiTiYLpfiYXA5acpObgbXpKP4Z6aUq3JlFhWtzJPx25c+XQejkzS9LfFHk4sEVm2Tf8m7IgAAAsALADkBpPURPHPeESK2zvBRwthUJLHPgUXa3U55DxkMN+KLMQRURcrMQO+9wDkBl85bHDOStIoyajHB03ybY0gdrUjmRM+jieJQVN1YAg9QdJAb6bzjAUVcLxO5KoDkgIFyWPhyGs5UHdHL1CqzlO8uF9nWqAaX4h4Nn+48pA1jax6H0mx4bH4nauJVCqvn2mp0lUU1/E4FwLXsGJz0uY3v3SqYJub0WNkqW8wrDk3odR0Gvd0vJga5b8Gn4yuVdT0Mm2qtUsGfM2HE7Gwv1OdhIPHUrqD/eWUurWPsxbp9ITqzqUU0jet09zdnmsBiMYK1Vj2aSBqVMnpxsLufDhnXaeECe4zL3E8Q8+LteonHdw8fhKdUVsSKhdbezsoKISPeIB4i2tssvHTrWC29hq38utTJ+7xAN/wBLWPpKZxa66LITT7qzLu45K3eCVPyN/rAr9Vcf7eL/ALLy9ErLDHepxFVU5ZljbMAaDuJJHkD4ihKcjc/hYlvnf65TIMsrSKCye6Mgp5DlY8vA38oB7oBuFeO3FYcRGnFbO3deep4WsCbZhvunI+XXyvGIrqgu7KoHNiAPmYIPOIq8K3tc6KOpOg+fPpczHfDlArC5YHtkDOoD72Q1tqBytYayKxG82HB4y5ew7CIL2vqxOgJ06gX6mQm0t8Kr3FICkOvvP8zkPl5y6OGcvBRPUY4ebNt2htijRXidxmLqFIZm8AOXfpNG27vDUxHZ9yn9wHM/mPPw0kNxlixJJJa5JNySQDmTrrBmvHhjHnyYcuolPjpCh76/mX6ib1QWaPhR/mJ+dfqJ1ZdlDlKNU6aNmgi3GVfBgUUmbSWXhs4jSXFw5Ey2jc4su4ZdJmS1QS0uzhsuxqkViIkFhSIiAIiUMA519pVIriKVT4TT4Qe9WYn0YTWMYjWWot7i2Y1BGhE6hvpQR8HV4x7o4lPMPotvM285yalijTzOaz2NJPdjp+ODwddj2ZrXnk6bu9vnQrU0FVwlWwDcWSlhkSG0F9bG0mNtbWWhhqlfJgq3WxuGY5KLjqSBObbGxdAWFWjSrUic7opqJfmrDMjuv4d+4PuZg6yA0zUFNrN2KpKnoe3eY82GOOXN19jfp9RPLD6av9n+bOZYnGVarhz26tV7AE2BbkO4WysOQmxbF3OqsePE1mVdSlMKigeNrgecyt79zaFDCvUw4cuhDMHcuGQe9kchYdq46TVcDvDialEUatTiQHI58fDyVm+ID5955W7pZmtjpGPJi9K9/Z02ntnC0gtNaqAKLCxLAAdWFxJIolVBcLURgCLgMpHI2OU5jszZVau1qa5aFjki+Las3ctgNL85t+K2xR2fRWlf2tRFtwDI31uxz4Rc6ZmV5cUU6g7fknFldXLhEvjsbRwlMEjhW9lSnTJJPQIgmjby75Gsr0BQKIws3tl/zCORCHJcxcHPSSOwftEpu3BiV9k18nS5pm+lxqvqPCQW/e2xiXTgFqdMkBiO03Fa57hkLD+xGPG1LlHWXItvDNZxG7ptkQVOeeucgq2DKAqes6Dsp+OkOoup/T0tIrauzAx08xOHJqVM0RgpQtGq7KexI7vof2Mm6ZkXWw3s3B7/AKyQomacbtGPPGnySeFxlSn7lR0/K7L9DJSjvJil0rv52b/uBkGhl4S2k+0Zd0l0yfXevF/+7/wT/wCsHefFH/WPkqD/AMZCiehGyPsiHkn7v9zNxm167qeKtUOV/eIzGYyExmPFqb35nM+soJ5oHsjwE7SS6K22+xhjdFP4R9BLktYb3fAkfIkS7JRD7PCat4/oJ6nkany/WXaNJnYKoJJ0AgVyZOwsKaldByDBj4Lb+g852FFmm7u7IFEC+bkgsfoB3TdFnmame6XB7uhxbIO+ysrETObxERAKxAiAUiIgCUlYgGqfaLW4cKF+/UUHwFz9QJzvE4e6eU3f7TMYvDSpfHxe08AAVHzJPymn0sSCtp7Ojj/aPA18rzfpRs+6uxKWMwFP4KtItS9ouvZJKhh8Qsy9/eJ4X+PwV0VGdATbhQ1KZvzHD2lv0y/fH3N3gp4KnVp1VqHiqGopQBhYqqkEEi3u+s2Ohv7gybMalPvek1vmtxM0nlg3FxuPz+DXBYZxjJS2yrw/+kV/6pVgVxFGolwQeySpByORAPXrOd2FEuQbrc8FwQWF+ybHMZWnaztGlWTio1EqL1RgwHjbQ+M5p9oOz+0lYDI9hvUqfqPlOMOWMZUo1/s61OGbhbldfH8/g1nYG1a1Bn4KjKKhPGAcjfn3EdRnM7EZyHVZK024lB/vKaYnm5e0yJxAswPlJVu3THh6iYGOp5TI2XUupHnC7omXMUyR3cr5svUX8xr/AH3SeaiDNc2LTIrrYEjiF7cgcj6H0nTMNsYXz0mLOkpHpaRuUKOeba2NxC6jPpIKkLeM6jtDAcLEcpG19i06nvKL/eGR9NYxZNvZOoxb1x2aUkvLJ6tusR7j+TD9R+0w6mwq6/DxflYf0muOSL8nmzwzXgwlnsT2cFUGtNx/sP7Snsm+6fkZamihpgSlLTzI9TLqYZzojnwU/tMjDbIrte1NteY4eQ6+cbkiFCT6Rg0Pi/MfXP8AWXZM4PdWqS3GyqCQebHQDw5dZP4DdukmZBdur/tpK3mii6OmySfsaps3Y9SsxIHChA7TDL4tBz1m57K2OlEdkXJ1Y6n9hJKnQmSlKZsmVyN2LTxhz5PGGpZiS4mJQTOZkyyfJ6GFcCIiclwiIgCJWIBSIiAJRmAFychzOksY/GpRRqlRuFRz59wA5k9Jzjam2a+PqezpqxTlSU5AfeqNp88hL8OB5Oel7mbPqY4uO2+kRu267Y3GN7LtF24KfThXIG/IWuxm3UdzMN7NVbjLgZ1A1mJ8MxbymXutuyMMpZiGqtq3JR91e7v5+knGw/SW5tQ7UcbpIqwaVU5ZVbf2NSfcWl8NeqPEI30AkNt7YVLC0+Jq5YnJKYpjidunvZDqeU3raLLSRnqNwqPU8gOpPITlmN2olasz13KgZcKgswXkqgDLvY8/TvBkyz5cuEVanFhhxGK3P5+7M7czZlSpiFqKAgT+YVJsQR7h6k5G3LXpN22xs9alNkIvceo0kbultrD1f8qjxKyi4Rl4bjmRmb5+c2VqN5n1GRyndUadNjUcdJ2ca2nsdqZJW5XmOYmNgm1E6TtfZ3C5NsjNbx+7xJ46Qs2pXk3XwMvxZv8AIxajTd7TWcTTmLgLo4BBAPXmDN4wO7Z1qjP7vIePWZ1XYaPkwuPUeBnUsyUuCrHp5Si74IHd+kTUYAZWBv0P9f0nU9mrdFPd9JB4DZaUkAQd9zmSepk/sr3bdJmzNSdo36WLhFRYxGz1fWRWLwPA2Wk2OWcTQDDvlKZplC0a6KEr/DzPFKexSlhnaI4YaehhpIilPQpSbOaI9cNLi4eZwpz0EjcKMRKGcvLSl8JPQWc7idpaFOXFWewsuolpy2WRhYppae4icmhKlQiIgkREQCoiIgFJQm0rKEQDk29e26mLKstggvwJfQfePViPl874mz9rYmlwpSZRnkiU1PEe+4ufEmbXtPcumthTZ7HQE+6PG0kthbv0qBuR2upzJ856Us+LbUVx8njx0+bfcpU/gntmu5pIaoAqFQWC34eK2dr8rzIlv269Y9us85nrJpeTV9/8PUZaJRSwV2JAzsbWBt8/nNIw+BqO3Zp+JYAD1znYXAYEX1BGXfI9Nk20t4zVi1LhDaYs+kjknv5ILdLdz2LGq9i5HCLCwANr2+Ws2wJMQYeoPiPpKM1RdWlE25yts0Y1HHHakW9rUgV75E06UnnwfH7xmJicGEtacp0TKN8mOlG4lTh5lUBLxpzuymqZj0aeUy8EljPKU7TKo6TlssgvqLkRE4NBbeiDLZw8yIk2cOCZjezMcMyYizn0kY1pXhmREWPTLIQz0KcuRIOlBIpaViIOxEQIAiIgCIiAVEREApERAKMt559mOk9SsEUi37EdI9iJciLI2oxHw9tDPIqsNc5mzy63E6v3Ica6LKYm8pTTiNzPKpL1Mx+hwnb5LstVKIbWXDKzkt7MZcIBoZdWnaXIiyNqKEQBKxB0IiIAiIgCIiAIiIAiIgCIiAIiIAiIgCIiAVEREApERAEREAREQBERAPJUTw6ysQcySKpPcRBMehERBIiIgCIiAIiIAiIgCIiAIiIAiIgCIiAIiIAiIgFY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208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913053" y="1700808"/>
            <a:ext cx="783541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GB" sz="2000" dirty="0" smtClean="0">
              <a:solidFill>
                <a:prstClr val="black"/>
              </a:solidFill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prstClr val="black"/>
                </a:solidFill>
              </a:rPr>
              <a:t>Proposals must show technical R&amp;D capability of the partners.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prstClr val="black"/>
                </a:solidFill>
              </a:rPr>
              <a:t>Subcontracting: collaboration with others must be justified.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prstClr val="black"/>
                </a:solidFill>
              </a:rPr>
              <a:t>No tech transfer proposals.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prstClr val="black"/>
                </a:solidFill>
              </a:rPr>
              <a:t>Well balanced in terms of R&amp;D cooperation.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altLang="ko-KR" sz="2000" dirty="0" smtClean="0">
                <a:solidFill>
                  <a:prstClr val="black"/>
                </a:solidFill>
              </a:rPr>
              <a:t>Reasonable budget. 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altLang="ko-KR" sz="2000" dirty="0">
                <a:solidFill>
                  <a:prstClr val="black"/>
                </a:solidFill>
              </a:rPr>
              <a:t>Ask before </a:t>
            </a:r>
            <a:r>
              <a:rPr lang="en-GB" altLang="ko-KR" sz="2000" dirty="0" smtClean="0">
                <a:solidFill>
                  <a:prstClr val="black"/>
                </a:solidFill>
              </a:rPr>
              <a:t>submit (CDTI, CDTI India delegate, DBT)  </a:t>
            </a:r>
            <a:endParaRPr altLang="ko-KR" sz="2000" dirty="0">
              <a:solidFill>
                <a:prstClr val="black"/>
              </a:solidFill>
            </a:endParaRPr>
          </a:p>
        </p:txBody>
      </p:sp>
      <p:sp>
        <p:nvSpPr>
          <p:cNvPr id="13" name="3 Subtítulo"/>
          <p:cNvSpPr>
            <a:spLocks noGrp="1"/>
          </p:cNvSpPr>
          <p:nvPr>
            <p:ph type="subTitle" idx="1"/>
          </p:nvPr>
        </p:nvSpPr>
        <p:spPr>
          <a:xfrm>
            <a:off x="827584" y="764704"/>
            <a:ext cx="7704856" cy="504056"/>
          </a:xfrm>
        </p:spPr>
        <p:txBody>
          <a:bodyPr>
            <a:noAutofit/>
          </a:bodyPr>
          <a:lstStyle/>
          <a:p>
            <a:pPr algn="l"/>
            <a:r>
              <a:rPr lang="es-ES" sz="2800" b="1" dirty="0" smtClean="0"/>
              <a:t>RECOMMENDATIONS</a:t>
            </a:r>
            <a:endParaRPr lang="es-ES" sz="2800" b="1" dirty="0"/>
          </a:p>
        </p:txBody>
      </p:sp>
      <p:sp>
        <p:nvSpPr>
          <p:cNvPr id="2050" name="AutoShape 2" descr="data:image/jpeg;base64,/9j/4AAQSkZJRgABAQAAAQABAAD/2wCEAAkGBxQSEhUUEhQUFRQXFxcXFxQUFBcXFBcYFxwXHBccHBcYHCggGhwlHBwUITEhJSksLi4uHB8zODMsNygtLisBCgoKDg0OGhAQGywkICYsLCwsLCwsLCwsLCwsLCwsLC4sLCwsLCwsLCwsLCwsLCwsLCwsLCwsLCwsLCwsLCwsLP/AABEIALcBEwMBIgACEQEDEQH/xAAcAAEAAQUBAQAAAAAAAAAAAAAABQEDBAYHAgj/xABBEAACAQIDBQUFBgQFAwUAAAABAgADEQQhMQUGEkFRImFxgaETMkKRsQdSYnLB0RQz4fAVI0OCopKywhZTY9Lx/8QAGgEBAAMBAQEAAAAAAAAAAAAAAAEDBAIFBv/EACsRAAICAQQBAwMDBQAAAAAAAAABAhEDBBIhMUETUWEiocFxkeEFI1KBsf/aAAwDAQACEQMRAD8A7hF4iALxeIgC8XiIAvF4iALxEQBeLxEAXiIgC8XiIAvERAF4vEQBeJQkDX1mO2NQc7+GfrBDkl2ZN4mA21V6N55Cef8AE+if8v6QcerD3JGLyN/xM/c9f6QdqW1T5G/6RZHrQ9ySi8j12qvMEHusZj1NpPfKwHS14sPNBExeLyJXajc1B+Ylz/F1AuwIAzJuLDvJNoJWWHuSUTG2djkroKlM3QkgG2vCSD6iZMdHaaatCLxEElYgRAKGIiAIiIAiIgCIiAIiIAiIgCIiAIiIAiIgHipUCi5Nh3zCrY++S2F8r854rVS2nkTp8uctWtrmet8/IftIMWTO3xEslGb3ze3r0v0y5fprc4Jc4h17856AijPbMY0c/wBCL/LvkZi9s4SiSKlekG5jiDNl+FdJq/2s4+vTFNVLLh2B42XIF7+6x5C2YB1z1tNa3a3LxGLs5HsaJ+Nxmw/AnMd5sPGWxxqrkyLZ0KlvPgmYIlRWY5BVpuST0AC3PlJv+HB6juF1mFsHdmhg1/yV7RFmqNZnbxa2Q7hYd0kzTOeYOlhmAOvW8rlV8Eln2JAyNvEXnlqX/wC3N56xGISipeqwRRqzGyj1nOt4/tQKVFGGphqYbtNUuGcfhAzTxOfcIjBvoWdDI5AX8/qZaxWCWovDUVXXoy5eOssbtbYTGYda1McINwVOZVhqOV/HneSNW4F7i35T+8jlMk87MPsEFOmBwC9h4m5z8TJOltBTr2fUfORjg2B7IPPPLvsT+08otwD2sxexyOfUCLZbDLKPCNgU300lZCYeoUPZ8xyMmKThgCOcWaseVTLkREktKRBiAIiIAiIgCIiAIiIAiIgCJ4qVQP2lj+JPSTRXLJGLpmVEsLiRzE9rVB5xTJU4vplyUaVvMPGV7ZSDswsBilqoGU8yrD7rKSrqe8MCJ7IsbAm7Z28LA66DT5zlmL3jqbO2liLDio1HDvT0vxgEsp5MCT46HqOi7K23h8Ugek6v+H/UU9CuoOvd32lrhXJ5dctGf7vLU5kG588tJT2fF1Ud2TH9vCEpZhiBcaAcr/Uy7ec0TRaajlY2YcwwGfjy9JV+LplnexzPS3rLt4vIoijHVxcZ27iTc/8AVILeLe6jhrotqtX7inJT+JuXhr4TYqz2HW+QE1jbO6GGr3P8mo2jItkueqkAMSeliZ1BRv6jmSdcHLN5du1sS3FVe9vdUZIv5Vvl9e+a9h8KK9UI1QUl1NQqz2A6KuZOemXjNn3v3SxOEDOy8dIXPtadyoH4hqnnl3zTtm1v83/afqJobT4XRMItJs7vuptDZ+Fw6UKOISwuS1Q8DMx95jxAZnpyymzUMVTf3HR/ysG+hnz+lSX1M5enT8lTyM777IdBfwgicSwu1Kye5VqL3K7AfK9pK4be3Fr/AKxb8yq3qRecvSvwx6qOrFZlbFxIqUgy5rxMAeRCsRfwuDOWVd58RXplXZQNDwLwlh0JvpOkbmrbBUfyk/Nif1nM8DhG2aNJl35Gl7E3ECJSekUiIgFvEV1RS7kKqi5J5TUsTv2oNqdIkdWa3oAZa+0jHkClRBya7t32yX/yPkJqOGUGenpdLCUN0+Tx9brZwnshxRu+E34Qm1SmV71PF6WE2bB4tKqhqbBl6jl3dx7pyx8OIwG0Xwr8dM5fEp0YdD+/KWZtDBq4cMqwf1KadZOV9zrUTHwOLWtTWonusAR59e++UyJ5DVcHuJpq0IiIJEtV6lh3y7MXEjPykrsrySajwWCYlOIdRPCKe0SL59nvFhYWOmdxLDHRcmBt3a1PCUWrVL2FgFGrMdAP7yAJmZTGZNjc25ZZaTWftG2PUxWFtRVmem4qBB8YsysBnrY3HhbnJVXyQ+uDWd3d9K9faND2jcNJmKeyXJBxqwX8x4uHM+Vp0fat+U5Buhufiq9SnWt7Gmjq4qVFPEShBHCmROmpsPGdrY3N4ypXwd4JuMXZoO1dwzjMQK1V/ZpwAFALuxBPPRRbnmZteydl0sKns6NIU158I4iT1ZveY95klaBIt1RDVuywhuM7g2BKjUX5ZStMHO/XLraw187+Vpgbe2vh8KnHXYKc+ED+Y3coGf6dZy3F/azXXEhkpr/DjI0WN3YHmalsmyFtRrrrJSbOfJ2NjYXOQ75buW0uo6/EfAHTzz7hLWCdK1OnVHbV1V1uMrMAQQPA66y8aRHusR3HtD9/WQDytEqSVOtrg3OY5g3vfrroJSpZhZmXhyuBzsb5npPT02NgbWvnrmM8rfLnKe37XDoeVza+Wq9f6QRRfBvNB3s+zWjWY18IFo1rG9MZUql89PgbvGR5jmN5oUuEW7yTyzYkmw5C5nt6gUEsQAMySbAeJkK1yiD51q0GpuyVFKupsysLEHoZcQzqH2g7C/iKLYlV4XpLe5BD1KYzbiHLhFyL566TmCrNcJbkZ5qmXUMvKZaUS4stRSySwPunx/adn3aW2FoD/wCJPUAzjGEyTzM7ZsdLUaY6Ig9BKdW/pRq/py+uTM8RAiYT1xERAOcfaWCMRTPI07eYZr/UTXcPUtN7+0fZxegtVRnSJv8Ala1/kQvrOc0nntaSaeJHz2ug1mfyTHthaYGLqXnn2kxcTUmpsxxjydN+zasWwlj8NR1HhZW+rGbVNe3Dwns8FSvkXvUP+89n/jwzYZ4GZ3kk17n0+BNYop+wiIlRcDIfa+PSm1M1LcDN7MsdFZvcJ7iRw+JEln0mq70Yf21CrTOfEpt+YZr/AMgJ1HvkryJuLongInH8JvziqNH2IKkjJaji7qvTPI9xOnfyxcLv7jU40NXi4hkzqCyHnw2sPmDL/RZ56zJnaSfM9P70lOC+vy5f1nAdmU62LxqItUrVqsQarOwPZBYm4NybA2HgMp2TBYMYCnx4jGVnUDM13Xhv+EcPFfoOI685zKNHcZWrJ2Jpe6H2h0MaxpOPY1rkKrHs1By4WNu1a3ZOfS83JmA1+XP5ThqjsMwAJJAAFyTkAB1PSaDvT9o6U708Jao2hqn+WPyj4z36eM3fGYRKyFKiK6HVag4gbZjsyGqbjYA64ZPIsvopAnUaXZzJN9HDNqbSeqzPUcu51Zjc/wBB3T3uxuXidoVAUU06F+1iGB4QOYT77eGXUid2we6GBpHiTC0eIaFl4yPN72k3aTKdiEdpj4HCLRpU6VMWSmioo6KgAX0Al4z1KTgkpPNRAwswBHQi4PkZ6iSQYlWmE91nF8goPFc9AGvbysPCeqVAkhqhDEZgAWRehsTm34j5WzuoU3GbBSx1PEbW6AcOQ/vOXGLAXPAAMzrYDncwQYu3aqrh6vFoVK26l+yB8zOavu5TOnEvncesmN4tvfxFRETKmrjMH32uM9Bl08zJClRljUsaXyV43HJfwae+7L/C4PiCP3mPU2HWX4Cfym/prOiU8MJmUcKJKzSR1LTQZpO7mwXqcPGrKgOfECCc9M+XfOt0ksBI7C0tJKiV5sjm1Zo0uFY06FolREpNZSIiAeKtMMpVhdSCCDoQdROT71btPhHLKC1AnJ/u35N0PfznW5RlBFiLg6g6GX4c7xPjoz6jTxzKn2cHNaZWw9mNi8QlJb2vdz91B7x7jyHeRJvf7ZNKniEWioTiTiYLpfiYXA5acpObgbXpKP4Z6aUq3JlFhWtzJPx25c+XQejkzS9LfFHk4sEVm2Tf8m7IgAAAsALADkBpPURPHPeESK2zvBRwthUJLHPgUXa3U55DxkMN+KLMQRURcrMQO+9wDkBl85bHDOStIoyajHB03ybY0gdrUjmRM+jieJQVN1YAg9QdJAb6bzjAUVcLxO5KoDkgIFyWPhyGs5UHdHL1CqzlO8uF9nWqAaX4h4Nn+48pA1jax6H0mx4bH4nauJVCqvn2mp0lUU1/E4FwLXsGJz0uY3v3SqYJub0WNkqW8wrDk3odR0Gvd0vJga5b8Gn4yuVdT0Mm2qtUsGfM2HE7Gwv1OdhIPHUrqD/eWUurWPsxbp9ITqzqUU0jet09zdnmsBiMYK1Vj2aSBqVMnpxsLufDhnXaeECe4zL3E8Q8+LteonHdw8fhKdUVsSKhdbezsoKISPeIB4i2tssvHTrWC29hq38utTJ+7xAN/wBLWPpKZxa66LITT7qzLu45K3eCVPyN/rAr9Vcf7eL/ALLy9ErLDHepxFVU5ZljbMAaDuJJHkD4ihKcjc/hYlvnf65TIMsrSKCye6Mgp5DlY8vA38oB7oBuFeO3FYcRGnFbO3deep4WsCbZhvunI+XXyvGIrqgu7KoHNiAPmYIPOIq8K3tc6KOpOg+fPpczHfDlArC5YHtkDOoD72Q1tqBytYayKxG82HB4y5ew7CIL2vqxOgJ06gX6mQm0t8Kr3FICkOvvP8zkPl5y6OGcvBRPUY4ebNt2htijRXidxmLqFIZm8AOXfpNG27vDUxHZ9yn9wHM/mPPw0kNxlixJJJa5JNySQDmTrrBmvHhjHnyYcuolPjpCh76/mX6ib1QWaPhR/mJ+dfqJ1ZdlDlKNU6aNmgi3GVfBgUUmbSWXhs4jSXFw5Ey2jc4su4ZdJmS1QS0uzhsuxqkViIkFhSIiAIiUMA519pVIriKVT4TT4Qe9WYn0YTWMYjWWot7i2Y1BGhE6hvpQR8HV4x7o4lPMPotvM285yalijTzOaz2NJPdjp+ODwddj2ZrXnk6bu9vnQrU0FVwlWwDcWSlhkSG0F9bG0mNtbWWhhqlfJgq3WxuGY5KLjqSBObbGxdAWFWjSrUic7opqJfmrDMjuv4d+4PuZg6yA0zUFNrN2KpKnoe3eY82GOOXN19jfp9RPLD6av9n+bOZYnGVarhz26tV7AE2BbkO4WysOQmxbF3OqsePE1mVdSlMKigeNrgecyt79zaFDCvUw4cuhDMHcuGQe9kchYdq46TVcDvDialEUatTiQHI58fDyVm+ID5955W7pZmtjpGPJi9K9/Z02ntnC0gtNaqAKLCxLAAdWFxJIolVBcLURgCLgMpHI2OU5jszZVau1qa5aFjki+Las3ctgNL85t+K2xR2fRWlf2tRFtwDI31uxz4Rc6ZmV5cUU6g7fknFldXLhEvjsbRwlMEjhW9lSnTJJPQIgmjby75Gsr0BQKIws3tl/zCORCHJcxcHPSSOwftEpu3BiV9k18nS5pm+lxqvqPCQW/e2xiXTgFqdMkBiO03Fa57hkLD+xGPG1LlHWXItvDNZxG7ptkQVOeeucgq2DKAqes6Dsp+OkOoup/T0tIrauzAx08xOHJqVM0RgpQtGq7KexI7vof2Mm6ZkXWw3s3B7/AKyQomacbtGPPGnySeFxlSn7lR0/K7L9DJSjvJil0rv52b/uBkGhl4S2k+0Zd0l0yfXevF/+7/wT/wCsHefFH/WPkqD/AMZCiehGyPsiHkn7v9zNxm167qeKtUOV/eIzGYyExmPFqb35nM+soJ5oHsjwE7SS6K22+xhjdFP4R9BLktYb3fAkfIkS7JRD7PCat4/oJ6nkany/WXaNJnYKoJJ0AgVyZOwsKaldByDBj4Lb+g852FFmm7u7IFEC+bkgsfoB3TdFnmame6XB7uhxbIO+ysrETObxERAKxAiAUiIgCUlYgGqfaLW4cKF+/UUHwFz9QJzvE4e6eU3f7TMYvDSpfHxe08AAVHzJPymn0sSCtp7Ojj/aPA18rzfpRs+6uxKWMwFP4KtItS9ouvZJKhh8Qsy9/eJ4X+PwV0VGdATbhQ1KZvzHD2lv0y/fH3N3gp4KnVp1VqHiqGopQBhYqqkEEi3u+s2Ohv7gybMalPvek1vmtxM0nlg3FxuPz+DXBYZxjJS2yrw/+kV/6pVgVxFGolwQeySpByORAPXrOd2FEuQbrc8FwQWF+ybHMZWnaztGlWTio1EqL1RgwHjbQ+M5p9oOz+0lYDI9hvUqfqPlOMOWMZUo1/s61OGbhbldfH8/g1nYG1a1Bn4KjKKhPGAcjfn3EdRnM7EZyHVZK024lB/vKaYnm5e0yJxAswPlJVu3THh6iYGOp5TI2XUupHnC7omXMUyR3cr5svUX8xr/AH3SeaiDNc2LTIrrYEjiF7cgcj6H0nTMNsYXz0mLOkpHpaRuUKOeba2NxC6jPpIKkLeM6jtDAcLEcpG19i06nvKL/eGR9NYxZNvZOoxb1x2aUkvLJ6tusR7j+TD9R+0w6mwq6/DxflYf0muOSL8nmzwzXgwlnsT2cFUGtNx/sP7Snsm+6fkZamihpgSlLTzI9TLqYZzojnwU/tMjDbIrte1NteY4eQ6+cbkiFCT6Rg0Pi/MfXP8AWXZM4PdWqS3GyqCQebHQDw5dZP4DdukmZBdur/tpK3mii6OmySfsaps3Y9SsxIHChA7TDL4tBz1m57K2OlEdkXJ1Y6n9hJKnQmSlKZsmVyN2LTxhz5PGGpZiS4mJQTOZkyyfJ6GFcCIiclwiIgCJWIBSIiAJRmAFychzOksY/GpRRqlRuFRz59wA5k9Jzjam2a+PqezpqxTlSU5AfeqNp88hL8OB5Oel7mbPqY4uO2+kRu267Y3GN7LtF24KfThXIG/IWuxm3UdzMN7NVbjLgZ1A1mJ8MxbymXutuyMMpZiGqtq3JR91e7v5+knGw/SW5tQ7UcbpIqwaVU5ZVbf2NSfcWl8NeqPEI30AkNt7YVLC0+Jq5YnJKYpjidunvZDqeU3raLLSRnqNwqPU8gOpPITlmN2olasz13KgZcKgswXkqgDLvY8/TvBkyz5cuEVanFhhxGK3P5+7M7czZlSpiFqKAgT+YVJsQR7h6k5G3LXpN22xs9alNkIvceo0kbultrD1f8qjxKyi4Rl4bjmRmb5+c2VqN5n1GRyndUadNjUcdJ2ca2nsdqZJW5XmOYmNgm1E6TtfZ3C5NsjNbx+7xJ46Qs2pXk3XwMvxZv8AIxajTd7TWcTTmLgLo4BBAPXmDN4wO7Z1qjP7vIePWZ1XYaPkwuPUeBnUsyUuCrHp5Si74IHd+kTUYAZWBv0P9f0nU9mrdFPd9JB4DZaUkAQd9zmSepk/sr3bdJmzNSdo36WLhFRYxGz1fWRWLwPA2Wk2OWcTQDDvlKZplC0a6KEr/DzPFKexSlhnaI4YaehhpIilPQpSbOaI9cNLi4eZwpz0EjcKMRKGcvLSl8JPQWc7idpaFOXFWewsuolpy2WRhYppae4icmhKlQiIgkREQCoiIgFJQm0rKEQDk29e26mLKstggvwJfQfePViPl874mz9rYmlwpSZRnkiU1PEe+4ufEmbXtPcumthTZ7HQE+6PG0kthbv0qBuR2upzJ856Us+LbUVx8njx0+bfcpU/gntmu5pIaoAqFQWC34eK2dr8rzIlv269Y9us85nrJpeTV9/8PUZaJRSwV2JAzsbWBt8/nNIw+BqO3Zp+JYAD1znYXAYEX1BGXfI9Nk20t4zVi1LhDaYs+kjknv5ILdLdz2LGq9i5HCLCwANr2+Ws2wJMQYeoPiPpKM1RdWlE25yts0Y1HHHakW9rUgV75E06UnnwfH7xmJicGEtacp0TKN8mOlG4lTh5lUBLxpzuymqZj0aeUy8EljPKU7TKo6TlssgvqLkRE4NBbeiDLZw8yIk2cOCZjezMcMyYizn0kY1pXhmREWPTLIQz0KcuRIOlBIpaViIOxEQIAiIgCIiAVEREApERAKMt559mOk9SsEUi37EdI9iJciLI2oxHw9tDPIqsNc5mzy63E6v3Ica6LKYm8pTTiNzPKpL1Mx+hwnb5LstVKIbWXDKzkt7MZcIBoZdWnaXIiyNqKEQBKxB0IiIAiIgCIiAIiIAiIgCIiAIiIAiIgCIiAVEREApERAEREAREQBERAPJUTw6ysQcySKpPcRBMehERBIiIgCIiAIiIAiIgCIiAIiIAiIgCIiAIiIAiIgFY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52" name="AutoShape 4" descr="data:image/jpeg;base64,/9j/4AAQSkZJRgABAQAAAQABAAD/2wCEAAkGBxQSEhUUEhQUFRQXFxcXFxQUFBcXFBcYFxwXHBccHBcYHCggGhwlHBwUITEhJSksLi4uHB8zODMsNygtLisBCgoKDg0OGhAQGywkICYsLCwsLCwsLCwsLCwsLCwsLC4sLCwsLCwsLCwsLCwsLCwsLCwsLCwsLCwsLCwsLCwsLP/AABEIALcBEwMBIgACEQEDEQH/xAAcAAEAAQUBAQAAAAAAAAAAAAAABQEDBAYHAgj/xABBEAACAQIDBQUFBgQFAwUAAAABAgADEQQhMQUGEkFRImFxgaETMkKRsQdSYnLB0RQz4fAVI0OCopKywhZTY9Lx/8QAGgEBAAMBAQEAAAAAAAAAAAAAAAEDBAIFBv/EACsRAAICAQQBAwMDBQAAAAAAAAABAhEDBBIhMUETUWEiocFxkeEFI1KBsf/aAAwDAQACEQMRAD8A7hF4iALxeIgC8XiIAvF4iALxEQBeLxEAXiIgC8XiIAvERAF4vEQBeJQkDX1mO2NQc7+GfrBDkl2ZN4mA21V6N55Cef8AE+if8v6QcerD3JGLyN/xM/c9f6QdqW1T5G/6RZHrQ9ySi8j12qvMEHusZj1NpPfKwHS14sPNBExeLyJXajc1B+Ylz/F1AuwIAzJuLDvJNoJWWHuSUTG2djkroKlM3QkgG2vCSD6iZMdHaaatCLxEElYgRAKGIiAIiIAiIgCIiAIiIAiIgCIiAIiIAiIgHipUCi5Nh3zCrY++S2F8r854rVS2nkTp8uctWtrmet8/IftIMWTO3xEslGb3ze3r0v0y5fprc4Jc4h17856AijPbMY0c/wBCL/LvkZi9s4SiSKlekG5jiDNl+FdJq/2s4+vTFNVLLh2B42XIF7+6x5C2YB1z1tNa3a3LxGLs5HsaJ+Nxmw/AnMd5sPGWxxqrkyLZ0KlvPgmYIlRWY5BVpuST0AC3PlJv+HB6juF1mFsHdmhg1/yV7RFmqNZnbxa2Q7hYd0kzTOeYOlhmAOvW8rlV8Eln2JAyNvEXnlqX/wC3N56xGISipeqwRRqzGyj1nOt4/tQKVFGGphqYbtNUuGcfhAzTxOfcIjBvoWdDI5AX8/qZaxWCWovDUVXXoy5eOssbtbYTGYda1McINwVOZVhqOV/HneSNW4F7i35T+8jlMk87MPsEFOmBwC9h4m5z8TJOltBTr2fUfORjg2B7IPPPLvsT+08otwD2sxexyOfUCLZbDLKPCNgU300lZCYeoUPZ8xyMmKThgCOcWaseVTLkREktKRBiAIiIAiIgCIiAIiIAiIgCJ4qVQP2lj+JPSTRXLJGLpmVEsLiRzE9rVB5xTJU4vplyUaVvMPGV7ZSDswsBilqoGU8yrD7rKSrqe8MCJ7IsbAm7Z28LA66DT5zlmL3jqbO2liLDio1HDvT0vxgEsp5MCT46HqOi7K23h8Ugek6v+H/UU9CuoOvd32lrhXJ5dctGf7vLU5kG588tJT2fF1Ud2TH9vCEpZhiBcaAcr/Uy7ec0TRaajlY2YcwwGfjy9JV+LplnexzPS3rLt4vIoijHVxcZ27iTc/8AVILeLe6jhrotqtX7inJT+JuXhr4TYqz2HW+QE1jbO6GGr3P8mo2jItkueqkAMSeliZ1BRv6jmSdcHLN5du1sS3FVe9vdUZIv5Vvl9e+a9h8KK9UI1QUl1NQqz2A6KuZOemXjNn3v3SxOEDOy8dIXPtadyoH4hqnnl3zTtm1v83/afqJobT4XRMItJs7vuptDZ+Fw6UKOISwuS1Q8DMx95jxAZnpyymzUMVTf3HR/ysG+hnz+lSX1M5enT8lTyM777IdBfwgicSwu1Kye5VqL3K7AfK9pK4be3Fr/AKxb8yq3qRecvSvwx6qOrFZlbFxIqUgy5rxMAeRCsRfwuDOWVd58RXplXZQNDwLwlh0JvpOkbmrbBUfyk/Nif1nM8DhG2aNJl35Gl7E3ECJSekUiIgFvEV1RS7kKqi5J5TUsTv2oNqdIkdWa3oAZa+0jHkClRBya7t32yX/yPkJqOGUGenpdLCUN0+Tx9brZwnshxRu+E34Qm1SmV71PF6WE2bB4tKqhqbBl6jl3dx7pyx8OIwG0Xwr8dM5fEp0YdD+/KWZtDBq4cMqwf1KadZOV9zrUTHwOLWtTWonusAR59e++UyJ5DVcHuJpq0IiIJEtV6lh3y7MXEjPykrsrySajwWCYlOIdRPCKe0SL59nvFhYWOmdxLDHRcmBt3a1PCUWrVL2FgFGrMdAP7yAJmZTGZNjc25ZZaTWftG2PUxWFtRVmem4qBB8YsysBnrY3HhbnJVXyQ+uDWd3d9K9faND2jcNJmKeyXJBxqwX8x4uHM+Vp0fat+U5Buhufiq9SnWt7Gmjq4qVFPEShBHCmROmpsPGdrY3N4ypXwd4JuMXZoO1dwzjMQK1V/ZpwAFALuxBPPRRbnmZteydl0sKns6NIU158I4iT1ZveY95klaBIt1RDVuywhuM7g2BKjUX5ZStMHO/XLraw187+Vpgbe2vh8KnHXYKc+ED+Y3coGf6dZy3F/azXXEhkpr/DjI0WN3YHmalsmyFtRrrrJSbOfJ2NjYXOQ75buW0uo6/EfAHTzz7hLWCdK1OnVHbV1V1uMrMAQQPA66y8aRHusR3HtD9/WQDytEqSVOtrg3OY5g3vfrroJSpZhZmXhyuBzsb5npPT02NgbWvnrmM8rfLnKe37XDoeVza+Wq9f6QRRfBvNB3s+zWjWY18IFo1rG9MZUql89PgbvGR5jmN5oUuEW7yTyzYkmw5C5nt6gUEsQAMySbAeJkK1yiD51q0GpuyVFKupsysLEHoZcQzqH2g7C/iKLYlV4XpLe5BD1KYzbiHLhFyL566TmCrNcJbkZ5qmXUMvKZaUS4stRSySwPunx/adn3aW2FoD/wCJPUAzjGEyTzM7ZsdLUaY6Ig9BKdW/pRq/py+uTM8RAiYT1xERAOcfaWCMRTPI07eYZr/UTXcPUtN7+0fZxegtVRnSJv8Ala1/kQvrOc0nntaSaeJHz2ug1mfyTHthaYGLqXnn2kxcTUmpsxxjydN+zasWwlj8NR1HhZW+rGbVNe3Dwns8FSvkXvUP+89n/jwzYZ4GZ3kk17n0+BNYop+wiIlRcDIfa+PSm1M1LcDN7MsdFZvcJ7iRw+JEln0mq70Yf21CrTOfEpt+YZr/AMgJ1HvkryJuLongInH8JvziqNH2IKkjJaji7qvTPI9xOnfyxcLv7jU40NXi4hkzqCyHnw2sPmDL/RZ56zJnaSfM9P70lOC+vy5f1nAdmU62LxqItUrVqsQarOwPZBYm4NybA2HgMp2TBYMYCnx4jGVnUDM13Xhv+EcPFfoOI685zKNHcZWrJ2Jpe6H2h0MaxpOPY1rkKrHs1By4WNu1a3ZOfS83JmA1+XP5ThqjsMwAJJAAFyTkAB1PSaDvT9o6U708Jao2hqn+WPyj4z36eM3fGYRKyFKiK6HVag4gbZjsyGqbjYA64ZPIsvopAnUaXZzJN9HDNqbSeqzPUcu51Zjc/wBB3T3uxuXidoVAUU06F+1iGB4QOYT77eGXUid2we6GBpHiTC0eIaFl4yPN72k3aTKdiEdpj4HCLRpU6VMWSmioo6KgAX0Al4z1KTgkpPNRAwswBHQi4PkZ6iSQYlWmE91nF8goPFc9AGvbysPCeqVAkhqhDEZgAWRehsTm34j5WzuoU3GbBSx1PEbW6AcOQ/vOXGLAXPAAMzrYDncwQYu3aqrh6vFoVK26l+yB8zOavu5TOnEvncesmN4tvfxFRETKmrjMH32uM9Bl08zJClRljUsaXyV43HJfwae+7L/C4PiCP3mPU2HWX4Cfym/prOiU8MJmUcKJKzSR1LTQZpO7mwXqcPGrKgOfECCc9M+XfOt0ksBI7C0tJKiV5sjm1Zo0uFY06FolREpNZSIiAeKtMMpVhdSCCDoQdROT71btPhHLKC1AnJ/u35N0PfznW5RlBFiLg6g6GX4c7xPjoz6jTxzKn2cHNaZWw9mNi8QlJb2vdz91B7x7jyHeRJvf7ZNKniEWioTiTiYLpfiYXA5acpObgbXpKP4Z6aUq3JlFhWtzJPx25c+XQejkzS9LfFHk4sEVm2Tf8m7IgAAAsALADkBpPURPHPeESK2zvBRwthUJLHPgUXa3U55DxkMN+KLMQRURcrMQO+9wDkBl85bHDOStIoyajHB03ybY0gdrUjmRM+jieJQVN1YAg9QdJAb6bzjAUVcLxO5KoDkgIFyWPhyGs5UHdHL1CqzlO8uF9nWqAaX4h4Nn+48pA1jax6H0mx4bH4nauJVCqvn2mp0lUU1/E4FwLXsGJz0uY3v3SqYJub0WNkqW8wrDk3odR0Gvd0vJga5b8Gn4yuVdT0Mm2qtUsGfM2HE7Gwv1OdhIPHUrqD/eWUurWPsxbp9ITqzqUU0jet09zdnmsBiMYK1Vj2aSBqVMnpxsLufDhnXaeECe4zL3E8Q8+LteonHdw8fhKdUVsSKhdbezsoKISPeIB4i2tssvHTrWC29hq38utTJ+7xAN/wBLWPpKZxa66LITT7qzLu45K3eCVPyN/rAr9Vcf7eL/ALLy9ErLDHepxFVU5ZljbMAaDuJJHkD4ihKcjc/hYlvnf65TIMsrSKCye6Mgp5DlY8vA38oB7oBuFeO3FYcRGnFbO3deep4WsCbZhvunI+XXyvGIrqgu7KoHNiAPmYIPOIq8K3tc6KOpOg+fPpczHfDlArC5YHtkDOoD72Q1tqBytYayKxG82HB4y5ew7CIL2vqxOgJ06gX6mQm0t8Kr3FICkOvvP8zkPl5y6OGcvBRPUY4ebNt2htijRXidxmLqFIZm8AOXfpNG27vDUxHZ9yn9wHM/mPPw0kNxlixJJJa5JNySQDmTrrBmvHhjHnyYcuolPjpCh76/mX6ib1QWaPhR/mJ+dfqJ1ZdlDlKNU6aNmgi3GVfBgUUmbSWXhs4jSXFw5Ey2jc4su4ZdJmS1QS0uzhsuxqkViIkFhSIiAIiUMA519pVIriKVT4TT4Qe9WYn0YTWMYjWWot7i2Y1BGhE6hvpQR8HV4x7o4lPMPotvM285yalijTzOaz2NJPdjp+ODwddj2ZrXnk6bu9vnQrU0FVwlWwDcWSlhkSG0F9bG0mNtbWWhhqlfJgq3WxuGY5KLjqSBObbGxdAWFWjSrUic7opqJfmrDMjuv4d+4PuZg6yA0zUFNrN2KpKnoe3eY82GOOXN19jfp9RPLD6av9n+bOZYnGVarhz26tV7AE2BbkO4WysOQmxbF3OqsePE1mVdSlMKigeNrgecyt79zaFDCvUw4cuhDMHcuGQe9kchYdq46TVcDvDialEUatTiQHI58fDyVm+ID5955W7pZmtjpGPJi9K9/Z02ntnC0gtNaqAKLCxLAAdWFxJIolVBcLURgCLgMpHI2OU5jszZVau1qa5aFjki+Las3ctgNL85t+K2xR2fRWlf2tRFtwDI31uxz4Rc6ZmV5cUU6g7fknFldXLhEvjsbRwlMEjhW9lSnTJJPQIgmjby75Gsr0BQKIws3tl/zCORCHJcxcHPSSOwftEpu3BiV9k18nS5pm+lxqvqPCQW/e2xiXTgFqdMkBiO03Fa57hkLD+xGPG1LlHWXItvDNZxG7ptkQVOeeucgq2DKAqes6Dsp+OkOoup/T0tIrauzAx08xOHJqVM0RgpQtGq7KexI7vof2Mm6ZkXWw3s3B7/AKyQomacbtGPPGnySeFxlSn7lR0/K7L9DJSjvJil0rv52b/uBkGhl4S2k+0Zd0l0yfXevF/+7/wT/wCsHefFH/WPkqD/AMZCiehGyPsiHkn7v9zNxm167qeKtUOV/eIzGYyExmPFqb35nM+soJ5oHsjwE7SS6K22+xhjdFP4R9BLktYb3fAkfIkS7JRD7PCat4/oJ6nkany/WXaNJnYKoJJ0AgVyZOwsKaldByDBj4Lb+g852FFmm7u7IFEC+bkgsfoB3TdFnmame6XB7uhxbIO+ysrETObxERAKxAiAUiIgCUlYgGqfaLW4cKF+/UUHwFz9QJzvE4e6eU3f7TMYvDSpfHxe08AAVHzJPymn0sSCtp7Ojj/aPA18rzfpRs+6uxKWMwFP4KtItS9ouvZJKhh8Qsy9/eJ4X+PwV0VGdATbhQ1KZvzHD2lv0y/fH3N3gp4KnVp1VqHiqGopQBhYqqkEEi3u+s2Ohv7gybMalPvek1vmtxM0nlg3FxuPz+DXBYZxjJS2yrw/+kV/6pVgVxFGolwQeySpByORAPXrOd2FEuQbrc8FwQWF+ybHMZWnaztGlWTio1EqL1RgwHjbQ+M5p9oOz+0lYDI9hvUqfqPlOMOWMZUo1/s61OGbhbldfH8/g1nYG1a1Bn4KjKKhPGAcjfn3EdRnM7EZyHVZK024lB/vKaYnm5e0yJxAswPlJVu3THh6iYGOp5TI2XUupHnC7omXMUyR3cr5svUX8xr/AH3SeaiDNc2LTIrrYEjiF7cgcj6H0nTMNsYXz0mLOkpHpaRuUKOeba2NxC6jPpIKkLeM6jtDAcLEcpG19i06nvKL/eGR9NYxZNvZOoxb1x2aUkvLJ6tusR7j+TD9R+0w6mwq6/DxflYf0muOSL8nmzwzXgwlnsT2cFUGtNx/sP7Snsm+6fkZamihpgSlLTzI9TLqYZzojnwU/tMjDbIrte1NteY4eQ6+cbkiFCT6Rg0Pi/MfXP8AWXZM4PdWqS3GyqCQebHQDw5dZP4DdukmZBdur/tpK3mii6OmySfsaps3Y9SsxIHChA7TDL4tBz1m57K2OlEdkXJ1Y6n9hJKnQmSlKZsmVyN2LTxhz5PGGpZiS4mJQTOZkyyfJ6GFcCIiclwiIgCJWIBSIiAJRmAFychzOksY/GpRRqlRuFRz59wA5k9Jzjam2a+PqezpqxTlSU5AfeqNp88hL8OB5Oel7mbPqY4uO2+kRu267Y3GN7LtF24KfThXIG/IWuxm3UdzMN7NVbjLgZ1A1mJ8MxbymXutuyMMpZiGqtq3JR91e7v5+knGw/SW5tQ7UcbpIqwaVU5ZVbf2NSfcWl8NeqPEI30AkNt7YVLC0+Jq5YnJKYpjidunvZDqeU3raLLSRnqNwqPU8gOpPITlmN2olasz13KgZcKgswXkqgDLvY8/TvBkyz5cuEVanFhhxGK3P5+7M7czZlSpiFqKAgT+YVJsQR7h6k5G3LXpN22xs9alNkIvceo0kbultrD1f8qjxKyi4Rl4bjmRmb5+c2VqN5n1GRyndUadNjUcdJ2ca2nsdqZJW5XmOYmNgm1E6TtfZ3C5NsjNbx+7xJ46Qs2pXk3XwMvxZv8AIxajTd7TWcTTmLgLo4BBAPXmDN4wO7Z1qjP7vIePWZ1XYaPkwuPUeBnUsyUuCrHp5Si74IHd+kTUYAZWBv0P9f0nU9mrdFPd9JB4DZaUkAQd9zmSepk/sr3bdJmzNSdo36WLhFRYxGz1fWRWLwPA2Wk2OWcTQDDvlKZplC0a6KEr/DzPFKexSlhnaI4YaehhpIilPQpSbOaI9cNLi4eZwpz0EjcKMRKGcvLSl8JPQWc7idpaFOXFWewsuolpy2WRhYppae4icmhKlQiIgkREQCoiIgFJQm0rKEQDk29e26mLKstggvwJfQfePViPl874mz9rYmlwpSZRnkiU1PEe+4ufEmbXtPcumthTZ7HQE+6PG0kthbv0qBuR2upzJ856Us+LbUVx8njx0+bfcpU/gntmu5pIaoAqFQWC34eK2dr8rzIlv269Y9us85nrJpeTV9/8PUZaJRSwV2JAzsbWBt8/nNIw+BqO3Zp+JYAD1znYXAYEX1BGXfI9Nk20t4zVi1LhDaYs+kjknv5ILdLdz2LGq9i5HCLCwANr2+Ws2wJMQYeoPiPpKM1RdWlE25yts0Y1HHHakW9rUgV75E06UnnwfH7xmJicGEtacp0TKN8mOlG4lTh5lUBLxpzuymqZj0aeUy8EljPKU7TKo6TlssgvqLkRE4NBbeiDLZw8yIk2cOCZjezMcMyYizn0kY1pXhmREWPTLIQz0KcuRIOlBIpaViIOxEQIAiIgCIiAVEREApERAKMt559mOk9SsEUi37EdI9iJciLI2oxHw9tDPIqsNc5mzy63E6v3Ica6LKYm8pTTiNzPKpL1Mx+hwnb5LstVKIbWXDKzkt7MZcIBoZdWnaXIiyNqKEQBKxB0IiIAiIgCIiAIiIAiIgCIiAIiIAiIgCIiAVEREApERAEREAREQBERAPJUTw6ysQcySKpPcRBMehERBIiIgCIiAIiIAiIgCIiAIiIAiIgCIiAIiIAiIgFY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50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gramas bilateral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CDTI" ma:contentTypeID="0x0101008AA184BB163541D398A37B710C4F202F00B4DC14ABEF5B10449950E01FB10CEAB1" ma:contentTypeVersion="4" ma:contentTypeDescription="DocumentoCDTI" ma:contentTypeScope="" ma:versionID="f23b6271d7a103fc7091e49096791b84">
  <xsd:schema xmlns:xsd="http://www.w3.org/2001/XMLSchema" xmlns:xs="http://www.w3.org/2001/XMLSchema" xmlns:p="http://schemas.microsoft.com/office/2006/metadata/properties" xmlns:ns2="82fd8a1c-72b9-4919-ab7b-6e375575df47" xmlns:ns3="b9443b00-39df-49a3-bea8-5e75957fa736" targetNamespace="http://schemas.microsoft.com/office/2006/metadata/properties" ma:root="true" ma:fieldsID="2473a2e503e7aab7922c6f73f4ac8dd1" ns2:_="" ns3:_="">
    <xsd:import namespace="82fd8a1c-72b9-4919-ab7b-6e375575df47"/>
    <xsd:import namespace="b9443b00-39df-49a3-bea8-5e75957fa736"/>
    <xsd:element name="properties">
      <xsd:complexType>
        <xsd:sequence>
          <xsd:element name="documentManagement">
            <xsd:complexType>
              <xsd:all>
                <xsd:element ref="ns2:Observaciones" minOccurs="0"/>
                <xsd:element ref="ns2:Usuario" minOccurs="0"/>
                <xsd:element ref="ns3:_dlc_DocId" minOccurs="0"/>
                <xsd:element ref="ns3:_dlc_DocIdUrl" minOccurs="0"/>
                <xsd:element ref="ns3:_dlc_DocIdPersistId" minOccurs="0"/>
                <xsd:element ref="ns3:Empres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fd8a1c-72b9-4919-ab7b-6e375575df47" elementFormDefault="qualified">
    <xsd:import namespace="http://schemas.microsoft.com/office/2006/documentManagement/types"/>
    <xsd:import namespace="http://schemas.microsoft.com/office/infopath/2007/PartnerControls"/>
    <xsd:element name="Observaciones" ma:index="8" nillable="true" ma:displayName="Observaciones" ma:internalName="Observaciones" ma:readOnly="false">
      <xsd:simpleType>
        <xsd:restriction base="dms:Note">
          <xsd:maxLength value="255"/>
        </xsd:restriction>
      </xsd:simpleType>
    </xsd:element>
    <xsd:element name="Usuario" ma:index="9" nillable="true" ma:displayName="Usuario" ma:internalName="Usuario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443b00-39df-49a3-bea8-5e75957fa736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11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Identificador persistente" ma:description="Mantener el identificador al agregar." ma:hidden="true" ma:internalName="_dlc_DocIdPersistId" ma:readOnly="true">
      <xsd:simpleType>
        <xsd:restriction base="dms:Boolean"/>
      </xsd:simpleType>
    </xsd:element>
    <xsd:element name="Empresa" ma:index="13" nillable="true" ma:displayName="Empresa" ma:default="CDTI" ma:internalName="Empresa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Usuario xmlns="82fd8a1c-72b9-4919-ab7b-6e375575df47">
      <UserInfo>
        <DisplayName>Reyes Aguilar Ramos</DisplayName>
        <AccountId>158</AccountId>
        <AccountType/>
      </UserInfo>
    </Usuario>
    <Empresa xmlns="b9443b00-39df-49a3-bea8-5e75957fa736">CDTI</Empresa>
    <Observaciones xmlns="82fd8a1c-72b9-4919-ab7b-6e375575df47" xsi:nil="true"/>
    <_dlc_DocId xmlns="b9443b00-39df-49a3-bea8-5e75957fa736">EKSJRFFX7FKC-6-6007</_dlc_DocId>
    <_dlc_DocIdUrl xmlns="b9443b00-39df-49a3-bea8-5e75957fa736">
      <Url>http://intranet/Gestor_Documental/_layouts/DocIdRedir.aspx?ID=EKSJRFFX7FKC-6-6007</Url>
      <Description>EKSJRFFX7FKC-6-6007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98BE01A-C4EB-4EEB-9D16-FD5B0F31CC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fd8a1c-72b9-4919-ab7b-6e375575df47"/>
    <ds:schemaRef ds:uri="b9443b00-39df-49a3-bea8-5e75957fa7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7B60B6-9A22-4875-82ED-26E5884EB89F}">
  <ds:schemaRefs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9443b00-39df-49a3-bea8-5e75957fa736"/>
    <ds:schemaRef ds:uri="http://purl.org/dc/elements/1.1/"/>
    <ds:schemaRef ds:uri="http://purl.org/dc/terms/"/>
    <ds:schemaRef ds:uri="82fd8a1c-72b9-4919-ab7b-6e375575df47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4606E88-5BEF-4F89-87FC-212E7677042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1EB5820-2ADE-48F0-B028-891E494B4594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Programas bilaterales</Template>
  <TotalTime>0</TotalTime>
  <Words>695</Words>
  <Application>Microsoft Office PowerPoint</Application>
  <PresentationFormat>Presentación en pantalla (4:3)</PresentationFormat>
  <Paragraphs>115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Programas bilaterales</vt:lpstr>
      <vt:lpstr>INDO-SPANISH PROGRAMME FOR  TECHNOLOGICAL CO-OPERATION IN THE FIELD OF BIOTECHNOLOGY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THANKS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2013-04-30T06:43:31Z</dcterms:created>
  <dcterms:modified xsi:type="dcterms:W3CDTF">2013-05-18T12:54:50Z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0x0101008AA184BB163541D398A37B710C4F202F00B4DC14ABEF5B10449950E01FB10CEAB1</vt:lpwstr>
  </property>
  <property fmtid="{D5CDD505-2E9C-101B-9397-08002B2CF9AE}" pid="3" name="_dlc_DocIdItemGuid">
    <vt:lpwstr>a6bba9b7-eac9-4a0f-89ef-81f0dff699ac</vt:lpwstr>
  </property>
</Properties>
</file>