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heme/theme2.xml" ContentType="application/vnd.openxmlformats-officedocument.theme+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Layouts/slideLayout23.xml" ContentType="application/vnd.openxmlformats-officedocument.presentationml.slideLayout+xml"/>
  <Override PartName="/ppt/slides/slide11.xml" ContentType="application/vnd.openxmlformats-officedocument.presentationml.slide+xml"/>
  <Override PartName="/ppt/theme/theme3.xml" ContentType="application/vnd.openxmlformats-officedocument.theme+xml"/>
  <Override PartName="/ppt/slideLayouts/slideLayout21.xml" ContentType="application/vnd.openxmlformats-officedocument.presentationml.slideLayout+xml"/>
  <Override PartName="/ppt/charts/chart1.xml" ContentType="application/vnd.openxmlformats-officedocument.drawingml.char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Layouts/slideLayout1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Layouts/slideLayout14.xml" ContentType="application/vnd.openxmlformats-officedocument.presentationml.slideLayout+xml"/>
  <Override PartName="/ppt/slides/slide10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Default Extension="png" ContentType="image/pn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Layouts/slideLayout16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s/slide8.xml" ContentType="application/vnd.openxmlformats-officedocument.presentationml.slide+xml"/>
  <Override PartName="/ppt/theme/themeOverride1.xml" ContentType="application/vnd.openxmlformats-officedocument.themeOverride+xml"/>
  <Default Extension="bin" ContentType="application/vnd.openxmlformats-officedocument.presentationml.printerSettings"/>
  <Override PartName="/ppt/slideMasters/slideMaster2.xml" ContentType="application/vnd.openxmlformats-officedocument.presentationml.slideMaster+xml"/>
  <Override PartName="/ppt/slideLayouts/slideLayout15.xml" ContentType="application/vnd.openxmlformats-officedocument.presentationml.slideLayout+xml"/>
  <Override PartName="/ppt/slides/slide9.xml" ContentType="application/vnd.openxmlformats-officedocument.presentationml.slide+xml"/>
  <Default Extension="rels" ContentType="application/vnd.openxmlformats-package.relationships+xml"/>
  <Override PartName="/ppt/slideLayouts/slideLayout19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1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4259" r:id="rId1"/>
    <p:sldMasterId id="2147484273" r:id="rId2"/>
  </p:sldMasterIdLst>
  <p:notesMasterIdLst>
    <p:notesMasterId r:id="rId15"/>
  </p:notesMasterIdLst>
  <p:sldIdLst>
    <p:sldId id="388" r:id="rId3"/>
    <p:sldId id="355" r:id="rId4"/>
    <p:sldId id="446" r:id="rId5"/>
    <p:sldId id="447" r:id="rId6"/>
    <p:sldId id="448" r:id="rId7"/>
    <p:sldId id="449" r:id="rId8"/>
    <p:sldId id="450" r:id="rId9"/>
    <p:sldId id="451" r:id="rId10"/>
    <p:sldId id="452" r:id="rId11"/>
    <p:sldId id="453" r:id="rId12"/>
    <p:sldId id="454" r:id="rId13"/>
    <p:sldId id="455" r:id="rId14"/>
  </p:sldIdLst>
  <p:sldSz cx="9144000" cy="6858000" type="screen4x3"/>
  <p:notesSz cx="6761163" cy="99425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showPr showNarration="1" showAnimation="0" useTimings="0">
    <p:present/>
    <p:sldAll/>
    <p:penClr>
      <a:srgbClr val="FF0000"/>
    </p:penClr>
    <p:extLst>
      <p:ext uri="{EC167BDD-8182-4AB7-AECC-EB403E3ABB37}">
        <p14:laserClr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>
          <a:srgbClr val="FF0000"/>
        </p14:laserClr>
      </p:ext>
      <p:ext uri="{2FDB2607-1784-4EEB-B798-7EB5836EED8A}">
        <p14:showMediaCtrls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"/>
      </p:ext>
    </p:extLst>
  </p:showPr>
  <p:clrMru>
    <a:srgbClr val="0A5A5E"/>
    <a:srgbClr val="0E5069"/>
    <a:srgbClr val="28640A"/>
    <a:srgbClr val="12812C"/>
    <a:srgbClr val="1BD6BC"/>
    <a:srgbClr val="DADADA"/>
    <a:srgbClr val="00BD00"/>
    <a:srgbClr val="00B000"/>
    <a:srgbClr val="19624B"/>
    <a:srgbClr val="0156FF"/>
  </p:clrMru>
  <p:extLst>
    <p:ext uri="{E76CE94A-603C-4142-B9EB-6D1370010A27}">
      <p14:discardImageEditData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0"/>
    </p:ext>
    <p:ext uri="{D31A062A-798A-4329-ABDD-BBA856620510}">
      <p14:defaultImageDpi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6327" autoAdjust="0"/>
    <p:restoredTop sz="94660"/>
  </p:normalViewPr>
  <p:slideViewPr>
    <p:cSldViewPr>
      <p:cViewPr>
        <p:scale>
          <a:sx n="150" d="100"/>
          <a:sy n="150" d="100"/>
        </p:scale>
        <p:origin x="-1120" y="-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slide" Target="slides/slide12.xml"/><Relationship Id="rId20" Type="http://schemas.openxmlformats.org/officeDocument/2006/relationships/tableStyles" Target="tableStyles.xml"/><Relationship Id="rId4" Type="http://schemas.openxmlformats.org/officeDocument/2006/relationships/slide" Target="slides/slide2.xml"/><Relationship Id="rId7" Type="http://schemas.openxmlformats.org/officeDocument/2006/relationships/slide" Target="slides/slide5.xml"/><Relationship Id="rId11" Type="http://schemas.openxmlformats.org/officeDocument/2006/relationships/slide" Target="slides/slide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6" Type="http://schemas.openxmlformats.org/officeDocument/2006/relationships/printerSettings" Target="printerSettings/printerSettings1.bin"/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0" Type="http://schemas.openxmlformats.org/officeDocument/2006/relationships/slide" Target="slides/slide8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19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9" Type="http://schemas.openxmlformats.org/officeDocument/2006/relationships/slide" Target="slides/slide7.xml"/><Relationship Id="rId3" Type="http://schemas.openxmlformats.org/officeDocument/2006/relationships/slide" Target="slides/slide1.xml"/><Relationship Id="rId18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Book1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11"/>
  <c:clrMapOvr bg1="lt1" tx1="dk1" bg2="lt2" tx2="dk2" accent1="accent1" accent2="accent2" accent3="accent3" accent4="accent4" accent5="accent5" accent6="accent6" hlink="hlink" folHlink="folHlink"/>
  <c:chart>
    <c:plotArea>
      <c:layout/>
      <c:barChart>
        <c:barDir val="col"/>
        <c:grouping val="clustered"/>
        <c:ser>
          <c:idx val="0"/>
          <c:order val="0"/>
          <c:errBars>
            <c:errBarType val="both"/>
            <c:errValType val="cust"/>
            <c:plus>
              <c:numRef>
                <c:f>Sheet1!$D$10:$D$13</c:f>
                <c:numCache>
                  <c:formatCode>General</c:formatCode>
                  <c:ptCount val="4"/>
                  <c:pt idx="0">
                    <c:v>22.0</c:v>
                  </c:pt>
                  <c:pt idx="1">
                    <c:v>4.0</c:v>
                  </c:pt>
                  <c:pt idx="2">
                    <c:v>18.0</c:v>
                  </c:pt>
                  <c:pt idx="3">
                    <c:v>23.0</c:v>
                  </c:pt>
                </c:numCache>
              </c:numRef>
            </c:plus>
            <c:minus>
              <c:numRef>
                <c:f>Sheet1!$D$10:$D$13</c:f>
                <c:numCache>
                  <c:formatCode>General</c:formatCode>
                  <c:ptCount val="4"/>
                  <c:pt idx="0">
                    <c:v>22.0</c:v>
                  </c:pt>
                  <c:pt idx="1">
                    <c:v>4.0</c:v>
                  </c:pt>
                  <c:pt idx="2">
                    <c:v>18.0</c:v>
                  </c:pt>
                  <c:pt idx="3">
                    <c:v>23.0</c:v>
                  </c:pt>
                </c:numCache>
              </c:numRef>
            </c:minus>
          </c:errBars>
          <c:cat>
            <c:strRef>
              <c:f>Sheet1!$B$10:$B$13</c:f>
              <c:strCache>
                <c:ptCount val="4"/>
                <c:pt idx="0">
                  <c:v>WT-US</c:v>
                </c:pt>
                <c:pt idx="1">
                  <c:v>WT-Str</c:v>
                </c:pt>
                <c:pt idx="2">
                  <c:v>S10-US</c:v>
                </c:pt>
                <c:pt idx="3">
                  <c:v>S10-Str</c:v>
                </c:pt>
              </c:strCache>
            </c:strRef>
          </c:cat>
          <c:val>
            <c:numRef>
              <c:f>Sheet1!$C$10:$C$13</c:f>
              <c:numCache>
                <c:formatCode>General</c:formatCode>
                <c:ptCount val="4"/>
                <c:pt idx="0">
                  <c:v>128.0</c:v>
                </c:pt>
                <c:pt idx="1">
                  <c:v>15.0</c:v>
                </c:pt>
                <c:pt idx="2">
                  <c:v>108.0</c:v>
                </c:pt>
                <c:pt idx="3">
                  <c:v>78.0</c:v>
                </c:pt>
              </c:numCache>
            </c:numRef>
          </c:val>
        </c:ser>
        <c:axId val="477150536"/>
        <c:axId val="477153912"/>
      </c:barChart>
      <c:catAx>
        <c:axId val="477150536"/>
        <c:scaling>
          <c:orientation val="minMax"/>
        </c:scaling>
        <c:axPos val="b"/>
        <c:tickLblPos val="nextTo"/>
        <c:txPr>
          <a:bodyPr/>
          <a:lstStyle/>
          <a:p>
            <a:pPr>
              <a:defRPr lang="en-IN" sz="800" b="0" i="0"/>
            </a:pPr>
            <a:endParaRPr lang="en-US"/>
          </a:p>
        </c:txPr>
        <c:crossAx val="477153912"/>
        <c:crosses val="autoZero"/>
        <c:auto val="1"/>
        <c:lblAlgn val="ctr"/>
        <c:lblOffset val="100"/>
      </c:catAx>
      <c:valAx>
        <c:axId val="477153912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 lang="en-IN" sz="1100" b="1"/>
            </a:pPr>
            <a:endParaRPr lang="en-US"/>
          </a:p>
        </c:txPr>
        <c:crossAx val="477150536"/>
        <c:crosses val="autoZero"/>
        <c:crossBetween val="between"/>
      </c:valAx>
    </c:plotArea>
    <c:plotVisOnly val="1"/>
    <c:dispBlanksAs val="gap"/>
  </c:chart>
  <c:externalData r:id="rId2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7DBF50-016C-4EC7-BC6A-848BD7C3EC4B}" type="datetimeFigureOut">
              <a:rPr lang="en-IN" smtClean="0"/>
              <a:pPr/>
              <a:t>5/15/13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4AEF64-0F2C-4A6C-8C47-48D59B6BB924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3081153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 txBox="1">
            <a:spLocks noGrp="1" noChangeArrowheads="1"/>
          </p:cNvSpPr>
          <p:nvPr/>
        </p:nvSpPr>
        <p:spPr bwMode="auto">
          <a:xfrm>
            <a:off x="3829761" y="9443662"/>
            <a:ext cx="2929837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376AF0A-7E7E-48AB-B427-92C353584A0B}" type="slidenum">
              <a:rPr lang="en-US" sz="1200">
                <a:solidFill>
                  <a:prstClr val="black"/>
                </a:solidFill>
                <a:latin typeface="Arial" charset="0"/>
                <a:ea typeface="ＭＳ Ｐゴシック" pitchFamily="-111" charset="-128"/>
              </a:rPr>
              <a:pPr algn="r"/>
              <a:t>1</a:t>
            </a:fld>
            <a:endParaRPr lang="en-US" sz="1200">
              <a:solidFill>
                <a:prstClr val="black"/>
              </a:solidFill>
              <a:latin typeface="Arial" charset="0"/>
              <a:ea typeface="ＭＳ Ｐゴシック" pitchFamily="-111" charset="-128"/>
            </a:endParaRPr>
          </a:p>
        </p:txBody>
      </p:sp>
      <p:sp>
        <p:nvSpPr>
          <p:cNvPr id="22531" name="Rectangle 7"/>
          <p:cNvSpPr txBox="1">
            <a:spLocks noGrp="1" noChangeArrowheads="1"/>
          </p:cNvSpPr>
          <p:nvPr/>
        </p:nvSpPr>
        <p:spPr bwMode="auto">
          <a:xfrm>
            <a:off x="3829761" y="9443662"/>
            <a:ext cx="2929837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1DEA6F5-FCCC-4F78-9CF2-67065FE36D1C}" type="slidenum">
              <a:rPr lang="en-US" sz="1200">
                <a:solidFill>
                  <a:prstClr val="black"/>
                </a:solidFill>
                <a:latin typeface="Arial" charset="0"/>
                <a:ea typeface="ＭＳ Ｐゴシック" pitchFamily="-111" charset="-128"/>
              </a:rPr>
              <a:pPr algn="r"/>
              <a:t>1</a:t>
            </a:fld>
            <a:endParaRPr lang="en-US" sz="1200">
              <a:solidFill>
                <a:prstClr val="black"/>
              </a:solidFill>
              <a:latin typeface="Arial" charset="0"/>
              <a:ea typeface="ＭＳ Ｐゴシック" pitchFamily="-111" charset="-128"/>
            </a:endParaRPr>
          </a:p>
        </p:txBody>
      </p:sp>
      <p:sp>
        <p:nvSpPr>
          <p:cNvPr id="2253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96938" y="746125"/>
            <a:ext cx="4968875" cy="3727450"/>
          </a:xfrm>
          <a:ln/>
        </p:spPr>
      </p:sp>
      <p:sp>
        <p:nvSpPr>
          <p:cNvPr id="2253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sp>
      <p:sp>
        <p:nvSpPr>
          <p:cNvPr id="2017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01732" name="Slide Number Placeholder 3"/>
          <p:cNvSpPr txBox="1">
            <a:spLocks noGrp="1"/>
          </p:cNvSpPr>
          <p:nvPr/>
        </p:nvSpPr>
        <p:spPr bwMode="auto">
          <a:xfrm>
            <a:off x="3829761" y="9443662"/>
            <a:ext cx="2929837" cy="497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FBAD21E3-703D-4EBC-966A-E17069BA0693}" type="slidenum">
              <a:rPr lang="en-US" sz="1200" smtClean="0">
                <a:solidFill>
                  <a:srgbClr val="000000"/>
                </a:solidFill>
                <a:latin typeface="Calibri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sz="1200" smtClean="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ver-TextureForeGroun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796303"/>
            <a:ext cx="7086600" cy="1847850"/>
          </a:xfrm>
        </p:spPr>
        <p:txBody>
          <a:bodyPr vert="horz" lIns="91440" tIns="45720" rIns="91440" bIns="45720" rtlCol="0" anchor="b" anchorCtr="0">
            <a:noAutofit/>
            <a:scene3d>
              <a:camera prst="orthographicFront"/>
              <a:lightRig rig="threePt" dir="t">
                <a:rot lat="0" lon="0" rev="10800000"/>
              </a:lightRig>
            </a:scene3d>
            <a:sp3d extrusionH="25400">
              <a:bevelT w="12700" h="12700" prst="relaxedInset"/>
              <a:bevelB w="12700" h="12700" prst="relaxedInset"/>
            </a:sp3d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54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25400" dist="19050" dir="4200000" algn="ctr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66565"/>
            <a:ext cx="7086600" cy="1752600"/>
          </a:xfrm>
        </p:spPr>
        <p:txBody>
          <a:bodyPr vert="horz" lIns="91440" tIns="45720" rIns="91440" bIns="45720" rtlCol="0" anchor="t" anchorCtr="0">
            <a:noAutofit/>
            <a:scene3d>
              <a:camera prst="orthographicFront"/>
              <a:lightRig rig="threePt" dir="t">
                <a:rot lat="0" lon="0" rev="10800000"/>
              </a:lightRig>
            </a:scene3d>
            <a:sp3d extrusionH="25400">
              <a:bevelT w="12700" h="12700" prst="relaxedInset"/>
              <a:bevelB w="12700" h="12700" prst="relaxedInset"/>
            </a:sp3d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000" b="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25400" dist="19050" dir="4200000" algn="ctr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988423" y="6221506"/>
            <a:ext cx="2743200" cy="365125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5/15/13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95400" y="6221506"/>
            <a:ext cx="2743200" cy="36512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9025" y="3765177"/>
            <a:ext cx="7272338" cy="1098176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78013" y="777240"/>
            <a:ext cx="4294363" cy="2866913"/>
          </a:xfrm>
          <a:ln w="76200" cmpd="dbl">
            <a:solidFill>
              <a:schemeClr val="tx1"/>
            </a:solidFill>
            <a:miter lim="800000"/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89025" y="4867836"/>
            <a:ext cx="7272338" cy="1264022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2000"/>
              </a:spcBef>
              <a:buFont typeface="Wingdings" pitchFamily="2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6588" y="609600"/>
            <a:ext cx="1524000" cy="55165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89024" y="609600"/>
            <a:ext cx="5921376" cy="55165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ver-TextureForeGroun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796303"/>
            <a:ext cx="7086600" cy="1847850"/>
          </a:xfrm>
        </p:spPr>
        <p:txBody>
          <a:bodyPr vert="horz" lIns="91440" tIns="45720" rIns="91440" bIns="45720" rtlCol="0" anchor="b" anchorCtr="0">
            <a:noAutofit/>
            <a:scene3d>
              <a:camera prst="orthographicFront"/>
              <a:lightRig rig="threePt" dir="t">
                <a:rot lat="0" lon="0" rev="10800000"/>
              </a:lightRig>
            </a:scene3d>
            <a:sp3d extrusionH="25400">
              <a:bevelT w="12700" h="12700" prst="relaxedInset"/>
              <a:bevelB w="12700" h="12700" prst="relaxedInset"/>
            </a:sp3d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54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25400" dist="19050" dir="4200000" algn="ctr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66565"/>
            <a:ext cx="7086600" cy="1752600"/>
          </a:xfrm>
        </p:spPr>
        <p:txBody>
          <a:bodyPr vert="horz" lIns="91440" tIns="45720" rIns="91440" bIns="45720" rtlCol="0" anchor="t" anchorCtr="0">
            <a:noAutofit/>
            <a:scene3d>
              <a:camera prst="orthographicFront"/>
              <a:lightRig rig="threePt" dir="t">
                <a:rot lat="0" lon="0" rev="10800000"/>
              </a:lightRig>
            </a:scene3d>
            <a:sp3d extrusionH="25400">
              <a:bevelT w="12700" h="12700" prst="relaxedInset"/>
              <a:bevelB w="12700" h="12700" prst="relaxedInset"/>
            </a:sp3d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000" b="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25400" dist="19050" dir="4200000" algn="ctr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988423" y="6221506"/>
            <a:ext cx="2743200" cy="365125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95400" y="6221506"/>
            <a:ext cx="2743200" cy="365125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13742F-AC4B-4DA1-8AC1-1BD5E02FA2C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792224"/>
            <a:ext cx="7086600" cy="1847088"/>
          </a:xfrm>
        </p:spPr>
        <p:txBody>
          <a:bodyPr vert="horz" lIns="91440" tIns="45720" rIns="91440" bIns="45720" rtlCol="0" anchor="b" anchorCtr="0">
            <a:noAutofit/>
            <a:scene3d>
              <a:camera prst="orthographicFront"/>
              <a:lightRig rig="threePt" dir="t">
                <a:rot lat="0" lon="0" rev="10800000"/>
              </a:lightRig>
            </a:scene3d>
            <a:sp3d extrusionH="25400">
              <a:bevelT w="12700" h="12700" prst="relaxedInset"/>
              <a:bevelB w="12700" h="12700" prst="relaxedInset"/>
            </a:sp3d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5400" b="1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25400" dist="19050" dir="4200000" algn="ctr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3666744"/>
            <a:ext cx="7086600" cy="1755648"/>
          </a:xfrm>
        </p:spPr>
        <p:txBody>
          <a:bodyPr vert="horz" lIns="91440" tIns="45720" rIns="91440" bIns="45720" rtlCol="0" anchor="t" anchorCtr="0">
            <a:noAutofit/>
            <a:scene3d>
              <a:camera prst="orthographicFront"/>
              <a:lightRig rig="threePt" dir="t">
                <a:rot lat="0" lon="0" rev="10800000"/>
              </a:lightRig>
            </a:scene3d>
            <a:sp3d extrusionH="25400">
              <a:bevelT w="12700" h="12700" prst="relaxedInset"/>
              <a:bevelB w="12700" h="12700" prst="relaxedInset"/>
            </a:sp3d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Font typeface="Wingdings" pitchFamily="2" charset="2"/>
              <a:buNone/>
              <a:defRPr sz="2000" b="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25400" dist="19050" dir="4200000" algn="ctr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02DDF5-3DC9-4D8A-A4D7-CD146866662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9024" y="274637"/>
            <a:ext cx="7272339" cy="133900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89023" y="1816100"/>
            <a:ext cx="3429000" cy="43100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32363" y="1816100"/>
            <a:ext cx="3429000" cy="43100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BD7834-338E-4523-99FF-AC8C68173B5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9024" y="274637"/>
            <a:ext cx="7272339" cy="133900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89024" y="1688679"/>
            <a:ext cx="3429000" cy="827088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89024" y="2590800"/>
            <a:ext cx="3429000" cy="35353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32363" y="1688679"/>
            <a:ext cx="3429000" cy="827088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32363" y="2590800"/>
            <a:ext cx="3429000" cy="35353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1F8A98-86EB-4CD8-8BC9-049B097B506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8DF978-FC32-48AE-B08D-A2444E66077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DBA2AD-55E4-4202-95C8-CB4093C1375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729" y="381000"/>
            <a:ext cx="3429000" cy="1649506"/>
          </a:xfrm>
        </p:spPr>
        <p:txBody>
          <a:bodyPr anchor="b"/>
          <a:lstStyle>
            <a:lvl1pPr algn="ctr">
              <a:lnSpc>
                <a:spcPct val="100000"/>
              </a:lnSpc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0588" y="381000"/>
            <a:ext cx="3429000" cy="57451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84729" y="2057401"/>
            <a:ext cx="3429000" cy="36576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410C4A-BF57-4A8D-9A19-00421C73158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2363" y="739588"/>
            <a:ext cx="3429000" cy="1290380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88136" y="779929"/>
            <a:ext cx="3429000" cy="4935071"/>
          </a:xfrm>
          <a:ln w="76200" cmpd="dbl">
            <a:solidFill>
              <a:schemeClr val="tx1"/>
            </a:solidFill>
            <a:miter lim="800000"/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32363" y="2057400"/>
            <a:ext cx="3429000" cy="36576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2000"/>
              </a:spcBef>
              <a:buFont typeface="Wingdings" pitchFamily="2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AB5A4C-8F59-411F-948E-27C0F0FF53E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9025" y="3765177"/>
            <a:ext cx="7272338" cy="1098176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78013" y="777240"/>
            <a:ext cx="4294363" cy="2866913"/>
          </a:xfrm>
          <a:ln w="76200" cmpd="dbl">
            <a:solidFill>
              <a:schemeClr val="tx1"/>
            </a:solidFill>
            <a:miter lim="800000"/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89025" y="4867836"/>
            <a:ext cx="7272338" cy="1264022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2000"/>
              </a:spcBef>
              <a:buFont typeface="Wingdings" pitchFamily="2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EAE48A-0DA5-4D2D-AC92-12FE9828CBE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C848DE-8DF2-4629-A5FA-7AC6A08C942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6588" y="609600"/>
            <a:ext cx="1524000" cy="55165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89024" y="609600"/>
            <a:ext cx="5921376" cy="55165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F58442-AEB7-4915-AAA1-7076D8CB182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792224"/>
            <a:ext cx="7086600" cy="1847088"/>
          </a:xfrm>
        </p:spPr>
        <p:txBody>
          <a:bodyPr vert="horz" lIns="91440" tIns="45720" rIns="91440" bIns="45720" rtlCol="0" anchor="b" anchorCtr="0">
            <a:noAutofit/>
            <a:scene3d>
              <a:camera prst="orthographicFront"/>
              <a:lightRig rig="threePt" dir="t">
                <a:rot lat="0" lon="0" rev="10800000"/>
              </a:lightRig>
            </a:scene3d>
            <a:sp3d extrusionH="25400">
              <a:bevelT w="12700" h="12700" prst="relaxedInset"/>
              <a:bevelB w="12700" h="12700" prst="relaxedInset"/>
            </a:sp3d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5400" b="1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25400" dist="19050" dir="4200000" algn="ctr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3666744"/>
            <a:ext cx="7086600" cy="1755648"/>
          </a:xfrm>
        </p:spPr>
        <p:txBody>
          <a:bodyPr vert="horz" lIns="91440" tIns="45720" rIns="91440" bIns="45720" rtlCol="0" anchor="t" anchorCtr="0">
            <a:noAutofit/>
            <a:scene3d>
              <a:camera prst="orthographicFront"/>
              <a:lightRig rig="threePt" dir="t">
                <a:rot lat="0" lon="0" rev="10800000"/>
              </a:lightRig>
            </a:scene3d>
            <a:sp3d extrusionH="25400">
              <a:bevelT w="12700" h="12700" prst="relaxedInset"/>
              <a:bevelB w="12700" h="12700" prst="relaxedInset"/>
            </a:sp3d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Font typeface="Wingdings" pitchFamily="2" charset="2"/>
              <a:buNone/>
              <a:defRPr sz="2000" b="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25400" dist="19050" dir="4200000" algn="ctr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9024" y="274637"/>
            <a:ext cx="7272339" cy="133900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89023" y="1816100"/>
            <a:ext cx="3429000" cy="43100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32363" y="1816100"/>
            <a:ext cx="3429000" cy="43100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9024" y="274637"/>
            <a:ext cx="7272339" cy="133900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89024" y="1688679"/>
            <a:ext cx="3429000" cy="827088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89024" y="2590800"/>
            <a:ext cx="3429000" cy="35353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32363" y="1688679"/>
            <a:ext cx="3429000" cy="827088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32363" y="2590800"/>
            <a:ext cx="3429000" cy="35353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729" y="381000"/>
            <a:ext cx="3429000" cy="1649506"/>
          </a:xfrm>
        </p:spPr>
        <p:txBody>
          <a:bodyPr anchor="b"/>
          <a:lstStyle>
            <a:lvl1pPr algn="ctr">
              <a:lnSpc>
                <a:spcPct val="100000"/>
              </a:lnSpc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0588" y="381000"/>
            <a:ext cx="3429000" cy="57451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84729" y="2057401"/>
            <a:ext cx="3429000" cy="36576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2363" y="739588"/>
            <a:ext cx="3429000" cy="1290380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88136" y="779929"/>
            <a:ext cx="3429000" cy="4935071"/>
          </a:xfrm>
          <a:ln w="76200" cmpd="dbl">
            <a:solidFill>
              <a:schemeClr val="tx1"/>
            </a:solidFill>
            <a:miter lim="800000"/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32363" y="2057400"/>
            <a:ext cx="3429000" cy="36576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2000"/>
              </a:spcBef>
              <a:buFont typeface="Wingdings" pitchFamily="2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10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9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89024" y="274637"/>
            <a:ext cx="7272339" cy="13390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89024" y="1801906"/>
            <a:ext cx="7272339" cy="43242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02187" y="6356350"/>
            <a:ext cx="24294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420393" y="6356350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4CEAE48A-0DA5-4D2D-AC92-12FE9828CBE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60" r:id="rId1"/>
    <p:sldLayoutId id="2147484261" r:id="rId2"/>
    <p:sldLayoutId id="2147484262" r:id="rId3"/>
    <p:sldLayoutId id="2147484263" r:id="rId4"/>
    <p:sldLayoutId id="2147484264" r:id="rId5"/>
    <p:sldLayoutId id="2147484265" r:id="rId6"/>
    <p:sldLayoutId id="2147484266" r:id="rId7"/>
    <p:sldLayoutId id="2147484267" r:id="rId8"/>
    <p:sldLayoutId id="2147484268" r:id="rId9"/>
    <p:sldLayoutId id="2147484269" r:id="rId10"/>
    <p:sldLayoutId id="2147484270" r:id="rId11"/>
    <p:sldLayoutId id="2147484271" r:id="rId12"/>
  </p:sldLayoutIdLst>
  <p:txStyles>
    <p:titleStyle>
      <a:lvl1pPr algn="ctr" defTabSz="914400" rtl="0" eaLnBrk="1" latinLnBrk="0" hangingPunct="1">
        <a:lnSpc>
          <a:spcPts val="5200"/>
        </a:lnSpc>
        <a:spcBef>
          <a:spcPct val="0"/>
        </a:spcBef>
        <a:buNone/>
        <a:defRPr sz="4800" b="1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2000"/>
        </a:spcBef>
        <a:buFont typeface="Wingdings" pitchFamily="2" charset="2"/>
        <a:buChar char="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Font typeface="Wingdings" pitchFamily="2" charset="2"/>
        <a:buChar char="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Font typeface="Wingdings" pitchFamily="2" charset="2"/>
        <a:buChar char="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Font typeface="Wingdings" pitchFamily="2" charset="2"/>
        <a:buChar char="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Font typeface="Wingdings" pitchFamily="2" charset="2"/>
        <a:buChar char="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89024" y="274637"/>
            <a:ext cx="7272339" cy="13390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89024" y="1801906"/>
            <a:ext cx="7272339" cy="43242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02187" y="6356350"/>
            <a:ext cx="24294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420393" y="6356350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4CEAE48A-0DA5-4D2D-AC92-12FE9828CBE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74" r:id="rId1"/>
    <p:sldLayoutId id="2147484275" r:id="rId2"/>
    <p:sldLayoutId id="2147484276" r:id="rId3"/>
    <p:sldLayoutId id="2147484277" r:id="rId4"/>
    <p:sldLayoutId id="2147484278" r:id="rId5"/>
    <p:sldLayoutId id="2147484279" r:id="rId6"/>
    <p:sldLayoutId id="2147484280" r:id="rId7"/>
    <p:sldLayoutId id="2147484281" r:id="rId8"/>
    <p:sldLayoutId id="2147484282" r:id="rId9"/>
    <p:sldLayoutId id="2147484283" r:id="rId10"/>
    <p:sldLayoutId id="2147484284" r:id="rId11"/>
    <p:sldLayoutId id="2147484285" r:id="rId12"/>
  </p:sldLayoutIdLst>
  <p:txStyles>
    <p:titleStyle>
      <a:lvl1pPr algn="ctr" defTabSz="914400" rtl="0" eaLnBrk="1" latinLnBrk="0" hangingPunct="1">
        <a:lnSpc>
          <a:spcPts val="5200"/>
        </a:lnSpc>
        <a:spcBef>
          <a:spcPct val="0"/>
        </a:spcBef>
        <a:buNone/>
        <a:defRPr sz="4800" b="1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2000"/>
        </a:spcBef>
        <a:buFont typeface="Wingdings" pitchFamily="2" charset="2"/>
        <a:buChar char="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Font typeface="Wingdings" pitchFamily="2" charset="2"/>
        <a:buChar char="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Font typeface="Wingdings" pitchFamily="2" charset="2"/>
        <a:buChar char="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Font typeface="Wingdings" pitchFamily="2" charset="2"/>
        <a:buChar char="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Font typeface="Wingdings" pitchFamily="2" charset="2"/>
        <a:buChar char="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59.jpeg"/><Relationship Id="rId5" Type="http://schemas.openxmlformats.org/officeDocument/2006/relationships/image" Target="../media/image60.jpeg"/><Relationship Id="rId7" Type="http://schemas.openxmlformats.org/officeDocument/2006/relationships/image" Target="../media/image62.jpeg"/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57.png"/><Relationship Id="rId3" Type="http://schemas.openxmlformats.org/officeDocument/2006/relationships/image" Target="../media/image58.png"/><Relationship Id="rId6" Type="http://schemas.openxmlformats.org/officeDocument/2006/relationships/image" Target="../media/image61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image" Target="../media/image66.jpeg"/><Relationship Id="rId4" Type="http://schemas.openxmlformats.org/officeDocument/2006/relationships/image" Target="../media/image65.png"/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63.jpeg"/><Relationship Id="rId3" Type="http://schemas.openxmlformats.org/officeDocument/2006/relationships/image" Target="../media/image64.png"/><Relationship Id="rId5" Type="http://schemas.openxmlformats.org/officeDocument/2006/relationships/image" Target="../media/image5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image" Target="../media/image12.jpeg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8.png"/><Relationship Id="rId3" Type="http://schemas.openxmlformats.org/officeDocument/2006/relationships/image" Target="../media/image9.jpeg"/><Relationship Id="rId5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13.png"/><Relationship Id="rId3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14" Type="http://schemas.openxmlformats.org/officeDocument/2006/relationships/image" Target="../media/image27.png"/><Relationship Id="rId20" Type="http://schemas.openxmlformats.org/officeDocument/2006/relationships/image" Target="../media/image6.jpeg"/><Relationship Id="rId4" Type="http://schemas.openxmlformats.org/officeDocument/2006/relationships/image" Target="../media/image17.png"/><Relationship Id="rId21" Type="http://schemas.openxmlformats.org/officeDocument/2006/relationships/image" Target="../media/image33.emf"/><Relationship Id="rId22" Type="http://schemas.openxmlformats.org/officeDocument/2006/relationships/image" Target="../media/image34.jpeg"/><Relationship Id="rId7" Type="http://schemas.openxmlformats.org/officeDocument/2006/relationships/image" Target="../media/image20.png"/><Relationship Id="rId11" Type="http://schemas.openxmlformats.org/officeDocument/2006/relationships/image" Target="../media/image24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9.jpeg"/><Relationship Id="rId16" Type="http://schemas.openxmlformats.org/officeDocument/2006/relationships/image" Target="../media/image29.png"/><Relationship Id="rId8" Type="http://schemas.openxmlformats.org/officeDocument/2006/relationships/image" Target="../media/image21.jpeg"/><Relationship Id="rId13" Type="http://schemas.openxmlformats.org/officeDocument/2006/relationships/image" Target="../media/image26.png"/><Relationship Id="rId10" Type="http://schemas.openxmlformats.org/officeDocument/2006/relationships/image" Target="../media/image23.jpeg"/><Relationship Id="rId5" Type="http://schemas.openxmlformats.org/officeDocument/2006/relationships/image" Target="../media/image18.jpeg"/><Relationship Id="rId15" Type="http://schemas.openxmlformats.org/officeDocument/2006/relationships/image" Target="../media/image28.png"/><Relationship Id="rId12" Type="http://schemas.openxmlformats.org/officeDocument/2006/relationships/image" Target="../media/image25.png"/><Relationship Id="rId17" Type="http://schemas.openxmlformats.org/officeDocument/2006/relationships/image" Target="../media/image30.png"/><Relationship Id="rId19" Type="http://schemas.openxmlformats.org/officeDocument/2006/relationships/image" Target="../media/image32.png"/><Relationship Id="rId2" Type="http://schemas.openxmlformats.org/officeDocument/2006/relationships/image" Target="../media/image16.png"/><Relationship Id="rId9" Type="http://schemas.openxmlformats.org/officeDocument/2006/relationships/image" Target="../media/image22.png"/><Relationship Id="rId3" Type="http://schemas.openxmlformats.org/officeDocument/2006/relationships/image" Target="NULL" TargetMode="External"/><Relationship Id="rId18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image" Target="../media/image37.png"/><Relationship Id="rId5" Type="http://schemas.openxmlformats.org/officeDocument/2006/relationships/image" Target="../media/image38.png"/><Relationship Id="rId7" Type="http://schemas.openxmlformats.org/officeDocument/2006/relationships/image" Target="../media/image40.jpeg"/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35.jpeg"/><Relationship Id="rId3" Type="http://schemas.openxmlformats.org/officeDocument/2006/relationships/image" Target="../media/image36.jpeg"/><Relationship Id="rId6" Type="http://schemas.openxmlformats.org/officeDocument/2006/relationships/image" Target="../media/image3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4" Type="http://schemas.openxmlformats.org/officeDocument/2006/relationships/image" Target="../media/image42.jpeg"/><Relationship Id="rId5" Type="http://schemas.openxmlformats.org/officeDocument/2006/relationships/image" Target="../media/image43.png"/><Relationship Id="rId7" Type="http://schemas.openxmlformats.org/officeDocument/2006/relationships/image" Target="../media/image45.jpeg"/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41.jpeg"/><Relationship Id="rId3" Type="http://schemas.openxmlformats.org/officeDocument/2006/relationships/chart" Target="../charts/chart1.xml"/><Relationship Id="rId6" Type="http://schemas.openxmlformats.org/officeDocument/2006/relationships/image" Target="../media/image4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image" Target="../media/image49.png"/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47.jpeg"/><Relationship Id="rId3" Type="http://schemas.openxmlformats.org/officeDocument/2006/relationships/image" Target="../media/image48.png"/><Relationship Id="rId5" Type="http://schemas.openxmlformats.org/officeDocument/2006/relationships/image" Target="../media/image50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image" Target="../media/image53.png"/><Relationship Id="rId5" Type="http://schemas.openxmlformats.org/officeDocument/2006/relationships/image" Target="../media/image54.png"/><Relationship Id="rId7" Type="http://schemas.openxmlformats.org/officeDocument/2006/relationships/image" Target="../media/image56.jpeg"/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51.jpeg"/><Relationship Id="rId3" Type="http://schemas.openxmlformats.org/officeDocument/2006/relationships/image" Target="../media/image52.png"/><Relationship Id="rId6" Type="http://schemas.openxmlformats.org/officeDocument/2006/relationships/image" Target="../media/image55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2971800" y="5715000"/>
            <a:ext cx="342900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b="1" dirty="0" err="1" smtClean="0">
                <a:solidFill>
                  <a:srgbClr val="7F7F7F"/>
                </a:solidFill>
                <a:latin typeface="Arial" charset="0"/>
                <a:ea typeface="ＭＳ Ｐゴシック" pitchFamily="-111" charset="-128"/>
              </a:rPr>
              <a:t>Debasis</a:t>
            </a:r>
            <a:r>
              <a:rPr lang="en-US" b="1" dirty="0" smtClean="0">
                <a:solidFill>
                  <a:srgbClr val="7F7F7F"/>
                </a:solidFill>
                <a:latin typeface="Arial" charset="0"/>
                <a:ea typeface="ＭＳ Ｐゴシック" pitchFamily="-111" charset="-128"/>
              </a:rPr>
              <a:t> </a:t>
            </a:r>
            <a:r>
              <a:rPr lang="en-US" b="1" dirty="0" err="1" smtClean="0">
                <a:solidFill>
                  <a:srgbClr val="7F7F7F"/>
                </a:solidFill>
                <a:latin typeface="Arial" charset="0"/>
                <a:ea typeface="ＭＳ Ｐゴシック" pitchFamily="-111" charset="-128"/>
              </a:rPr>
              <a:t>Chattopadhyay</a:t>
            </a:r>
            <a:endParaRPr lang="en-US" b="1" dirty="0" smtClean="0">
              <a:solidFill>
                <a:srgbClr val="7F7F7F"/>
              </a:solidFill>
              <a:latin typeface="Arial" charset="0"/>
              <a:ea typeface="ＭＳ Ｐゴシック" pitchFamily="-111" charset="-128"/>
            </a:endParaRPr>
          </a:p>
          <a:p>
            <a:pPr algn="ctr"/>
            <a:r>
              <a:rPr lang="en-US" sz="1600" b="1" dirty="0" smtClean="0">
                <a:solidFill>
                  <a:srgbClr val="7F7F7F"/>
                </a:solidFill>
                <a:latin typeface="Arial" charset="0"/>
                <a:ea typeface="ＭＳ Ｐゴシック" pitchFamily="-111" charset="-128"/>
              </a:rPr>
              <a:t>Staff Scientist</a:t>
            </a:r>
            <a:endParaRPr lang="en-US" sz="1600" b="1" dirty="0">
              <a:solidFill>
                <a:srgbClr val="7F7F7F"/>
              </a:solidFill>
              <a:latin typeface="Arial" charset="0"/>
              <a:ea typeface="ＭＳ Ｐゴシック" pitchFamily="-111" charset="-128"/>
            </a:endParaRP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152400" y="228600"/>
            <a:ext cx="8839200" cy="141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100" dir="2700000" algn="tl" rotWithShape="0">
              <a:srgbClr val="000000">
                <a:alpha val="39999"/>
              </a:srgb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en-US" sz="2800" b="1" dirty="0" smtClean="0">
                <a:solidFill>
                  <a:srgbClr val="19624B"/>
                </a:solidFill>
                <a:effectLst>
                  <a:outerShdw blurRad="50800" dist="38100" dir="18900000" algn="tr">
                    <a:srgbClr val="000000">
                      <a:alpha val="43000"/>
                    </a:srgbClr>
                  </a:outerShdw>
                </a:effectLst>
                <a:latin typeface="Arial" charset="0"/>
                <a:ea typeface="ＭＳ Ｐゴシック" pitchFamily="-111" charset="-128"/>
                <a:cs typeface="Arial" charset="0"/>
              </a:rPr>
              <a:t>National Institute of Plant Genome Research</a:t>
            </a:r>
          </a:p>
          <a:p>
            <a:pPr algn="ctr">
              <a:defRPr/>
            </a:pPr>
            <a:r>
              <a:rPr lang="en-US" sz="1200" b="1" dirty="0" smtClean="0">
                <a:solidFill>
                  <a:srgbClr val="19624B"/>
                </a:solidFill>
                <a:effectLst>
                  <a:outerShdw blurRad="50800" dist="38100" dir="18900000" algn="tr">
                    <a:srgbClr val="000000">
                      <a:alpha val="43000"/>
                    </a:srgbClr>
                  </a:outerShdw>
                </a:effectLst>
                <a:latin typeface="Arial" charset="0"/>
                <a:ea typeface="ＭＳ Ｐゴシック" pitchFamily="-111" charset="-128"/>
                <a:cs typeface="Arial" charset="0"/>
              </a:rPr>
              <a:t>An autonomous institution of the Department of Biotechnology, Govt. of India </a:t>
            </a:r>
          </a:p>
          <a:p>
            <a:pPr algn="ctr">
              <a:defRPr/>
            </a:pPr>
            <a:endParaRPr lang="en-US" sz="1400" b="1" dirty="0" smtClean="0">
              <a:solidFill>
                <a:srgbClr val="00B050"/>
              </a:solidFill>
              <a:latin typeface="Arial" charset="0"/>
              <a:ea typeface="ＭＳ Ｐゴシック" pitchFamily="-111" charset="-128"/>
              <a:cs typeface="Arial" charset="0"/>
            </a:endParaRPr>
          </a:p>
          <a:p>
            <a:pPr algn="ctr">
              <a:defRPr/>
            </a:pPr>
            <a:r>
              <a:rPr lang="en-US" sz="1600" b="1" dirty="0" smtClean="0">
                <a:solidFill>
                  <a:srgbClr val="00B050"/>
                </a:solidFill>
                <a:latin typeface="Arial" charset="0"/>
                <a:ea typeface="ＭＳ Ｐゴシック" pitchFamily="-111" charset="-128"/>
                <a:cs typeface="Arial" charset="0"/>
              </a:rPr>
              <a:t>Creating Knowledge-based Options </a:t>
            </a:r>
            <a:endParaRPr lang="en-US" sz="1600" b="1" i="1" dirty="0">
              <a:solidFill>
                <a:srgbClr val="00B050"/>
              </a:solidFill>
              <a:latin typeface="Arial" charset="0"/>
              <a:ea typeface="ＭＳ Ｐゴシック" pitchFamily="-111" charset="-128"/>
              <a:cs typeface="Arial" charset="0"/>
            </a:endParaRPr>
          </a:p>
        </p:txBody>
      </p:sp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0" y="2457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pic>
        <p:nvPicPr>
          <p:cNvPr id="11269" name="Picture 9" descr="nipgr_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62400" y="1828800"/>
            <a:ext cx="1143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Untitled-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0" y="3352800"/>
            <a:ext cx="4724400" cy="2157984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3362440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95600" y="457200"/>
            <a:ext cx="3792775" cy="323165"/>
          </a:xfrm>
          <a:prstGeom prst="rect">
            <a:avLst/>
          </a:prstGeom>
          <a:effectLst>
            <a:outerShdw blurRad="50800" dist="38100" algn="r">
              <a:srgbClr val="000000">
                <a:alpha val="43000"/>
              </a:srgbClr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b="1" dirty="0" smtClean="0">
                <a:solidFill>
                  <a:srgbClr val="0A5A5E"/>
                </a:solidFill>
              </a:rPr>
              <a:t>Plant Development and Architecture</a:t>
            </a:r>
          </a:p>
        </p:txBody>
      </p:sp>
      <p:sp>
        <p:nvSpPr>
          <p:cNvPr id="5" name="6-Point Star 4"/>
          <p:cNvSpPr/>
          <p:nvPr/>
        </p:nvSpPr>
        <p:spPr>
          <a:xfrm>
            <a:off x="609600" y="3090904"/>
            <a:ext cx="152400" cy="152400"/>
          </a:xfrm>
          <a:prstGeom prst="star6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762000" y="2971800"/>
            <a:ext cx="4724400" cy="338554"/>
          </a:xfrm>
          <a:prstGeom prst="rect">
            <a:avLst/>
          </a:prstGeom>
          <a:noFill/>
          <a:effectLst>
            <a:outerShdw blurRad="50800" dist="38100" algn="r">
              <a:srgbClr val="000000">
                <a:alpha val="43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28640A"/>
                </a:solidFill>
              </a:rPr>
              <a:t>Promoter for endosperm-specific gene expression</a:t>
            </a:r>
            <a:endParaRPr lang="en-US" sz="1600" dirty="0">
              <a:solidFill>
                <a:srgbClr val="28640A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5867400" y="4648200"/>
            <a:ext cx="2057400" cy="762000"/>
            <a:chOff x="5029200" y="2209800"/>
            <a:chExt cx="3276600" cy="1066800"/>
          </a:xfrm>
        </p:grpSpPr>
        <p:pic>
          <p:nvPicPr>
            <p:cNvPr id="7" name="Picture 6" descr="8w.PNG"/>
            <p:cNvPicPr>
              <a:picLocks noChangeAspect="1"/>
            </p:cNvPicPr>
            <p:nvPr/>
          </p:nvPicPr>
          <p:blipFill>
            <a:blip r:embed="rId2" cstate="print"/>
            <a:srcRect l="38836" t="5000" r="12233" b="25000"/>
            <a:stretch>
              <a:fillRect/>
            </a:stretch>
          </p:blipFill>
          <p:spPr>
            <a:xfrm>
              <a:off x="5029200" y="2209800"/>
              <a:ext cx="1524000" cy="1066800"/>
            </a:xfrm>
            <a:prstGeom prst="rect">
              <a:avLst/>
            </a:prstGeom>
          </p:spPr>
        </p:pic>
        <p:pic>
          <p:nvPicPr>
            <p:cNvPr id="8" name="Picture 7" descr="7 w.PNG"/>
            <p:cNvPicPr>
              <a:picLocks noChangeAspect="1"/>
            </p:cNvPicPr>
            <p:nvPr/>
          </p:nvPicPr>
          <p:blipFill>
            <a:blip r:embed="rId3" cstate="print"/>
            <a:srcRect l="35058" t="5754" r="9621" b="24802"/>
            <a:stretch>
              <a:fillRect/>
            </a:stretch>
          </p:blipFill>
          <p:spPr>
            <a:xfrm>
              <a:off x="6553200" y="2209800"/>
              <a:ext cx="1752600" cy="1066800"/>
            </a:xfrm>
            <a:prstGeom prst="rect">
              <a:avLst/>
            </a:prstGeom>
          </p:spPr>
        </p:pic>
      </p:grpSp>
      <p:sp>
        <p:nvSpPr>
          <p:cNvPr id="10" name="6-Point Star 9"/>
          <p:cNvSpPr/>
          <p:nvPr/>
        </p:nvSpPr>
        <p:spPr>
          <a:xfrm>
            <a:off x="609600" y="4919704"/>
            <a:ext cx="152400" cy="152400"/>
          </a:xfrm>
          <a:prstGeom prst="star6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762000" y="4800600"/>
            <a:ext cx="4724400" cy="338554"/>
          </a:xfrm>
          <a:prstGeom prst="rect">
            <a:avLst/>
          </a:prstGeom>
          <a:noFill/>
          <a:effectLst>
            <a:outerShdw blurRad="50800" dist="38100" algn="r">
              <a:srgbClr val="000000">
                <a:alpha val="43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28640A"/>
                </a:solidFill>
              </a:rPr>
              <a:t>Mapping population for chickpea root trait</a:t>
            </a:r>
            <a:endParaRPr lang="en-US" sz="1600" dirty="0">
              <a:solidFill>
                <a:srgbClr val="28640A"/>
              </a:solidFill>
            </a:endParaRPr>
          </a:p>
        </p:txBody>
      </p:sp>
      <p:sp>
        <p:nvSpPr>
          <p:cNvPr id="12" name="TextBox 8"/>
          <p:cNvSpPr txBox="1">
            <a:spLocks noChangeArrowheads="1"/>
          </p:cNvSpPr>
          <p:nvPr/>
        </p:nvSpPr>
        <p:spPr bwMode="auto">
          <a:xfrm>
            <a:off x="6049699" y="4295144"/>
            <a:ext cx="65474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Parent1</a:t>
            </a:r>
            <a:endParaRPr lang="en-IN" sz="1200" dirty="0" smtClean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1"/>
          <p:cNvSpPr txBox="1">
            <a:spLocks noChangeArrowheads="1"/>
          </p:cNvSpPr>
          <p:nvPr/>
        </p:nvSpPr>
        <p:spPr bwMode="auto">
          <a:xfrm>
            <a:off x="7162800" y="4295144"/>
            <a:ext cx="6858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Parent 2</a:t>
            </a:r>
            <a:endParaRPr lang="en-IN" sz="1200" dirty="0" smtClean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5334000" y="1143000"/>
            <a:ext cx="1600200" cy="630936"/>
            <a:chOff x="5486400" y="5562600"/>
            <a:chExt cx="1600200" cy="630936"/>
          </a:xfrm>
        </p:grpSpPr>
        <p:pic>
          <p:nvPicPr>
            <p:cNvPr id="15" name="Picture 14" descr="Untitled-1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486400" y="5562600"/>
              <a:ext cx="752856" cy="630936"/>
            </a:xfrm>
            <a:prstGeom prst="rect">
              <a:avLst/>
            </a:prstGeom>
          </p:spPr>
        </p:pic>
        <p:pic>
          <p:nvPicPr>
            <p:cNvPr id="16" name="Picture 15" descr="Untitled-2.jp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248400" y="5562600"/>
              <a:ext cx="838200" cy="622202"/>
            </a:xfrm>
            <a:prstGeom prst="rect">
              <a:avLst/>
            </a:prstGeom>
          </p:spPr>
        </p:pic>
      </p:grpSp>
      <p:sp>
        <p:nvSpPr>
          <p:cNvPr id="17" name="6-Point Star 16"/>
          <p:cNvSpPr/>
          <p:nvPr/>
        </p:nvSpPr>
        <p:spPr>
          <a:xfrm>
            <a:off x="609600" y="1338304"/>
            <a:ext cx="152400" cy="152400"/>
          </a:xfrm>
          <a:prstGeom prst="star6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762000" y="1219200"/>
            <a:ext cx="4038600" cy="584776"/>
          </a:xfrm>
          <a:prstGeom prst="rect">
            <a:avLst/>
          </a:prstGeom>
          <a:noFill/>
          <a:effectLst>
            <a:outerShdw blurRad="50800" dist="38100" algn="r">
              <a:srgbClr val="000000">
                <a:alpha val="43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28640A"/>
                </a:solidFill>
              </a:rPr>
              <a:t>Gene for enhanced seed vigor and viability</a:t>
            </a:r>
          </a:p>
          <a:p>
            <a:r>
              <a:rPr lang="en-US" sz="1600" b="1" dirty="0" smtClean="0">
                <a:solidFill>
                  <a:srgbClr val="28640A"/>
                </a:solidFill>
              </a:rPr>
              <a:t>                                                                      </a:t>
            </a:r>
            <a:r>
              <a:rPr lang="en-US" sz="1200" b="1" dirty="0" smtClean="0">
                <a:solidFill>
                  <a:srgbClr val="28640A"/>
                </a:solidFill>
              </a:rPr>
              <a:t>(</a:t>
            </a:r>
            <a:r>
              <a:rPr lang="en-US" sz="1200" b="1" dirty="0" err="1" smtClean="0">
                <a:solidFill>
                  <a:srgbClr val="28640A"/>
                </a:solidFill>
              </a:rPr>
              <a:t>CaPIMT</a:t>
            </a:r>
            <a:r>
              <a:rPr lang="en-US" sz="1200" b="1" dirty="0" smtClean="0">
                <a:solidFill>
                  <a:srgbClr val="28640A"/>
                </a:solidFill>
              </a:rPr>
              <a:t>)</a:t>
            </a:r>
            <a:endParaRPr lang="en-US" sz="1200" dirty="0">
              <a:solidFill>
                <a:srgbClr val="28640A"/>
              </a:solidFill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15200" y="1066800"/>
            <a:ext cx="1003096" cy="1339850"/>
          </a:xfrm>
          <a:prstGeom prst="rect">
            <a:avLst/>
          </a:prstGeom>
        </p:spPr>
      </p:pic>
      <p:pic>
        <p:nvPicPr>
          <p:cNvPr id="19" name="Picture 18" descr="Untitled-3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10200" y="3048000"/>
            <a:ext cx="2538984" cy="7101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86200" y="457200"/>
            <a:ext cx="1757099" cy="369332"/>
          </a:xfrm>
          <a:prstGeom prst="rect">
            <a:avLst/>
          </a:prstGeom>
          <a:effectLst>
            <a:outerShdw blurRad="50800" dist="38100" algn="r">
              <a:srgbClr val="000000">
                <a:alpha val="43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0A5A5E"/>
                </a:solidFill>
              </a:rPr>
              <a:t>Emerging Areas</a:t>
            </a:r>
            <a:endParaRPr lang="en-US" dirty="0">
              <a:solidFill>
                <a:srgbClr val="0A5A5E"/>
              </a:solidFill>
            </a:endParaRPr>
          </a:p>
        </p:txBody>
      </p:sp>
      <p:pic>
        <p:nvPicPr>
          <p:cNvPr id="3" name="Picture 3" descr="G:\ds bhat\divya p\DSC_0127.jpg"/>
          <p:cNvPicPr>
            <a:picLocks noChangeAspect="1" noChangeArrowheads="1"/>
          </p:cNvPicPr>
          <p:nvPr/>
        </p:nvPicPr>
        <p:blipFill>
          <a:blip r:embed="rId2">
            <a:lum bright="-2000" contrast="38000"/>
          </a:blip>
          <a:srcRect/>
          <a:stretch>
            <a:fillRect/>
          </a:stretch>
        </p:blipFill>
        <p:spPr bwMode="auto">
          <a:xfrm>
            <a:off x="5486400" y="1295400"/>
            <a:ext cx="862013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6-Point Star 3"/>
          <p:cNvSpPr/>
          <p:nvPr/>
        </p:nvSpPr>
        <p:spPr>
          <a:xfrm>
            <a:off x="609600" y="1566904"/>
            <a:ext cx="152400" cy="152400"/>
          </a:xfrm>
          <a:prstGeom prst="star6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62000" y="1447800"/>
            <a:ext cx="4724400" cy="584776"/>
          </a:xfrm>
          <a:prstGeom prst="rect">
            <a:avLst/>
          </a:prstGeom>
          <a:noFill/>
          <a:effectLst>
            <a:outerShdw blurRad="50800" dist="38100" algn="r">
              <a:srgbClr val="000000">
                <a:alpha val="43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28640A"/>
                </a:solidFill>
              </a:rPr>
              <a:t>A </a:t>
            </a:r>
            <a:r>
              <a:rPr lang="en-US" sz="1600" b="1" dirty="0" err="1" smtClean="0">
                <a:solidFill>
                  <a:srgbClr val="28640A"/>
                </a:solidFill>
              </a:rPr>
              <a:t>floculation</a:t>
            </a:r>
            <a:r>
              <a:rPr lang="en-US" sz="1600" b="1" dirty="0" smtClean="0">
                <a:solidFill>
                  <a:srgbClr val="28640A"/>
                </a:solidFill>
              </a:rPr>
              <a:t>-inducing plant gene enhanced ethanol</a:t>
            </a:r>
          </a:p>
          <a:p>
            <a:r>
              <a:rPr lang="en-US" sz="1600" b="1" dirty="0" smtClean="0">
                <a:solidFill>
                  <a:srgbClr val="28640A"/>
                </a:solidFill>
              </a:rPr>
              <a:t>production in yeast</a:t>
            </a:r>
            <a:endParaRPr lang="en-US" sz="1600" dirty="0">
              <a:solidFill>
                <a:srgbClr val="28640A"/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/>
          <a:srcRect l="46032"/>
          <a:stretch>
            <a:fillRect/>
          </a:stretch>
        </p:blipFill>
        <p:spPr bwMode="auto">
          <a:xfrm>
            <a:off x="6400800" y="1295400"/>
            <a:ext cx="1871300" cy="145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Isosceles Triangle 6"/>
          <p:cNvSpPr/>
          <p:nvPr/>
        </p:nvSpPr>
        <p:spPr>
          <a:xfrm>
            <a:off x="7648843" y="1566332"/>
            <a:ext cx="76200" cy="76200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7725043" y="1447800"/>
            <a:ext cx="11141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 smtClean="0">
                <a:solidFill>
                  <a:schemeClr val="bg1"/>
                </a:solidFill>
              </a:rPr>
              <a:t>Yeast+Plant</a:t>
            </a:r>
            <a:r>
              <a:rPr lang="en-US" sz="1000" dirty="0" smtClean="0">
                <a:solidFill>
                  <a:schemeClr val="bg1"/>
                </a:solidFill>
              </a:rPr>
              <a:t> gene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7653865" y="1794935"/>
            <a:ext cx="76200" cy="762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7730065" y="1701114"/>
            <a:ext cx="48003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Yeast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14" name="Isosceles Triangle 13"/>
          <p:cNvSpPr/>
          <p:nvPr/>
        </p:nvSpPr>
        <p:spPr>
          <a:xfrm rot="5400000">
            <a:off x="4833192" y="4783669"/>
            <a:ext cx="76200" cy="76200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Isosceles Triangle 14"/>
          <p:cNvSpPr/>
          <p:nvPr/>
        </p:nvSpPr>
        <p:spPr>
          <a:xfrm rot="5400000">
            <a:off x="4833192" y="4868333"/>
            <a:ext cx="76200" cy="76200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419600" y="4682065"/>
            <a:ext cx="4559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558bp</a:t>
            </a:r>
          </a:p>
          <a:p>
            <a:r>
              <a:rPr lang="en-US" sz="800" dirty="0" smtClean="0">
                <a:solidFill>
                  <a:schemeClr val="bg1"/>
                </a:solidFill>
              </a:rPr>
              <a:t>261bp</a:t>
            </a:r>
            <a:endParaRPr lang="en-US" sz="800" dirty="0">
              <a:solidFill>
                <a:schemeClr val="bg1"/>
              </a:solidFill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4985592" y="5105400"/>
            <a:ext cx="1295400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357192" y="5105400"/>
            <a:ext cx="1143000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5061792" y="5105400"/>
            <a:ext cx="110799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Drought tolerant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433392" y="5105400"/>
            <a:ext cx="113732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Drought sensitive</a:t>
            </a:r>
            <a:endParaRPr lang="en-US" sz="1000" dirty="0">
              <a:solidFill>
                <a:schemeClr val="bg1"/>
              </a:solidFill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00" y="3352800"/>
            <a:ext cx="685800" cy="885398"/>
          </a:xfrm>
          <a:prstGeom prst="rect">
            <a:avLst/>
          </a:prstGeom>
        </p:spPr>
      </p:pic>
      <p:sp>
        <p:nvSpPr>
          <p:cNvPr id="27" name="6-Point Star 26"/>
          <p:cNvSpPr/>
          <p:nvPr/>
        </p:nvSpPr>
        <p:spPr>
          <a:xfrm>
            <a:off x="609600" y="3395704"/>
            <a:ext cx="152400" cy="152400"/>
          </a:xfrm>
          <a:prstGeom prst="star6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762000" y="3276600"/>
            <a:ext cx="3810000" cy="830997"/>
          </a:xfrm>
          <a:prstGeom prst="rect">
            <a:avLst/>
          </a:prstGeom>
          <a:noFill/>
          <a:effectLst>
            <a:outerShdw blurRad="50800" dist="38100" algn="r">
              <a:srgbClr val="000000">
                <a:alpha val="43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28640A"/>
                </a:solidFill>
              </a:rPr>
              <a:t>Foxtail millet as </a:t>
            </a:r>
            <a:r>
              <a:rPr lang="en-US" sz="1600" b="1" dirty="0" err="1" smtClean="0">
                <a:solidFill>
                  <a:srgbClr val="28640A"/>
                </a:solidFill>
              </a:rPr>
              <a:t>biofuel</a:t>
            </a:r>
            <a:r>
              <a:rPr lang="en-US" sz="1600" b="1" dirty="0" smtClean="0">
                <a:solidFill>
                  <a:srgbClr val="28640A"/>
                </a:solidFill>
              </a:rPr>
              <a:t> crop. FM marker database</a:t>
            </a:r>
          </a:p>
          <a:p>
            <a:endParaRPr lang="en-US" sz="1600" dirty="0">
              <a:solidFill>
                <a:srgbClr val="28640A"/>
              </a:solidFill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0000" y="4267200"/>
            <a:ext cx="708264" cy="914400"/>
          </a:xfrm>
          <a:prstGeom prst="rect">
            <a:avLst/>
          </a:prstGeom>
        </p:spPr>
      </p:pic>
      <p:pic>
        <p:nvPicPr>
          <p:cNvPr id="30" name="Picture 29" descr="Untitled-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69934" y="3344336"/>
            <a:ext cx="2538984" cy="17007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905000" y="228600"/>
            <a:ext cx="5334000" cy="612775"/>
          </a:xfrm>
          <a:prstGeom prst="rect">
            <a:avLst/>
          </a:prstGeom>
          <a:effectLst>
            <a:outerShdw blurRad="50800" dist="38100" algn="r">
              <a:srgbClr val="000000">
                <a:alpha val="43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b="1" i="0" u="none" strike="noStrike" kern="1200" cap="none" spc="0" normalizeH="0" baseline="0" noProof="0" dirty="0" smtClean="0">
                <a:ln>
                  <a:noFill/>
                </a:ln>
                <a:solidFill>
                  <a:srgbClr val="0E5069"/>
                </a:solidFill>
                <a:effectLst>
                  <a:outerShdw blurRad="50800" dist="38100" algn="r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National/International Patents (</a:t>
            </a:r>
            <a:r>
              <a:rPr kumimoji="0" lang="en-IN" b="1" i="0" u="none" strike="noStrike" kern="1200" cap="none" spc="0" normalizeH="0" baseline="0" noProof="0" dirty="0" smtClean="0">
                <a:ln>
                  <a:noFill/>
                </a:ln>
                <a:solidFill>
                  <a:srgbClr val="12812C"/>
                </a:solidFill>
                <a:effectLst>
                  <a:outerShdw blurRad="50800" dist="38100" algn="r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Granted</a:t>
            </a:r>
            <a:r>
              <a:rPr kumimoji="0" lang="en-IN" b="1" i="0" u="none" strike="noStrike" kern="1200" cap="none" spc="0" normalizeH="0" baseline="0" noProof="0" dirty="0" smtClean="0">
                <a:ln>
                  <a:noFill/>
                </a:ln>
                <a:solidFill>
                  <a:srgbClr val="0E5069"/>
                </a:solidFill>
                <a:effectLst>
                  <a:outerShdw blurRad="50800" dist="38100" algn="r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/Filed)</a:t>
            </a:r>
            <a:endParaRPr kumimoji="0" lang="en-IN" b="1" i="0" u="none" strike="noStrike" kern="1200" cap="none" spc="0" normalizeH="0" baseline="0" noProof="0" dirty="0">
              <a:ln>
                <a:noFill/>
              </a:ln>
              <a:solidFill>
                <a:srgbClr val="0E5069"/>
              </a:solidFill>
              <a:effectLst>
                <a:outerShdw blurRad="50800" dist="38100" algn="r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1676400" y="1143000"/>
            <a:ext cx="6400800" cy="449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8640A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Nutritionally enhanced protein rich potato events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kumimoji="0" lang="en-IN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8640A"/>
                </a:solidFill>
                <a:effectLst/>
                <a:uLnTx/>
                <a:uFillTx/>
                <a:latin typeface="+mj-lt"/>
                <a:ea typeface="Times New Roman"/>
                <a:cs typeface="+mn-cs"/>
              </a:rPr>
              <a:t>Plants having reduced glucosinolate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kumimoji="0" lang="en-GB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8640A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Fruit softening associated </a:t>
            </a:r>
            <a:r>
              <a:rPr kumimoji="0" lang="en-GB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28640A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α-mannosidase</a:t>
            </a:r>
            <a:r>
              <a:rPr kumimoji="0" lang="en-GB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8640A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and shelf life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kumimoji="0" lang="en-GB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8640A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Fruit softening associated </a:t>
            </a:r>
            <a:r>
              <a:rPr kumimoji="0" lang="en-GB" sz="16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28640A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β</a:t>
            </a:r>
            <a:r>
              <a:rPr kumimoji="0" lang="en-GB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28640A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-D-</a:t>
            </a:r>
            <a:r>
              <a:rPr kumimoji="0" lang="en-GB" sz="16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28640A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N-</a:t>
            </a:r>
            <a:r>
              <a:rPr kumimoji="0" lang="en-GB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28640A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acetylhexosaminidase</a:t>
            </a:r>
            <a:r>
              <a:rPr kumimoji="0" lang="en-GB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8640A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and shelf life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8640A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Seed vigor associated  polynucleotide sequences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kumimoji="0" lang="en-US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28640A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Chimeric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8640A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construct of MYMIV and its uses</a:t>
            </a:r>
            <a:endParaRPr kumimoji="0" lang="en-IN" sz="1600" b="1" i="0" u="none" strike="noStrike" kern="1200" cap="none" spc="0" normalizeH="0" baseline="0" noProof="0" dirty="0" smtClean="0">
              <a:ln>
                <a:noFill/>
              </a:ln>
              <a:solidFill>
                <a:srgbClr val="28640A"/>
              </a:solidFill>
              <a:effectLst/>
              <a:uLnTx/>
              <a:uFillTx/>
              <a:latin typeface="Times New Roman"/>
              <a:ea typeface="Times New Roman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kumimoji="0" lang="en-IN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E5069"/>
                </a:solidFill>
                <a:effectLst/>
                <a:uLnTx/>
                <a:uFillTx/>
                <a:latin typeface="+mj-lt"/>
                <a:ea typeface="Times New Roman"/>
                <a:cs typeface="+mn-cs"/>
              </a:rPr>
              <a:t>Stress responsive transcription factor and development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kumimoji="0" lang="en-GB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E506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Glutathione S-</a:t>
            </a:r>
            <a:r>
              <a:rPr kumimoji="0" lang="en-GB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E506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transferases</a:t>
            </a:r>
            <a:r>
              <a:rPr kumimoji="0" lang="en-GB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E506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and </a:t>
            </a:r>
            <a:r>
              <a:rPr kumimoji="0" lang="en-GB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E506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abiotic</a:t>
            </a:r>
            <a:r>
              <a:rPr kumimoji="0" lang="en-GB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E506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stress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kumimoji="0" lang="en-US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E506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Ergosterol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E506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biosynthesis and uses thereof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E506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Extra-cellular matrix localized </a:t>
            </a:r>
            <a:r>
              <a:rPr kumimoji="0" lang="en-US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E506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ferritin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E506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 and stress tolerance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E506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CaTLP1  protein and uses thereof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E506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Stress responsive </a:t>
            </a:r>
            <a:r>
              <a:rPr kumimoji="0" lang="en-US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E506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polynucleotides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E506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from Chickpea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E506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Mutant microorganisms and uses thereof</a:t>
            </a:r>
            <a:endParaRPr kumimoji="0" lang="en-IN" sz="1600" b="1" i="0" u="none" strike="noStrike" kern="1200" cap="none" spc="0" normalizeH="0" baseline="0" noProof="0" dirty="0" smtClean="0">
              <a:ln>
                <a:noFill/>
              </a:ln>
              <a:solidFill>
                <a:srgbClr val="0E5069"/>
              </a:solidFill>
              <a:effectLst/>
              <a:uLnTx/>
              <a:uFillTx/>
              <a:latin typeface="Times New Roman"/>
              <a:ea typeface="Times New Roman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E506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Recombinant microorganism and uses thereof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kumimoji="0" lang="en-GB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E506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Process for production of anti-diabetic compound</a:t>
            </a:r>
            <a:endParaRPr kumimoji="0" lang="en-US" sz="1600" b="1" i="0" u="none" strike="noStrike" kern="1200" cap="none" spc="0" normalizeH="0" baseline="0" noProof="0" dirty="0" smtClean="0">
              <a:ln>
                <a:noFill/>
              </a:ln>
              <a:solidFill>
                <a:srgbClr val="0E506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endParaRPr kumimoji="0" lang="en-GB" sz="16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endParaRPr kumimoji="0" lang="en-IN" sz="16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Times New Roman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endParaRPr kumimoji="0" lang="en-IN" sz="1600" b="0" i="0" u="none" strike="noStrike" kern="120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Times New Roman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IN" sz="1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Text Box 2"/>
          <p:cNvSpPr txBox="1">
            <a:spLocks noChangeArrowheads="1"/>
          </p:cNvSpPr>
          <p:nvPr/>
        </p:nvSpPr>
        <p:spPr bwMode="auto">
          <a:xfrm>
            <a:off x="533400" y="533400"/>
            <a:ext cx="7848600" cy="523220"/>
          </a:xfrm>
          <a:prstGeom prst="rect">
            <a:avLst/>
          </a:prstGeom>
          <a:ln>
            <a:headEnd/>
            <a:tailEnd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0A5A5E"/>
                </a:solidFill>
                <a:latin typeface="Times New Roman" pitchFamily="18" charset="0"/>
                <a:cs typeface="Times New Roman" pitchFamily="18" charset="0"/>
              </a:rPr>
              <a:t>VISION</a:t>
            </a:r>
          </a:p>
        </p:txBody>
      </p:sp>
      <p:sp>
        <p:nvSpPr>
          <p:cNvPr id="163843" name="Text Box 3"/>
          <p:cNvSpPr txBox="1">
            <a:spLocks noChangeArrowheads="1"/>
          </p:cNvSpPr>
          <p:nvPr/>
        </p:nvSpPr>
        <p:spPr bwMode="auto">
          <a:xfrm>
            <a:off x="457200" y="1371600"/>
            <a:ext cx="7848600" cy="1200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en-US" sz="2400" dirty="0" smtClean="0">
                <a:solidFill>
                  <a:srgbClr val="0A5A5E"/>
                </a:solidFill>
                <a:latin typeface="Times New Roman" pitchFamily="18" charset="0"/>
                <a:cs typeface="Times New Roman" pitchFamily="18" charset="0"/>
              </a:rPr>
              <a:t>To generate new knowledge in the area of plant genomics, assimilate it with current knowledge, and translate for genetic enhancement of plants for social benefits.</a:t>
            </a:r>
          </a:p>
        </p:txBody>
      </p:sp>
      <p:sp>
        <p:nvSpPr>
          <p:cNvPr id="163844" name="Text Box 2"/>
          <p:cNvSpPr txBox="1">
            <a:spLocks noChangeArrowheads="1"/>
          </p:cNvSpPr>
          <p:nvPr/>
        </p:nvSpPr>
        <p:spPr bwMode="auto">
          <a:xfrm>
            <a:off x="533400" y="3944938"/>
            <a:ext cx="7848600" cy="523220"/>
          </a:xfrm>
          <a:prstGeom prst="rect">
            <a:avLst/>
          </a:prstGeom>
          <a:ln>
            <a:headEnd/>
            <a:tailEnd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0A5A5E"/>
                </a:solidFill>
                <a:latin typeface="Times New Roman" pitchFamily="18" charset="0"/>
                <a:cs typeface="Times New Roman" pitchFamily="18" charset="0"/>
              </a:rPr>
              <a:t>MISSION</a:t>
            </a:r>
          </a:p>
        </p:txBody>
      </p:sp>
      <p:sp>
        <p:nvSpPr>
          <p:cNvPr id="163845" name="Text Box 3"/>
          <p:cNvSpPr txBox="1">
            <a:spLocks noChangeArrowheads="1"/>
          </p:cNvSpPr>
          <p:nvPr/>
        </p:nvSpPr>
        <p:spPr bwMode="auto">
          <a:xfrm>
            <a:off x="520700" y="4816475"/>
            <a:ext cx="79375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en-US" sz="2400" dirty="0" smtClean="0">
                <a:solidFill>
                  <a:srgbClr val="0A5A5E"/>
                </a:solidFill>
                <a:latin typeface="Times New Roman" pitchFamily="18" charset="0"/>
                <a:cs typeface="Times New Roman" pitchFamily="18" charset="0"/>
              </a:rPr>
              <a:t>To undertake, aid, promote, guide and coordinate research of high caliber in basic and applied plant molecular biology.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8733517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026805" y="1961153"/>
            <a:ext cx="359997" cy="180192"/>
          </a:xfrm>
          <a:prstGeom prst="rect">
            <a:avLst/>
          </a:prstGeom>
          <a:solidFill>
            <a:srgbClr val="1A7382"/>
          </a:solidFill>
          <a:ln>
            <a:solidFill>
              <a:srgbClr val="1A7382"/>
            </a:solidFill>
          </a:ln>
          <a:effectLst>
            <a:outerShdw blurRad="50800" dist="38100" dir="2700000" algn="br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026803" y="3031881"/>
            <a:ext cx="1440000" cy="180192"/>
          </a:xfrm>
          <a:prstGeom prst="rect">
            <a:avLst/>
          </a:prstGeom>
          <a:solidFill>
            <a:srgbClr val="1A7382"/>
          </a:solidFill>
          <a:ln>
            <a:solidFill>
              <a:srgbClr val="1A7382"/>
            </a:solidFill>
          </a:ln>
          <a:effectLst>
            <a:outerShdw blurRad="50800" dist="38100" algn="r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5026803" y="3894030"/>
            <a:ext cx="827999" cy="180192"/>
          </a:xfrm>
          <a:prstGeom prst="rect">
            <a:avLst/>
          </a:prstGeom>
          <a:solidFill>
            <a:srgbClr val="1A7382"/>
          </a:solidFill>
          <a:ln>
            <a:solidFill>
              <a:srgbClr val="1A7382"/>
            </a:solidFill>
          </a:ln>
          <a:effectLst>
            <a:outerShdw blurRad="50800" dist="38100" algn="r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026805" y="4950485"/>
            <a:ext cx="1548000" cy="180192"/>
          </a:xfrm>
          <a:prstGeom prst="rect">
            <a:avLst/>
          </a:prstGeom>
          <a:solidFill>
            <a:srgbClr val="1A7382"/>
          </a:solidFill>
          <a:ln>
            <a:solidFill>
              <a:srgbClr val="1A7382"/>
            </a:solidFill>
          </a:ln>
          <a:effectLst>
            <a:outerShdw blurRad="50800" dist="38100" algn="r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5026803" y="5997630"/>
            <a:ext cx="755999" cy="180192"/>
          </a:xfrm>
          <a:prstGeom prst="rect">
            <a:avLst/>
          </a:prstGeom>
          <a:solidFill>
            <a:srgbClr val="1A7382"/>
          </a:solidFill>
          <a:ln>
            <a:solidFill>
              <a:srgbClr val="1A7382"/>
            </a:solidFill>
          </a:ln>
          <a:effectLst>
            <a:outerShdw blurRad="50800" dist="38100" algn="r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img_footer2.png"/>
          <p:cNvPicPr>
            <a:picLocks noChangeAspect="1"/>
          </p:cNvPicPr>
          <p:nvPr/>
        </p:nvPicPr>
        <p:blipFill>
          <a:blip r:embed="rId2"/>
          <a:srcRect r="37636" b="-578"/>
          <a:stretch>
            <a:fillRect/>
          </a:stretch>
        </p:blipFill>
        <p:spPr>
          <a:xfrm>
            <a:off x="3471905" y="2819400"/>
            <a:ext cx="1199812" cy="469934"/>
          </a:xfrm>
          <a:prstGeom prst="rect">
            <a:avLst/>
          </a:prstGeom>
          <a:ln>
            <a:solidFill>
              <a:srgbClr val="1A7382"/>
            </a:solidFill>
          </a:ln>
        </p:spPr>
      </p:pic>
      <p:pic>
        <p:nvPicPr>
          <p:cNvPr id="9" name="Picture 8" descr="dnaseq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964" y="5562600"/>
            <a:ext cx="1009435" cy="685800"/>
          </a:xfrm>
          <a:prstGeom prst="rect">
            <a:avLst/>
          </a:prstGeom>
          <a:ln>
            <a:noFill/>
          </a:ln>
        </p:spPr>
      </p:pic>
      <p:pic>
        <p:nvPicPr>
          <p:cNvPr id="10" name="Picture 9" descr="trap.png"/>
          <p:cNvPicPr>
            <a:picLocks noChangeAspect="1"/>
          </p:cNvPicPr>
          <p:nvPr/>
        </p:nvPicPr>
        <p:blipFill>
          <a:blip r:embed="rId4"/>
          <a:srcRect r="10516"/>
          <a:stretch>
            <a:fillRect/>
          </a:stretch>
        </p:blipFill>
        <p:spPr>
          <a:xfrm>
            <a:off x="3742567" y="4461317"/>
            <a:ext cx="937093" cy="872683"/>
          </a:xfrm>
          <a:prstGeom prst="rect">
            <a:avLst/>
          </a:prstGeom>
          <a:ln>
            <a:solidFill>
              <a:srgbClr val="1A7382"/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rcRect t="14959" r="16490" b="37624"/>
          <a:stretch>
            <a:fillRect/>
          </a:stretch>
        </p:blipFill>
        <p:spPr>
          <a:xfrm>
            <a:off x="3733800" y="3505199"/>
            <a:ext cx="944376" cy="805795"/>
          </a:xfrm>
          <a:prstGeom prst="rect">
            <a:avLst/>
          </a:prstGeom>
          <a:ln>
            <a:solidFill>
              <a:srgbClr val="1A7382"/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4876800" y="1605823"/>
            <a:ext cx="9001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A5A5E"/>
                </a:solidFill>
                <a:latin typeface="Arial Narrow"/>
                <a:cs typeface="Arial Narrow"/>
              </a:rPr>
              <a:t>Scientist</a:t>
            </a:r>
            <a:endParaRPr lang="en-US" dirty="0">
              <a:solidFill>
                <a:srgbClr val="0A5A5E"/>
              </a:solidFill>
              <a:latin typeface="Arial Narrow"/>
              <a:cs typeface="Arial Narrow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76335" y="1834423"/>
            <a:ext cx="3952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A5A5E"/>
                </a:solidFill>
                <a:latin typeface="Arial Narrow"/>
                <a:cs typeface="Arial Narrow"/>
              </a:rPr>
              <a:t>21</a:t>
            </a:r>
            <a:endParaRPr lang="en-US" dirty="0">
              <a:solidFill>
                <a:srgbClr val="0A5A5E"/>
              </a:solidFill>
              <a:latin typeface="Arial Narrow"/>
              <a:cs typeface="Arial Narrow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76800" y="2615813"/>
            <a:ext cx="1363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A5A5E"/>
                </a:solidFill>
                <a:latin typeface="Arial Narrow"/>
                <a:cs typeface="Arial Narrow"/>
              </a:rPr>
              <a:t>Ph.D. Student</a:t>
            </a:r>
            <a:endParaRPr lang="en-US" dirty="0">
              <a:solidFill>
                <a:srgbClr val="0A5A5E"/>
              </a:solidFill>
              <a:latin typeface="Arial Narrow"/>
              <a:cs typeface="Arial Narrow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77000" y="2912891"/>
            <a:ext cx="3952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A5A5E"/>
                </a:solidFill>
                <a:latin typeface="Arial Narrow"/>
                <a:cs typeface="Arial Narrow"/>
              </a:rPr>
              <a:t>80</a:t>
            </a:r>
            <a:endParaRPr lang="en-US" dirty="0">
              <a:solidFill>
                <a:srgbClr val="0A5A5E"/>
              </a:solidFill>
              <a:latin typeface="Arial Narrow"/>
              <a:cs typeface="Arial Narrow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76800" y="3510823"/>
            <a:ext cx="14439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A5A5E"/>
                </a:solidFill>
                <a:latin typeface="Arial Narrow"/>
                <a:cs typeface="Arial Narrow"/>
              </a:rPr>
              <a:t>Ph.D. Awarded</a:t>
            </a:r>
            <a:endParaRPr lang="en-US" dirty="0">
              <a:solidFill>
                <a:srgbClr val="0A5A5E"/>
              </a:solidFill>
              <a:latin typeface="Arial Narrow"/>
              <a:cs typeface="Arial Narrow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05200" y="615223"/>
            <a:ext cx="24369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A5A5E"/>
                </a:solidFill>
                <a:latin typeface="Arial Narrow"/>
                <a:cs typeface="Arial Narrow"/>
              </a:rPr>
              <a:t>Started functioning in 2000</a:t>
            </a:r>
          </a:p>
          <a:p>
            <a:r>
              <a:rPr lang="en-US" dirty="0" smtClean="0">
                <a:solidFill>
                  <a:srgbClr val="0A5A5E"/>
                </a:solidFill>
                <a:latin typeface="Arial Narrow"/>
                <a:cs typeface="Arial Narrow"/>
              </a:rPr>
              <a:t>Present strength        227</a:t>
            </a:r>
            <a:endParaRPr lang="en-US" dirty="0">
              <a:solidFill>
                <a:srgbClr val="0A5A5E"/>
              </a:solidFill>
              <a:latin typeface="Arial Narrow"/>
              <a:cs typeface="Arial Narrow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867400" y="3758813"/>
            <a:ext cx="3952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A5A5E"/>
                </a:solidFill>
                <a:latin typeface="Arial Narrow"/>
                <a:cs typeface="Arial Narrow"/>
              </a:rPr>
              <a:t>47</a:t>
            </a:r>
            <a:endParaRPr lang="en-US" dirty="0">
              <a:solidFill>
                <a:srgbClr val="0A5A5E"/>
              </a:solidFill>
              <a:latin typeface="Arial Narrow"/>
              <a:cs typeface="Arial Narrow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76800" y="4501423"/>
            <a:ext cx="16889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A5A5E"/>
                </a:solidFill>
                <a:latin typeface="Arial Narrow"/>
                <a:cs typeface="Arial Narrow"/>
              </a:rPr>
              <a:t>Research Fellows</a:t>
            </a:r>
            <a:endParaRPr lang="en-US" dirty="0">
              <a:solidFill>
                <a:srgbClr val="0A5A5E"/>
              </a:solidFill>
              <a:latin typeface="Arial Narrow"/>
              <a:cs typeface="Arial Narrow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605496" y="4825613"/>
            <a:ext cx="3952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A5A5E"/>
                </a:solidFill>
                <a:latin typeface="Arial Narrow"/>
                <a:cs typeface="Arial Narrow"/>
              </a:rPr>
              <a:t>86</a:t>
            </a:r>
            <a:endParaRPr lang="en-US" dirty="0">
              <a:solidFill>
                <a:srgbClr val="0A5A5E"/>
              </a:solidFill>
              <a:latin typeface="Arial Narrow"/>
              <a:cs typeface="Arial Narrow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876800" y="5568222"/>
            <a:ext cx="12875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A5A5E"/>
                </a:solidFill>
                <a:latin typeface="Arial Narrow"/>
                <a:cs typeface="Arial Narrow"/>
              </a:rPr>
              <a:t>Support Staff</a:t>
            </a:r>
            <a:endParaRPr lang="en-US" dirty="0">
              <a:solidFill>
                <a:srgbClr val="0A5A5E"/>
              </a:solidFill>
              <a:latin typeface="Arial Narrow"/>
              <a:cs typeface="Arial Narrow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791200" y="5892412"/>
            <a:ext cx="3952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A5A5E"/>
                </a:solidFill>
                <a:latin typeface="Arial Narrow"/>
                <a:cs typeface="Arial Narrow"/>
              </a:rPr>
              <a:t>42</a:t>
            </a:r>
            <a:endParaRPr lang="en-US" dirty="0">
              <a:solidFill>
                <a:srgbClr val="0A5A5E"/>
              </a:solidFill>
              <a:latin typeface="Arial Narrow"/>
              <a:cs typeface="Arial Narrow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352800" y="152400"/>
            <a:ext cx="2531612" cy="461665"/>
          </a:xfrm>
          <a:prstGeom prst="rect">
            <a:avLst/>
          </a:prstGeom>
          <a:noFill/>
          <a:effectLst>
            <a:outerShdw blurRad="50800" dist="38100" algn="r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A5A5E"/>
                </a:solidFill>
              </a:rPr>
              <a:t>Human Resources</a:t>
            </a:r>
            <a:endParaRPr lang="en-US" sz="2400" b="1" dirty="0">
              <a:solidFill>
                <a:srgbClr val="0A5A5E"/>
              </a:solidFill>
            </a:endParaRPr>
          </a:p>
        </p:txBody>
      </p:sp>
      <p:pic>
        <p:nvPicPr>
          <p:cNvPr id="24" name="Picture 23" descr="staff.jpg"/>
          <p:cNvPicPr>
            <a:picLocks noChangeAspect="1"/>
          </p:cNvPicPr>
          <p:nvPr/>
        </p:nvPicPr>
        <p:blipFill>
          <a:blip r:embed="rId6"/>
          <a:srcRect r="24074"/>
          <a:stretch>
            <a:fillRect/>
          </a:stretch>
        </p:blipFill>
        <p:spPr>
          <a:xfrm>
            <a:off x="3539068" y="1828800"/>
            <a:ext cx="1143001" cy="457200"/>
          </a:xfrm>
          <a:prstGeom prst="rect">
            <a:avLst/>
          </a:prstGeom>
          <a:ln>
            <a:solidFill>
              <a:srgbClr val="0A5A5E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2752894" y="306160"/>
            <a:ext cx="3429000" cy="639762"/>
          </a:xfrm>
          <a:prstGeom prst="rect">
            <a:avLst/>
          </a:prstGeom>
          <a:noFill/>
          <a:ln>
            <a:noFill/>
          </a:ln>
          <a:effectLst>
            <a:outerShdw blurRad="50800" dist="38100" algn="r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i="0" u="none" strike="noStrike" kern="0" cap="none" spc="0" normalizeH="0" baseline="0" noProof="0" dirty="0" smtClean="0">
                <a:ln>
                  <a:noFill/>
                </a:ln>
                <a:solidFill>
                  <a:srgbClr val="0A5A5E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RESEARCH AREAS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637918" y="1021045"/>
            <a:ext cx="4267402" cy="369332"/>
          </a:xfrm>
          <a:prstGeom prst="rect">
            <a:avLst/>
          </a:prstGeom>
          <a:noFill/>
          <a:effectLst>
            <a:outerShdw blurRad="50800" dist="38100" algn="r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A5A5E"/>
                </a:solidFill>
              </a:rPr>
              <a:t>Genome Analysis and Molecular Mapping</a:t>
            </a:r>
            <a:endParaRPr lang="en-US" dirty="0">
              <a:solidFill>
                <a:srgbClr val="0A5A5E"/>
              </a:solidFill>
            </a:endParaRPr>
          </a:p>
        </p:txBody>
      </p:sp>
      <p:sp>
        <p:nvSpPr>
          <p:cNvPr id="5" name="6-Point Star 4"/>
          <p:cNvSpPr/>
          <p:nvPr/>
        </p:nvSpPr>
        <p:spPr>
          <a:xfrm>
            <a:off x="2362200" y="1154055"/>
            <a:ext cx="152400" cy="152400"/>
          </a:xfrm>
          <a:prstGeom prst="star6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657306" y="1478245"/>
            <a:ext cx="1700856" cy="369332"/>
          </a:xfrm>
          <a:prstGeom prst="rect">
            <a:avLst/>
          </a:prstGeom>
          <a:effectLst>
            <a:outerShdw blurRad="50800" dist="38100" algn="r">
              <a:srgbClr val="000000">
                <a:alpha val="43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0A5A5E"/>
                </a:solidFill>
              </a:rPr>
              <a:t>Plant Immunity</a:t>
            </a:r>
            <a:endParaRPr lang="en-US" dirty="0">
              <a:solidFill>
                <a:srgbClr val="0A5A5E"/>
              </a:solidFill>
            </a:endParaRPr>
          </a:p>
        </p:txBody>
      </p:sp>
      <p:sp>
        <p:nvSpPr>
          <p:cNvPr id="8" name="6-Point Star 7"/>
          <p:cNvSpPr/>
          <p:nvPr/>
        </p:nvSpPr>
        <p:spPr>
          <a:xfrm>
            <a:off x="2362200" y="1630645"/>
            <a:ext cx="152400" cy="152400"/>
          </a:xfrm>
          <a:prstGeom prst="star6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667000" y="1934085"/>
            <a:ext cx="1543850" cy="369332"/>
          </a:xfrm>
          <a:prstGeom prst="rect">
            <a:avLst/>
          </a:prstGeom>
          <a:effectLst>
            <a:outerShdw blurRad="50800" dist="38100" algn="r">
              <a:srgbClr val="000000">
                <a:alpha val="43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en-US" b="1" dirty="0" err="1" smtClean="0">
                <a:solidFill>
                  <a:srgbClr val="0A5A5E"/>
                </a:solidFill>
              </a:rPr>
              <a:t>Abiotic</a:t>
            </a:r>
            <a:r>
              <a:rPr lang="en-US" b="1" dirty="0" smtClean="0">
                <a:solidFill>
                  <a:srgbClr val="0A5A5E"/>
                </a:solidFill>
              </a:rPr>
              <a:t> Stress </a:t>
            </a:r>
            <a:endParaRPr lang="en-US" dirty="0">
              <a:solidFill>
                <a:srgbClr val="0A5A5E"/>
              </a:solidFill>
            </a:endParaRPr>
          </a:p>
        </p:txBody>
      </p:sp>
      <p:sp>
        <p:nvSpPr>
          <p:cNvPr id="10" name="6-Point Star 9"/>
          <p:cNvSpPr/>
          <p:nvPr/>
        </p:nvSpPr>
        <p:spPr>
          <a:xfrm>
            <a:off x="2362200" y="2067095"/>
            <a:ext cx="152400" cy="152400"/>
          </a:xfrm>
          <a:prstGeom prst="star6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667000" y="2438400"/>
            <a:ext cx="2279741" cy="323165"/>
          </a:xfrm>
          <a:prstGeom prst="rect">
            <a:avLst/>
          </a:prstGeom>
          <a:effectLst>
            <a:outerShdw blurRad="50800" dist="38100" algn="r">
              <a:srgbClr val="000000">
                <a:alpha val="43000"/>
              </a:srgbClr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b="1" dirty="0" smtClean="0">
                <a:solidFill>
                  <a:srgbClr val="0A5A5E"/>
                </a:solidFill>
              </a:rPr>
              <a:t>Nutritional Genomics</a:t>
            </a:r>
          </a:p>
        </p:txBody>
      </p:sp>
      <p:sp>
        <p:nvSpPr>
          <p:cNvPr id="12" name="6-Point Star 11"/>
          <p:cNvSpPr/>
          <p:nvPr/>
        </p:nvSpPr>
        <p:spPr>
          <a:xfrm>
            <a:off x="2362200" y="2545045"/>
            <a:ext cx="152400" cy="152400"/>
          </a:xfrm>
          <a:prstGeom prst="star6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2667000" y="2926045"/>
            <a:ext cx="3792775" cy="323165"/>
          </a:xfrm>
          <a:prstGeom prst="rect">
            <a:avLst/>
          </a:prstGeom>
          <a:effectLst>
            <a:outerShdw blurRad="50800" dist="38100" algn="r">
              <a:srgbClr val="000000">
                <a:alpha val="43000"/>
              </a:srgbClr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b="1" dirty="0" smtClean="0">
                <a:solidFill>
                  <a:srgbClr val="0A5A5E"/>
                </a:solidFill>
              </a:rPr>
              <a:t>Plant Development and Architecture</a:t>
            </a:r>
          </a:p>
        </p:txBody>
      </p:sp>
      <p:sp>
        <p:nvSpPr>
          <p:cNvPr id="14" name="6-Point Star 13"/>
          <p:cNvSpPr/>
          <p:nvPr/>
        </p:nvSpPr>
        <p:spPr>
          <a:xfrm>
            <a:off x="2362200" y="2984215"/>
            <a:ext cx="152400" cy="152400"/>
          </a:xfrm>
          <a:prstGeom prst="star6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2676694" y="3354160"/>
            <a:ext cx="1757099" cy="369332"/>
          </a:xfrm>
          <a:prstGeom prst="rect">
            <a:avLst/>
          </a:prstGeom>
          <a:effectLst>
            <a:outerShdw blurRad="50800" dist="38100" algn="r">
              <a:srgbClr val="000000">
                <a:alpha val="43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0A5A5E"/>
                </a:solidFill>
              </a:rPr>
              <a:t>Emerging Areas</a:t>
            </a:r>
            <a:endParaRPr lang="en-US" dirty="0">
              <a:solidFill>
                <a:srgbClr val="0A5A5E"/>
              </a:solidFill>
            </a:endParaRPr>
          </a:p>
        </p:txBody>
      </p:sp>
      <p:sp>
        <p:nvSpPr>
          <p:cNvPr id="16" name="6-Point Star 15"/>
          <p:cNvSpPr/>
          <p:nvPr/>
        </p:nvSpPr>
        <p:spPr>
          <a:xfrm>
            <a:off x="2362200" y="3478835"/>
            <a:ext cx="152400" cy="152400"/>
          </a:xfrm>
          <a:prstGeom prst="star6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2"/>
          <p:cNvSpPr txBox="1">
            <a:spLocks noChangeArrowheads="1"/>
          </p:cNvSpPr>
          <p:nvPr/>
        </p:nvSpPr>
        <p:spPr bwMode="auto">
          <a:xfrm>
            <a:off x="3352800" y="3886200"/>
            <a:ext cx="2209800" cy="639762"/>
          </a:xfrm>
          <a:prstGeom prst="rect">
            <a:avLst/>
          </a:prstGeom>
          <a:noFill/>
          <a:ln>
            <a:noFill/>
          </a:ln>
          <a:effectLst>
            <a:outerShdw blurRad="50800" dist="38100" algn="r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i="0" u="none" strike="noStrike" kern="0" cap="none" spc="0" normalizeH="0" baseline="0" noProof="0" dirty="0" smtClean="0">
                <a:ln>
                  <a:noFill/>
                </a:ln>
                <a:solidFill>
                  <a:srgbClr val="0A5A5E"/>
                </a:solidFill>
                <a:effectLst/>
                <a:uLnTx/>
                <a:uFillTx/>
                <a:latin typeface="+mj-lt"/>
                <a:ea typeface="+mj-ea"/>
                <a:cs typeface="Arial Narrow"/>
              </a:rPr>
              <a:t>Major Crops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600200" y="5638800"/>
            <a:ext cx="600683" cy="369332"/>
          </a:xfrm>
          <a:prstGeom prst="rect">
            <a:avLst/>
          </a:prstGeom>
          <a:noFill/>
          <a:effectLst>
            <a:outerShdw blurRad="50800" dist="38100" algn="r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A5A5E"/>
                </a:solidFill>
              </a:rPr>
              <a:t>Rice</a:t>
            </a:r>
            <a:endParaRPr lang="en-US" dirty="0">
              <a:solidFill>
                <a:srgbClr val="0A5A5E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038601" y="5650468"/>
            <a:ext cx="939492" cy="369332"/>
          </a:xfrm>
          <a:prstGeom prst="rect">
            <a:avLst/>
          </a:prstGeom>
          <a:noFill/>
          <a:effectLst>
            <a:outerShdw blurRad="50800" dist="38100" algn="r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A5A5E"/>
                </a:solidFill>
              </a:rPr>
              <a:t>Tomato</a:t>
            </a:r>
            <a:endParaRPr lang="en-US" dirty="0">
              <a:solidFill>
                <a:srgbClr val="0A5A5E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858000" y="5694402"/>
            <a:ext cx="1371600" cy="553998"/>
          </a:xfrm>
          <a:prstGeom prst="rect">
            <a:avLst/>
          </a:prstGeom>
          <a:noFill/>
          <a:effectLst>
            <a:outerShdw blurRad="50800" dist="38100" algn="r">
              <a:srgbClr val="000000">
                <a:alpha val="43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A5A5E"/>
                </a:solidFill>
              </a:rPr>
              <a:t>Chickpea</a:t>
            </a:r>
          </a:p>
          <a:p>
            <a:pPr algn="ctr"/>
            <a:r>
              <a:rPr lang="en-US" sz="1200" b="1" dirty="0" smtClean="0">
                <a:solidFill>
                  <a:srgbClr val="0A5A5E"/>
                </a:solidFill>
              </a:rPr>
              <a:t>(Garbanzo beans)</a:t>
            </a:r>
            <a:endParaRPr lang="en-US" sz="1200" dirty="0">
              <a:solidFill>
                <a:srgbClr val="0A5A5E"/>
              </a:solidFill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2"/>
          <a:srcRect l="3846" r="26923"/>
          <a:stretch>
            <a:fillRect/>
          </a:stretch>
        </p:blipFill>
        <p:spPr>
          <a:xfrm>
            <a:off x="1219200" y="4614905"/>
            <a:ext cx="1371600" cy="1022350"/>
          </a:xfrm>
          <a:prstGeom prst="rect">
            <a:avLst/>
          </a:prstGeom>
        </p:spPr>
      </p:pic>
      <p:pic>
        <p:nvPicPr>
          <p:cNvPr id="27" name="Picture 5" descr="Picture 006.jpg"/>
          <p:cNvPicPr>
            <a:picLocks noChangeAspect="1"/>
          </p:cNvPicPr>
          <p:nvPr/>
        </p:nvPicPr>
        <p:blipFill>
          <a:blip r:embed="rId3">
            <a:lum bright="6000" contrast="6000"/>
          </a:blip>
          <a:srcRect l="53077" t="36285" r="37923" b="52203"/>
          <a:stretch>
            <a:fillRect/>
          </a:stretch>
        </p:blipFill>
        <p:spPr bwMode="auto">
          <a:xfrm rot="10800000" flipH="1">
            <a:off x="3962401" y="4583668"/>
            <a:ext cx="1093159" cy="1048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8" descr="Untitled-1.tif"/>
          <p:cNvPicPr>
            <a:picLocks noChangeAspect="1"/>
          </p:cNvPicPr>
          <p:nvPr/>
        </p:nvPicPr>
        <p:blipFill>
          <a:blip r:embed="rId4"/>
          <a:srcRect l="62339" t="37306" b="3812"/>
          <a:stretch>
            <a:fillRect/>
          </a:stretch>
        </p:blipFill>
        <p:spPr bwMode="auto">
          <a:xfrm rot="5400000">
            <a:off x="7010400" y="4627602"/>
            <a:ext cx="990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19400" y="228600"/>
            <a:ext cx="4267402" cy="369332"/>
          </a:xfrm>
          <a:prstGeom prst="rect">
            <a:avLst/>
          </a:prstGeom>
          <a:noFill/>
          <a:effectLst>
            <a:outerShdw blurRad="50800" dist="38100" algn="r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A5A5E"/>
                </a:solidFill>
              </a:rPr>
              <a:t>Genome Analysis and Molecular Mapping</a:t>
            </a:r>
            <a:endParaRPr lang="en-US" dirty="0">
              <a:solidFill>
                <a:srgbClr val="0A5A5E"/>
              </a:solidFill>
            </a:endParaRPr>
          </a:p>
        </p:txBody>
      </p:sp>
      <p:pic>
        <p:nvPicPr>
          <p:cNvPr id="4" name="Picture 120" descr="http://a1-bookmarks.com/images/china-flag.gif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1653228" y="1386738"/>
            <a:ext cx="407987" cy="276225"/>
          </a:xfrm>
          <a:prstGeom prst="rect">
            <a:avLst/>
          </a:prstGeom>
          <a:noFill/>
          <a:ln w="254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5" name="Picture 121" descr="http://flasia.com/_misc/korea_flag.gif"/>
          <p:cNvPicPr>
            <a:picLocks noChangeAspect="1" noChangeArrowheads="1"/>
          </p:cNvPicPr>
          <p:nvPr/>
        </p:nvPicPr>
        <p:blipFill>
          <a:blip r:embed="rId4" r:link="rId3"/>
          <a:srcRect/>
          <a:stretch>
            <a:fillRect/>
          </a:stretch>
        </p:blipFill>
        <p:spPr bwMode="auto">
          <a:xfrm>
            <a:off x="1165630" y="1386738"/>
            <a:ext cx="407987" cy="276225"/>
          </a:xfrm>
          <a:prstGeom prst="rect">
            <a:avLst/>
          </a:prstGeom>
          <a:noFill/>
          <a:ln w="254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6" name="Picture 122" descr="http://www.linkup.au.com/india/flag.jpg"/>
          <p:cNvPicPr>
            <a:picLocks noChangeAspect="1" noChangeArrowheads="1"/>
          </p:cNvPicPr>
          <p:nvPr/>
        </p:nvPicPr>
        <p:blipFill>
          <a:blip r:embed="rId5" r:link="rId3"/>
          <a:srcRect/>
          <a:stretch>
            <a:fillRect/>
          </a:stretch>
        </p:blipFill>
        <p:spPr bwMode="auto">
          <a:xfrm>
            <a:off x="2632920" y="1386738"/>
            <a:ext cx="407987" cy="276225"/>
          </a:xfrm>
          <a:prstGeom prst="rect">
            <a:avLst/>
          </a:prstGeom>
          <a:noFill/>
          <a:ln w="254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7" name="Picture 123" descr="http://users.skynet.be/terrorism/jpeg1/france_flag.jpg"/>
          <p:cNvPicPr>
            <a:picLocks noChangeAspect="1" noChangeArrowheads="1"/>
          </p:cNvPicPr>
          <p:nvPr/>
        </p:nvPicPr>
        <p:blipFill>
          <a:blip r:embed="rId6" r:link="rId3">
            <a:lum bright="6000"/>
          </a:blip>
          <a:srcRect/>
          <a:stretch>
            <a:fillRect/>
          </a:stretch>
        </p:blipFill>
        <p:spPr bwMode="auto">
          <a:xfrm>
            <a:off x="3625174" y="1386738"/>
            <a:ext cx="407987" cy="276225"/>
          </a:xfrm>
          <a:prstGeom prst="rect">
            <a:avLst/>
          </a:prstGeom>
          <a:noFill/>
          <a:ln w="254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9" name="Picture 125" descr="http://a1-bookmarks.com/images/japan-flag.gif"/>
          <p:cNvPicPr>
            <a:picLocks noChangeAspect="1" noChangeArrowheads="1"/>
          </p:cNvPicPr>
          <p:nvPr/>
        </p:nvPicPr>
        <p:blipFill>
          <a:blip r:embed="rId7" r:link="rId3"/>
          <a:srcRect/>
          <a:stretch>
            <a:fillRect/>
          </a:stretch>
        </p:blipFill>
        <p:spPr bwMode="auto">
          <a:xfrm>
            <a:off x="4121150" y="1386738"/>
            <a:ext cx="407987" cy="276225"/>
          </a:xfrm>
          <a:prstGeom prst="rect">
            <a:avLst/>
          </a:prstGeom>
          <a:noFill/>
          <a:ln w="254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0" name="Picture 126" descr="http://www.robesus.com/usaflag-for-printing.jpg"/>
          <p:cNvPicPr>
            <a:picLocks noChangeAspect="1" noChangeArrowheads="1"/>
          </p:cNvPicPr>
          <p:nvPr/>
        </p:nvPicPr>
        <p:blipFill>
          <a:blip r:embed="rId8" r:link="rId3"/>
          <a:srcRect/>
          <a:stretch>
            <a:fillRect/>
          </a:stretch>
        </p:blipFill>
        <p:spPr bwMode="auto">
          <a:xfrm>
            <a:off x="677863" y="1386738"/>
            <a:ext cx="407987" cy="276225"/>
          </a:xfrm>
          <a:prstGeom prst="rect">
            <a:avLst/>
          </a:prstGeom>
          <a:noFill/>
          <a:ln w="254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1" name="Picture 127"/>
          <p:cNvPicPr>
            <a:picLocks noChangeAspect="1" noChangeArrowheads="1"/>
          </p:cNvPicPr>
          <p:nvPr/>
        </p:nvPicPr>
        <p:blipFill>
          <a:blip r:embed="rId9"/>
          <a:srcRect b="1311"/>
          <a:stretch>
            <a:fillRect/>
          </a:stretch>
        </p:blipFill>
        <p:spPr bwMode="auto">
          <a:xfrm>
            <a:off x="6721035" y="1377043"/>
            <a:ext cx="461159" cy="3122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3" name="Picture 129" descr="http://www.zuppa.co.uk/misc/uk/uk-flag.jpg"/>
          <p:cNvPicPr>
            <a:picLocks noChangeAspect="1" noChangeArrowheads="1"/>
          </p:cNvPicPr>
          <p:nvPr/>
        </p:nvPicPr>
        <p:blipFill>
          <a:blip r:embed="rId10" r:link="rId3"/>
          <a:srcRect/>
          <a:stretch>
            <a:fillRect/>
          </a:stretch>
        </p:blipFill>
        <p:spPr bwMode="auto">
          <a:xfrm>
            <a:off x="2139950" y="1386738"/>
            <a:ext cx="407987" cy="276225"/>
          </a:xfrm>
          <a:prstGeom prst="rect">
            <a:avLst/>
          </a:prstGeom>
          <a:noFill/>
          <a:ln w="254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4" name="Picture 130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632325" y="1386738"/>
            <a:ext cx="403225" cy="2762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</p:pic>
      <p:pic>
        <p:nvPicPr>
          <p:cNvPr id="15" name="Picture 131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130550" y="1386738"/>
            <a:ext cx="417512" cy="2762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16" name="Text Box 210"/>
          <p:cNvSpPr txBox="1">
            <a:spLocks noChangeArrowheads="1"/>
          </p:cNvSpPr>
          <p:nvPr/>
        </p:nvSpPr>
        <p:spPr bwMode="auto">
          <a:xfrm>
            <a:off x="609600" y="1645955"/>
            <a:ext cx="457200" cy="26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429" tIns="45715" rIns="91429" bIns="45715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100" dirty="0">
                <a:solidFill>
                  <a:srgbClr val="008000"/>
                </a:solidFill>
              </a:rPr>
              <a:t>USA</a:t>
            </a:r>
          </a:p>
        </p:txBody>
      </p:sp>
      <p:sp>
        <p:nvSpPr>
          <p:cNvPr id="17" name="Text Box 211"/>
          <p:cNvSpPr txBox="1">
            <a:spLocks noChangeArrowheads="1"/>
          </p:cNvSpPr>
          <p:nvPr/>
        </p:nvSpPr>
        <p:spPr bwMode="auto">
          <a:xfrm>
            <a:off x="1088349" y="1645955"/>
            <a:ext cx="692150" cy="26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9" tIns="45715" rIns="91429" bIns="45715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100" dirty="0">
                <a:solidFill>
                  <a:srgbClr val="008000"/>
                </a:solidFill>
              </a:rPr>
              <a:t>Korea</a:t>
            </a:r>
          </a:p>
        </p:txBody>
      </p:sp>
      <p:sp>
        <p:nvSpPr>
          <p:cNvPr id="18" name="Text Box 212"/>
          <p:cNvSpPr txBox="1">
            <a:spLocks noChangeArrowheads="1"/>
          </p:cNvSpPr>
          <p:nvPr/>
        </p:nvSpPr>
        <p:spPr bwMode="auto">
          <a:xfrm>
            <a:off x="1570509" y="1645955"/>
            <a:ext cx="566737" cy="26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429" tIns="45715" rIns="91429" bIns="45715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100" dirty="0">
                <a:solidFill>
                  <a:srgbClr val="008000"/>
                </a:solidFill>
              </a:rPr>
              <a:t>China</a:t>
            </a:r>
          </a:p>
        </p:txBody>
      </p:sp>
      <p:sp>
        <p:nvSpPr>
          <p:cNvPr id="19" name="Text Box 213"/>
          <p:cNvSpPr txBox="1">
            <a:spLocks noChangeArrowheads="1"/>
          </p:cNvSpPr>
          <p:nvPr/>
        </p:nvSpPr>
        <p:spPr bwMode="auto">
          <a:xfrm>
            <a:off x="2173287" y="1645955"/>
            <a:ext cx="423863" cy="26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429" tIns="45715" rIns="91429" bIns="45715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100" dirty="0">
                <a:solidFill>
                  <a:srgbClr val="008000"/>
                </a:solidFill>
              </a:rPr>
              <a:t>UK</a:t>
            </a:r>
          </a:p>
        </p:txBody>
      </p:sp>
      <p:sp>
        <p:nvSpPr>
          <p:cNvPr id="20" name="Text Box 214"/>
          <p:cNvSpPr txBox="1">
            <a:spLocks noChangeArrowheads="1"/>
          </p:cNvSpPr>
          <p:nvPr/>
        </p:nvSpPr>
        <p:spPr bwMode="auto">
          <a:xfrm>
            <a:off x="2569420" y="1645955"/>
            <a:ext cx="561130" cy="26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429" tIns="45715" rIns="91429" bIns="45715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100" dirty="0">
                <a:solidFill>
                  <a:srgbClr val="008000"/>
                </a:solidFill>
              </a:rPr>
              <a:t>India</a:t>
            </a:r>
          </a:p>
        </p:txBody>
      </p:sp>
      <p:sp>
        <p:nvSpPr>
          <p:cNvPr id="21" name="Text Box 215"/>
          <p:cNvSpPr txBox="1">
            <a:spLocks noChangeArrowheads="1"/>
          </p:cNvSpPr>
          <p:nvPr/>
        </p:nvSpPr>
        <p:spPr bwMode="auto">
          <a:xfrm>
            <a:off x="3173413" y="1645955"/>
            <a:ext cx="414338" cy="26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429" tIns="45715" rIns="91429" bIns="45715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100" dirty="0">
                <a:solidFill>
                  <a:srgbClr val="008000"/>
                </a:solidFill>
              </a:rPr>
              <a:t>NL</a:t>
            </a:r>
          </a:p>
        </p:txBody>
      </p:sp>
      <p:sp>
        <p:nvSpPr>
          <p:cNvPr id="22" name="Text Box 216"/>
          <p:cNvSpPr txBox="1">
            <a:spLocks noChangeArrowheads="1"/>
          </p:cNvSpPr>
          <p:nvPr/>
        </p:nvSpPr>
        <p:spPr bwMode="auto">
          <a:xfrm>
            <a:off x="3511550" y="1645955"/>
            <a:ext cx="720725" cy="26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429" tIns="45715" rIns="91429" bIns="45715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100" dirty="0">
                <a:solidFill>
                  <a:srgbClr val="008000"/>
                </a:solidFill>
              </a:rPr>
              <a:t>France</a:t>
            </a:r>
          </a:p>
        </p:txBody>
      </p:sp>
      <p:sp>
        <p:nvSpPr>
          <p:cNvPr id="23" name="Text Box 217"/>
          <p:cNvSpPr txBox="1">
            <a:spLocks noChangeArrowheads="1"/>
          </p:cNvSpPr>
          <p:nvPr/>
        </p:nvSpPr>
        <p:spPr bwMode="auto">
          <a:xfrm>
            <a:off x="4044950" y="1645955"/>
            <a:ext cx="623887" cy="26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429" tIns="45715" rIns="91429" bIns="45715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100" dirty="0">
                <a:solidFill>
                  <a:srgbClr val="008000"/>
                </a:solidFill>
              </a:rPr>
              <a:t>Japan</a:t>
            </a:r>
          </a:p>
        </p:txBody>
      </p:sp>
      <p:sp>
        <p:nvSpPr>
          <p:cNvPr id="24" name="Text Box 218"/>
          <p:cNvSpPr txBox="1">
            <a:spLocks noChangeArrowheads="1"/>
          </p:cNvSpPr>
          <p:nvPr/>
        </p:nvSpPr>
        <p:spPr bwMode="auto">
          <a:xfrm>
            <a:off x="4578350" y="1645955"/>
            <a:ext cx="611187" cy="26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429" tIns="45715" rIns="91429" bIns="45715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100" dirty="0">
                <a:solidFill>
                  <a:srgbClr val="008000"/>
                </a:solidFill>
              </a:rPr>
              <a:t>Spain</a:t>
            </a:r>
          </a:p>
        </p:txBody>
      </p:sp>
      <p:sp>
        <p:nvSpPr>
          <p:cNvPr id="27" name="Text Box 221"/>
          <p:cNvSpPr txBox="1">
            <a:spLocks noChangeArrowheads="1"/>
          </p:cNvSpPr>
          <p:nvPr/>
        </p:nvSpPr>
        <p:spPr bwMode="auto">
          <a:xfrm>
            <a:off x="6777104" y="1650375"/>
            <a:ext cx="476588" cy="26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429" tIns="45715" rIns="91429" bIns="45715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100" dirty="0">
                <a:solidFill>
                  <a:srgbClr val="008000"/>
                </a:solidFill>
              </a:rPr>
              <a:t>Italy</a:t>
            </a:r>
          </a:p>
        </p:txBody>
      </p:sp>
      <p:pic>
        <p:nvPicPr>
          <p:cNvPr id="174" name="Picture 17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772400" y="990600"/>
            <a:ext cx="1081498" cy="1420368"/>
          </a:xfrm>
          <a:prstGeom prst="rect">
            <a:avLst/>
          </a:prstGeom>
        </p:spPr>
      </p:pic>
      <p:pic>
        <p:nvPicPr>
          <p:cNvPr id="176" name="Picture 17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111750" y="1390990"/>
            <a:ext cx="469299" cy="302774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77" name="Picture 176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713008" y="1381295"/>
            <a:ext cx="358409" cy="31540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78" name="Picture 177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177198" y="1381295"/>
            <a:ext cx="478500" cy="290000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179" name="Text Box 218"/>
          <p:cNvSpPr txBox="1">
            <a:spLocks noChangeArrowheads="1"/>
          </p:cNvSpPr>
          <p:nvPr/>
        </p:nvSpPr>
        <p:spPr bwMode="auto">
          <a:xfrm>
            <a:off x="4967692" y="1644595"/>
            <a:ext cx="914400" cy="26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429" tIns="45715" rIns="91429" bIns="45715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100" dirty="0" smtClean="0">
                <a:solidFill>
                  <a:srgbClr val="008000"/>
                </a:solidFill>
              </a:rPr>
              <a:t>Argentina</a:t>
            </a:r>
            <a:endParaRPr lang="en-US" sz="1100" dirty="0">
              <a:solidFill>
                <a:srgbClr val="008000"/>
              </a:solidFill>
            </a:endParaRPr>
          </a:p>
        </p:txBody>
      </p:sp>
      <p:pic>
        <p:nvPicPr>
          <p:cNvPr id="180" name="Picture 179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234980" y="1361905"/>
            <a:ext cx="468191" cy="343340"/>
          </a:xfrm>
          <a:prstGeom prst="rect">
            <a:avLst/>
          </a:prstGeom>
        </p:spPr>
      </p:pic>
      <p:sp>
        <p:nvSpPr>
          <p:cNvPr id="181" name="Text Box 221"/>
          <p:cNvSpPr txBox="1">
            <a:spLocks noChangeArrowheads="1"/>
          </p:cNvSpPr>
          <p:nvPr/>
        </p:nvSpPr>
        <p:spPr bwMode="auto">
          <a:xfrm>
            <a:off x="7196880" y="1650375"/>
            <a:ext cx="533400" cy="26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429" tIns="45715" rIns="91429" bIns="45715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100" dirty="0" smtClean="0">
                <a:solidFill>
                  <a:srgbClr val="008000"/>
                </a:solidFill>
              </a:rPr>
              <a:t>Israel</a:t>
            </a:r>
            <a:endParaRPr lang="en-US" sz="1100" dirty="0">
              <a:solidFill>
                <a:srgbClr val="008000"/>
              </a:solidFill>
            </a:endParaRPr>
          </a:p>
        </p:txBody>
      </p:sp>
      <p:sp>
        <p:nvSpPr>
          <p:cNvPr id="182" name="Text Box 221"/>
          <p:cNvSpPr txBox="1">
            <a:spLocks noChangeArrowheads="1"/>
          </p:cNvSpPr>
          <p:nvPr/>
        </p:nvSpPr>
        <p:spPr bwMode="auto">
          <a:xfrm>
            <a:off x="6102350" y="1649015"/>
            <a:ext cx="762000" cy="26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429" tIns="45715" rIns="91429" bIns="45715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100" dirty="0" smtClean="0">
                <a:solidFill>
                  <a:srgbClr val="008000"/>
                </a:solidFill>
              </a:rPr>
              <a:t>Germany</a:t>
            </a:r>
            <a:endParaRPr lang="en-US" sz="1100" dirty="0">
              <a:solidFill>
                <a:srgbClr val="008000"/>
              </a:solidFill>
            </a:endParaRPr>
          </a:p>
        </p:txBody>
      </p:sp>
      <p:sp>
        <p:nvSpPr>
          <p:cNvPr id="183" name="Text Box 221"/>
          <p:cNvSpPr txBox="1">
            <a:spLocks noChangeArrowheads="1"/>
          </p:cNvSpPr>
          <p:nvPr/>
        </p:nvSpPr>
        <p:spPr bwMode="auto">
          <a:xfrm>
            <a:off x="5579996" y="1644595"/>
            <a:ext cx="713530" cy="26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429" tIns="45715" rIns="91429" bIns="45715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100" dirty="0" smtClean="0">
                <a:solidFill>
                  <a:srgbClr val="008000"/>
                </a:solidFill>
              </a:rPr>
              <a:t>Belgium</a:t>
            </a:r>
            <a:endParaRPr lang="en-US" sz="1100" dirty="0">
              <a:solidFill>
                <a:srgbClr val="008000"/>
              </a:solidFill>
            </a:endParaRPr>
          </a:p>
        </p:txBody>
      </p:sp>
      <p:sp>
        <p:nvSpPr>
          <p:cNvPr id="186" name="TextBox 185"/>
          <p:cNvSpPr txBox="1"/>
          <p:nvPr/>
        </p:nvSpPr>
        <p:spPr>
          <a:xfrm>
            <a:off x="1044176" y="838200"/>
            <a:ext cx="4366024" cy="369332"/>
          </a:xfrm>
          <a:prstGeom prst="rect">
            <a:avLst/>
          </a:prstGeom>
          <a:noFill/>
          <a:effectLst>
            <a:outerShdw blurRad="50800" dist="38100" algn="r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28640A"/>
                </a:solidFill>
              </a:rPr>
              <a:t>International Tomato Genome Consortium</a:t>
            </a:r>
            <a:endParaRPr lang="en-US" dirty="0">
              <a:solidFill>
                <a:srgbClr val="28640A"/>
              </a:solidFill>
            </a:endParaRPr>
          </a:p>
        </p:txBody>
      </p:sp>
      <p:sp>
        <p:nvSpPr>
          <p:cNvPr id="192" name="TextBox 191"/>
          <p:cNvSpPr txBox="1"/>
          <p:nvPr/>
        </p:nvSpPr>
        <p:spPr>
          <a:xfrm>
            <a:off x="1143000" y="3048000"/>
            <a:ext cx="5365571" cy="646331"/>
          </a:xfrm>
          <a:prstGeom prst="rect">
            <a:avLst/>
          </a:prstGeom>
          <a:noFill/>
          <a:effectLst>
            <a:outerShdw blurRad="50800" dist="38100" algn="r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28640A"/>
                </a:solidFill>
              </a:rPr>
              <a:t>A draft genome sequence of the pulse crop chickpea</a:t>
            </a:r>
          </a:p>
          <a:p>
            <a:r>
              <a:rPr lang="en-US" b="1" dirty="0" smtClean="0">
                <a:solidFill>
                  <a:srgbClr val="28640A"/>
                </a:solidFill>
              </a:rPr>
              <a:t>(</a:t>
            </a:r>
            <a:r>
              <a:rPr lang="en-US" b="1" i="1" dirty="0" err="1" smtClean="0">
                <a:solidFill>
                  <a:srgbClr val="28640A"/>
                </a:solidFill>
              </a:rPr>
              <a:t>Cicer</a:t>
            </a:r>
            <a:r>
              <a:rPr lang="en-US" b="1" i="1" dirty="0" smtClean="0">
                <a:solidFill>
                  <a:srgbClr val="28640A"/>
                </a:solidFill>
              </a:rPr>
              <a:t> </a:t>
            </a:r>
            <a:r>
              <a:rPr lang="en-US" b="1" i="1" dirty="0" err="1" smtClean="0">
                <a:solidFill>
                  <a:srgbClr val="28640A"/>
                </a:solidFill>
              </a:rPr>
              <a:t>arietinum</a:t>
            </a:r>
            <a:r>
              <a:rPr lang="en-US" b="1" dirty="0" smtClean="0">
                <a:solidFill>
                  <a:srgbClr val="28640A"/>
                </a:solidFill>
              </a:rPr>
              <a:t> L.)</a:t>
            </a:r>
            <a:endParaRPr lang="en-US" dirty="0">
              <a:solidFill>
                <a:srgbClr val="28640A"/>
              </a:solidFill>
            </a:endParaRPr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696200" y="4876800"/>
            <a:ext cx="1143000" cy="1463979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1172002" y="4495800"/>
            <a:ext cx="6981398" cy="369332"/>
          </a:xfrm>
          <a:prstGeom prst="rect">
            <a:avLst/>
          </a:prstGeom>
          <a:noFill/>
          <a:effectLst>
            <a:outerShdw blurRad="50800" dist="38100" algn="r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28640A"/>
                </a:solidFill>
              </a:rPr>
              <a:t>Gene discovery and tissue-specific </a:t>
            </a:r>
            <a:r>
              <a:rPr lang="en-US" b="1" dirty="0" err="1" smtClean="0">
                <a:solidFill>
                  <a:srgbClr val="28640A"/>
                </a:solidFill>
              </a:rPr>
              <a:t>transcriptome</a:t>
            </a:r>
            <a:r>
              <a:rPr lang="en-US" b="1" dirty="0" smtClean="0">
                <a:solidFill>
                  <a:srgbClr val="28640A"/>
                </a:solidFill>
              </a:rPr>
              <a:t> analysis in chickpea</a:t>
            </a:r>
            <a:endParaRPr lang="en-US" dirty="0">
              <a:solidFill>
                <a:srgbClr val="28640A"/>
              </a:solidFill>
            </a:endParaRPr>
          </a:p>
        </p:txBody>
      </p:sp>
      <p:grpSp>
        <p:nvGrpSpPr>
          <p:cNvPr id="52" name="Group 51"/>
          <p:cNvGrpSpPr/>
          <p:nvPr/>
        </p:nvGrpSpPr>
        <p:grpSpPr>
          <a:xfrm>
            <a:off x="1029767" y="5029200"/>
            <a:ext cx="3124200" cy="762000"/>
            <a:chOff x="1896969" y="5029200"/>
            <a:chExt cx="3124200" cy="762000"/>
          </a:xfrm>
        </p:grpSpPr>
        <p:sp>
          <p:nvSpPr>
            <p:cNvPr id="42" name="Rectangle 41"/>
            <p:cNvSpPr/>
            <p:nvPr/>
          </p:nvSpPr>
          <p:spPr>
            <a:xfrm>
              <a:off x="1896969" y="5029200"/>
              <a:ext cx="3124200" cy="762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/>
            </a:p>
          </p:txBody>
        </p:sp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1915886" y="5029200"/>
              <a:ext cx="1360714" cy="508000"/>
            </a:xfrm>
            <a:prstGeom prst="rect">
              <a:avLst/>
            </a:prstGeom>
          </p:spPr>
        </p:pic>
        <p:pic>
          <p:nvPicPr>
            <p:cNvPr id="44" name="Picture 9" descr="nipgr_logo"/>
            <p:cNvPicPr>
              <a:picLocks noChangeAspect="1" noChangeArrowheads="1"/>
            </p:cNvPicPr>
            <p:nvPr/>
          </p:nvPicPr>
          <p:blipFill>
            <a:blip r:embed="rId20"/>
            <a:srcRect/>
            <a:stretch>
              <a:fillRect/>
            </a:stretch>
          </p:blipFill>
          <p:spPr bwMode="auto">
            <a:xfrm>
              <a:off x="4534967" y="5029200"/>
              <a:ext cx="457200" cy="487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5" name="TextBox 44"/>
          <p:cNvSpPr txBox="1"/>
          <p:nvPr/>
        </p:nvSpPr>
        <p:spPr>
          <a:xfrm>
            <a:off x="1766024" y="5572210"/>
            <a:ext cx="333937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err="1" smtClean="0">
                <a:solidFill>
                  <a:srgbClr val="000090"/>
                </a:solidFill>
              </a:rPr>
              <a:t>SurePrint</a:t>
            </a:r>
            <a:r>
              <a:rPr lang="en-US" sz="1050" dirty="0" smtClean="0">
                <a:solidFill>
                  <a:srgbClr val="000090"/>
                </a:solidFill>
              </a:rPr>
              <a:t> microarray technology for chickpea genomics</a:t>
            </a:r>
          </a:p>
          <a:p>
            <a:endParaRPr lang="en-US" sz="1050" dirty="0">
              <a:solidFill>
                <a:srgbClr val="000090"/>
              </a:solidFill>
            </a:endParaRPr>
          </a:p>
        </p:txBody>
      </p:sp>
      <p:pic>
        <p:nvPicPr>
          <p:cNvPr id="48" name="Picture 3"/>
          <p:cNvPicPr>
            <a:picLocks noChangeAspect="1" noChangeArrowheads="1"/>
          </p:cNvPicPr>
          <p:nvPr/>
        </p:nvPicPr>
        <p:blipFill>
          <a:blip r:embed="rId21" cstate="screen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rcRect l="7327" t="26416" r="4753" b="29556"/>
          <a:stretch>
            <a:fillRect/>
          </a:stretch>
        </p:blipFill>
        <p:spPr bwMode="auto">
          <a:xfrm rot="16200000">
            <a:off x="6027420" y="5250180"/>
            <a:ext cx="128016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Rounded Rectangle 49"/>
          <p:cNvSpPr/>
          <p:nvPr/>
        </p:nvSpPr>
        <p:spPr>
          <a:xfrm>
            <a:off x="4343400" y="4876800"/>
            <a:ext cx="1524000" cy="1295400"/>
          </a:xfrm>
          <a:prstGeom prst="round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TextBox 50"/>
          <p:cNvSpPr txBox="1"/>
          <p:nvPr/>
        </p:nvSpPr>
        <p:spPr>
          <a:xfrm>
            <a:off x="4377265" y="5029200"/>
            <a:ext cx="152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000090"/>
                </a:solidFill>
                <a:latin typeface="Arial Narrow"/>
                <a:cs typeface="Arial Narrow"/>
              </a:rPr>
              <a:t>Platform:         Agilent</a:t>
            </a:r>
          </a:p>
          <a:p>
            <a:r>
              <a:rPr lang="en-US" sz="1200" dirty="0" smtClean="0">
                <a:solidFill>
                  <a:srgbClr val="000090"/>
                </a:solidFill>
                <a:latin typeface="Arial Narrow"/>
                <a:cs typeface="Arial Narrow"/>
              </a:rPr>
              <a:t>Part No.:         G4102A</a:t>
            </a:r>
          </a:p>
          <a:p>
            <a:r>
              <a:rPr lang="en-US" sz="1200" dirty="0" smtClean="0">
                <a:solidFill>
                  <a:srgbClr val="000090"/>
                </a:solidFill>
                <a:latin typeface="Arial Narrow"/>
                <a:cs typeface="Arial Narrow"/>
              </a:rPr>
              <a:t>Slide Format:  8X60 K</a:t>
            </a:r>
          </a:p>
          <a:p>
            <a:r>
              <a:rPr lang="en-US" sz="1200" dirty="0" smtClean="0">
                <a:solidFill>
                  <a:srgbClr val="000090"/>
                </a:solidFill>
                <a:latin typeface="Arial Narrow"/>
                <a:cs typeface="Arial Narrow"/>
              </a:rPr>
              <a:t>Probes:           61,659</a:t>
            </a:r>
          </a:p>
          <a:p>
            <a:r>
              <a:rPr lang="en-US" sz="1200" dirty="0" smtClean="0">
                <a:solidFill>
                  <a:srgbClr val="000090"/>
                </a:solidFill>
                <a:latin typeface="Arial Narrow"/>
                <a:cs typeface="Arial Narrow"/>
              </a:rPr>
              <a:t>Detection: one/two color</a:t>
            </a:r>
            <a:endParaRPr lang="en-US" sz="1200" dirty="0">
              <a:solidFill>
                <a:srgbClr val="000090"/>
              </a:solidFill>
              <a:latin typeface="Arial Narrow"/>
              <a:cs typeface="Arial Narrow"/>
            </a:endParaRPr>
          </a:p>
        </p:txBody>
      </p:sp>
      <p:sp>
        <p:nvSpPr>
          <p:cNvPr id="47" name="6-Point Star 46"/>
          <p:cNvSpPr/>
          <p:nvPr/>
        </p:nvSpPr>
        <p:spPr>
          <a:xfrm>
            <a:off x="762000" y="990600"/>
            <a:ext cx="152400" cy="152400"/>
          </a:xfrm>
          <a:prstGeom prst="star6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6-Point Star 48"/>
          <p:cNvSpPr/>
          <p:nvPr/>
        </p:nvSpPr>
        <p:spPr>
          <a:xfrm>
            <a:off x="762000" y="3200400"/>
            <a:ext cx="152400" cy="152400"/>
          </a:xfrm>
          <a:prstGeom prst="star6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6-Point Star 52"/>
          <p:cNvSpPr/>
          <p:nvPr/>
        </p:nvSpPr>
        <p:spPr>
          <a:xfrm>
            <a:off x="762000" y="4639733"/>
            <a:ext cx="152400" cy="152400"/>
          </a:xfrm>
          <a:prstGeom prst="star6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5" name="Group 54"/>
          <p:cNvGrpSpPr/>
          <p:nvPr/>
        </p:nvGrpSpPr>
        <p:grpSpPr>
          <a:xfrm>
            <a:off x="7620000" y="2895600"/>
            <a:ext cx="1274660" cy="1447800"/>
            <a:chOff x="7620000" y="2895600"/>
            <a:chExt cx="1274660" cy="1447800"/>
          </a:xfrm>
        </p:grpSpPr>
        <p:sp>
          <p:nvSpPr>
            <p:cNvPr id="188" name="Rectangle 187"/>
            <p:cNvSpPr/>
            <p:nvPr/>
          </p:nvSpPr>
          <p:spPr>
            <a:xfrm>
              <a:off x="7690814" y="2895600"/>
              <a:ext cx="1133031" cy="1447800"/>
            </a:xfrm>
            <a:prstGeom prst="rect">
              <a:avLst/>
            </a:prstGeom>
            <a:solidFill>
              <a:srgbClr val="12812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Text Box 210"/>
            <p:cNvSpPr txBox="1">
              <a:spLocks noChangeArrowheads="1"/>
            </p:cNvSpPr>
            <p:nvPr/>
          </p:nvSpPr>
          <p:spPr bwMode="auto">
            <a:xfrm>
              <a:off x="7620000" y="2895600"/>
              <a:ext cx="1274660" cy="2539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91429" tIns="45715" rIns="91429" bIns="45715"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50" b="1" i="1" dirty="0" smtClean="0">
                  <a:latin typeface="Arial"/>
                  <a:cs typeface="Arial"/>
                </a:rPr>
                <a:t>the Plant Journal</a:t>
              </a:r>
              <a:endParaRPr lang="en-US" sz="1050" b="1" i="1" dirty="0">
                <a:latin typeface="Arial"/>
                <a:cs typeface="Arial"/>
              </a:endParaRPr>
            </a:p>
          </p:txBody>
        </p:sp>
        <p:pic>
          <p:nvPicPr>
            <p:cNvPr id="54" name="Picture 53" descr="Untitled-1.jpg"/>
            <p:cNvPicPr>
              <a:picLocks noChangeAspect="1"/>
            </p:cNvPicPr>
            <p:nvPr/>
          </p:nvPicPr>
          <p:blipFill>
            <a:blip r:embed="rId22"/>
            <a:stretch>
              <a:fillRect/>
            </a:stretch>
          </p:blipFill>
          <p:spPr>
            <a:xfrm>
              <a:off x="7670799" y="3276600"/>
              <a:ext cx="1155192" cy="81381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0" y="457200"/>
            <a:ext cx="1700856" cy="369332"/>
          </a:xfrm>
          <a:prstGeom prst="rect">
            <a:avLst/>
          </a:prstGeom>
          <a:effectLst>
            <a:outerShdw blurRad="50800" dist="38100" algn="r">
              <a:srgbClr val="000000">
                <a:alpha val="43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0A5A5E"/>
                </a:solidFill>
              </a:rPr>
              <a:t>Plant Immunity</a:t>
            </a:r>
            <a:endParaRPr lang="en-US" dirty="0">
              <a:solidFill>
                <a:srgbClr val="0A5A5E"/>
              </a:solidFill>
            </a:endParaRPr>
          </a:p>
        </p:txBody>
      </p:sp>
      <p:sp>
        <p:nvSpPr>
          <p:cNvPr id="4" name="Oval 16"/>
          <p:cNvSpPr>
            <a:spLocks noChangeArrowheads="1"/>
          </p:cNvSpPr>
          <p:nvPr/>
        </p:nvSpPr>
        <p:spPr bwMode="auto">
          <a:xfrm>
            <a:off x="1863889" y="2994025"/>
            <a:ext cx="381000" cy="422275"/>
          </a:xfrm>
          <a:prstGeom prst="ellipse">
            <a:avLst/>
          </a:prstGeom>
          <a:noFill/>
          <a:ln w="9525">
            <a:solidFill>
              <a:srgbClr val="660066"/>
            </a:solidFill>
            <a:round/>
            <a:headEnd/>
            <a:tailEnd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5" name="Oval 17"/>
          <p:cNvSpPr>
            <a:spLocks noChangeArrowheads="1"/>
          </p:cNvSpPr>
          <p:nvPr/>
        </p:nvSpPr>
        <p:spPr bwMode="auto">
          <a:xfrm>
            <a:off x="2321089" y="3006725"/>
            <a:ext cx="381000" cy="422275"/>
          </a:xfrm>
          <a:prstGeom prst="ellipse">
            <a:avLst/>
          </a:prstGeom>
          <a:noFill/>
          <a:ln w="9525">
            <a:solidFill>
              <a:srgbClr val="660066"/>
            </a:solidFill>
            <a:round/>
            <a:headEnd/>
            <a:tailEnd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40089" y="3070225"/>
            <a:ext cx="26368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rgbClr val="800000"/>
                </a:solidFill>
              </a:rPr>
              <a:t>A</a:t>
            </a:r>
            <a:endParaRPr lang="en-US" sz="1000" dirty="0">
              <a:solidFill>
                <a:srgbClr val="8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62200" y="3070225"/>
            <a:ext cx="2616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rgbClr val="800000"/>
                </a:solidFill>
              </a:rPr>
              <a:t>B</a:t>
            </a:r>
            <a:endParaRPr lang="en-US" sz="1000" dirty="0">
              <a:solidFill>
                <a:srgbClr val="800000"/>
              </a:solidFill>
            </a:endParaRPr>
          </a:p>
        </p:txBody>
      </p:sp>
      <p:grpSp>
        <p:nvGrpSpPr>
          <p:cNvPr id="10" name="Group 25"/>
          <p:cNvGrpSpPr>
            <a:grpSpLocks/>
          </p:cNvGrpSpPr>
          <p:nvPr/>
        </p:nvGrpSpPr>
        <p:grpSpPr bwMode="auto">
          <a:xfrm>
            <a:off x="3048001" y="2661843"/>
            <a:ext cx="962998" cy="995757"/>
            <a:chOff x="3152775" y="1589088"/>
            <a:chExt cx="1495425" cy="1637254"/>
          </a:xfrm>
        </p:grpSpPr>
        <p:sp>
          <p:nvSpPr>
            <p:cNvPr id="11" name="Oval 23"/>
            <p:cNvSpPr>
              <a:spLocks noChangeArrowheads="1"/>
            </p:cNvSpPr>
            <p:nvPr/>
          </p:nvSpPr>
          <p:spPr bwMode="auto">
            <a:xfrm>
              <a:off x="3200400" y="1693863"/>
              <a:ext cx="1447800" cy="1524000"/>
            </a:xfrm>
            <a:prstGeom prst="ellipse">
              <a:avLst/>
            </a:prstGeom>
            <a:noFill/>
            <a:ln w="9525">
              <a:solidFill>
                <a:srgbClr val="660066"/>
              </a:solidFill>
              <a:round/>
              <a:headEnd/>
              <a:tailEnd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2" name="Arc 24"/>
            <p:cNvSpPr>
              <a:spLocks/>
            </p:cNvSpPr>
            <p:nvPr/>
          </p:nvSpPr>
          <p:spPr bwMode="auto">
            <a:xfrm rot="-10164131">
              <a:off x="3152775" y="2354263"/>
              <a:ext cx="742950" cy="790575"/>
            </a:xfrm>
            <a:custGeom>
              <a:avLst/>
              <a:gdLst>
                <a:gd name="T0" fmla="*/ 0 w 21600"/>
                <a:gd name="T1" fmla="*/ 0 h 21600"/>
                <a:gd name="T2" fmla="*/ 2147483647 w 21600"/>
                <a:gd name="T3" fmla="*/ 2147483647 h 21600"/>
                <a:gd name="T4" fmla="*/ 0 w 21600"/>
                <a:gd name="T5" fmla="*/ 2147483647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0" y="-1"/>
                  </a:moveTo>
                  <a:cubicBezTo>
                    <a:pt x="11929" y="-1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0" y="-1"/>
                  </a:moveTo>
                  <a:cubicBezTo>
                    <a:pt x="11929" y="-1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0" y="-1"/>
                  </a:lnTo>
                  <a:close/>
                </a:path>
              </a:pathLst>
            </a:custGeom>
            <a:noFill/>
            <a:ln w="76200">
              <a:solidFill>
                <a:srgbClr val="660066"/>
              </a:solidFill>
              <a:round/>
              <a:headEnd/>
              <a:tailEnd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IN" sz="2000" smtClean="0">
                <a:solidFill>
                  <a:prstClr val="black"/>
                </a:solidFill>
                <a:latin typeface="Comic Sans MS" pitchFamily="66" charset="0"/>
              </a:endParaRPr>
            </a:p>
          </p:txBody>
        </p:sp>
        <p:sp>
          <p:nvSpPr>
            <p:cNvPr id="13" name="Arc 25"/>
            <p:cNvSpPr>
              <a:spLocks/>
            </p:cNvSpPr>
            <p:nvPr/>
          </p:nvSpPr>
          <p:spPr bwMode="auto">
            <a:xfrm rot="-3730323">
              <a:off x="3433763" y="1565275"/>
              <a:ext cx="742950" cy="790575"/>
            </a:xfrm>
            <a:custGeom>
              <a:avLst/>
              <a:gdLst>
                <a:gd name="T0" fmla="*/ 0 w 21600"/>
                <a:gd name="T1" fmla="*/ 0 h 21600"/>
                <a:gd name="T2" fmla="*/ 2147483647 w 21600"/>
                <a:gd name="T3" fmla="*/ 2147483647 h 21600"/>
                <a:gd name="T4" fmla="*/ 0 w 21600"/>
                <a:gd name="T5" fmla="*/ 2147483647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0" y="-1"/>
                  </a:moveTo>
                  <a:cubicBezTo>
                    <a:pt x="11929" y="-1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0" y="-1"/>
                  </a:moveTo>
                  <a:cubicBezTo>
                    <a:pt x="11929" y="-1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0" y="-1"/>
                  </a:lnTo>
                  <a:close/>
                </a:path>
              </a:pathLst>
            </a:custGeom>
            <a:noFill/>
            <a:ln w="76200">
              <a:solidFill>
                <a:srgbClr val="660066"/>
              </a:solidFill>
              <a:round/>
              <a:headEnd/>
              <a:tailEnd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IN" sz="2000" smtClean="0">
                <a:solidFill>
                  <a:prstClr val="black"/>
                </a:solidFill>
                <a:latin typeface="Comic Sans MS" pitchFamily="66" charset="0"/>
              </a:endParaRPr>
            </a:p>
          </p:txBody>
        </p:sp>
        <p:sp>
          <p:nvSpPr>
            <p:cNvPr id="14" name="Line 27"/>
            <p:cNvSpPr>
              <a:spLocks noChangeShapeType="1"/>
            </p:cNvSpPr>
            <p:nvPr/>
          </p:nvSpPr>
          <p:spPr bwMode="auto">
            <a:xfrm flipH="1">
              <a:off x="3267075" y="2836863"/>
              <a:ext cx="152400" cy="76200"/>
            </a:xfrm>
            <a:prstGeom prst="line">
              <a:avLst/>
            </a:prstGeom>
            <a:noFill/>
            <a:ln w="9525">
              <a:solidFill>
                <a:srgbClr val="660066"/>
              </a:solidFill>
              <a:round/>
              <a:headEnd/>
              <a:tailEnd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IN" sz="2000" smtClean="0">
                <a:solidFill>
                  <a:prstClr val="black"/>
                </a:solidFill>
                <a:latin typeface="Comic Sans MS" pitchFamily="66" charset="0"/>
              </a:endParaRPr>
            </a:p>
          </p:txBody>
        </p:sp>
        <p:sp>
          <p:nvSpPr>
            <p:cNvPr id="15" name="Line 28"/>
            <p:cNvSpPr>
              <a:spLocks noChangeShapeType="1"/>
            </p:cNvSpPr>
            <p:nvPr/>
          </p:nvSpPr>
          <p:spPr bwMode="auto">
            <a:xfrm>
              <a:off x="3657600" y="1617663"/>
              <a:ext cx="76200" cy="228600"/>
            </a:xfrm>
            <a:prstGeom prst="line">
              <a:avLst/>
            </a:prstGeom>
            <a:noFill/>
            <a:ln w="9525">
              <a:solidFill>
                <a:srgbClr val="660066"/>
              </a:solidFill>
              <a:round/>
              <a:headEnd/>
              <a:tailEnd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IN" sz="2000" smtClean="0">
                <a:solidFill>
                  <a:prstClr val="black"/>
                </a:solidFill>
                <a:latin typeface="Comic Sans MS" pitchFamily="66" charset="0"/>
              </a:endParaRPr>
            </a:p>
          </p:txBody>
        </p:sp>
        <p:sp>
          <p:nvSpPr>
            <p:cNvPr id="16" name="Text Box 29"/>
            <p:cNvSpPr txBox="1">
              <a:spLocks noChangeArrowheads="1"/>
            </p:cNvSpPr>
            <p:nvPr/>
          </p:nvSpPr>
          <p:spPr bwMode="auto">
            <a:xfrm rot="14455516">
              <a:off x="3020303" y="2564869"/>
              <a:ext cx="988386" cy="3345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Comic Sans MS" pitchFamily="66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Comic Sans MS" pitchFamily="66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Comic Sans MS" pitchFamily="66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Comic Sans MS" pitchFamily="66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Comic Sans MS" pitchFamily="66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Comic Sans MS" pitchFamily="66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Comic Sans MS" pitchFamily="66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Comic Sans MS" pitchFamily="66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Comic Sans MS" pitchFamily="66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sz="800" b="1" dirty="0" smtClean="0">
                  <a:solidFill>
                    <a:srgbClr val="800000"/>
                  </a:solidFill>
                  <a:latin typeface="Calibri" pitchFamily="34" charset="0"/>
                  <a:ea typeface="ＭＳ Ｐゴシック" pitchFamily="34" charset="-128"/>
                </a:rPr>
                <a:t>A </a:t>
              </a:r>
              <a:r>
                <a:rPr lang="en-US" sz="800" b="1" dirty="0" err="1" smtClean="0">
                  <a:solidFill>
                    <a:srgbClr val="800000"/>
                  </a:solidFill>
                  <a:latin typeface="Calibri" pitchFamily="34" charset="0"/>
                  <a:ea typeface="ＭＳ Ｐゴシック" pitchFamily="34" charset="-128"/>
                </a:rPr>
                <a:t>Dimer</a:t>
              </a:r>
              <a:endParaRPr lang="en-US" sz="800" b="1" dirty="0" smtClean="0">
                <a:solidFill>
                  <a:srgbClr val="800000"/>
                </a:solidFill>
                <a:latin typeface="Calibri" pitchFamily="34" charset="0"/>
                <a:ea typeface="ＭＳ Ｐゴシック" pitchFamily="34" charset="-128"/>
              </a:endParaRPr>
            </a:p>
          </p:txBody>
        </p:sp>
        <p:sp>
          <p:nvSpPr>
            <p:cNvPr id="17" name="Text Box 30"/>
            <p:cNvSpPr txBox="1">
              <a:spLocks noChangeArrowheads="1"/>
            </p:cNvSpPr>
            <p:nvPr/>
          </p:nvSpPr>
          <p:spPr bwMode="auto">
            <a:xfrm rot="20382382">
              <a:off x="3359275" y="1747687"/>
              <a:ext cx="834669" cy="354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Comic Sans MS" pitchFamily="66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Comic Sans MS" pitchFamily="66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Comic Sans MS" pitchFamily="66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Comic Sans MS" pitchFamily="66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Comic Sans MS" pitchFamily="66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Comic Sans MS" pitchFamily="66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Comic Sans MS" pitchFamily="66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Comic Sans MS" pitchFamily="66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Comic Sans MS" pitchFamily="66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sz="800" b="1" dirty="0" smtClean="0">
                  <a:solidFill>
                    <a:srgbClr val="800000"/>
                  </a:solidFill>
                  <a:latin typeface="Calibri" pitchFamily="34" charset="0"/>
                  <a:ea typeface="ＭＳ Ｐゴシック" pitchFamily="34" charset="-128"/>
                </a:rPr>
                <a:t>B </a:t>
              </a:r>
              <a:r>
                <a:rPr lang="en-US" sz="800" b="1" dirty="0" err="1" smtClean="0">
                  <a:solidFill>
                    <a:srgbClr val="800000"/>
                  </a:solidFill>
                  <a:latin typeface="Calibri" pitchFamily="34" charset="0"/>
                  <a:ea typeface="ＭＳ Ｐゴシック" pitchFamily="34" charset="-128"/>
                </a:rPr>
                <a:t>Dimer</a:t>
              </a:r>
              <a:endParaRPr lang="en-US" sz="800" b="1" dirty="0" smtClean="0">
                <a:solidFill>
                  <a:srgbClr val="800000"/>
                </a:solidFill>
                <a:latin typeface="Calibri" pitchFamily="34" charset="0"/>
                <a:ea typeface="ＭＳ Ｐゴシック" pitchFamily="34" charset="-128"/>
              </a:endParaRPr>
            </a:p>
          </p:txBody>
        </p:sp>
      </p:grpSp>
      <p:pic>
        <p:nvPicPr>
          <p:cNvPr id="19" name="Picture 48" descr="C:\Documents and Settings\Dr Debashish\Desktop\IMG_10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95800" y="2819400"/>
            <a:ext cx="890124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7" descr="C:\Documents and Settings\Dr Debashish\Desktop\Untitled-1 copy.jpg"/>
          <p:cNvPicPr>
            <a:picLocks noChangeAspect="1" noChangeArrowheads="1"/>
          </p:cNvPicPr>
          <p:nvPr/>
        </p:nvPicPr>
        <p:blipFill>
          <a:blip r:embed="rId3"/>
          <a:srcRect t="50916" r="59375" b="2797"/>
          <a:stretch>
            <a:fillRect/>
          </a:stretch>
        </p:blipFill>
        <p:spPr bwMode="auto">
          <a:xfrm>
            <a:off x="6248400" y="2819400"/>
            <a:ext cx="990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2" name="Straight Arrow Connector 21"/>
          <p:cNvCxnSpPr/>
          <p:nvPr/>
        </p:nvCxnSpPr>
        <p:spPr>
          <a:xfrm>
            <a:off x="2878438" y="3200400"/>
            <a:ext cx="76200" cy="1588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4267200" y="3200400"/>
            <a:ext cx="76200" cy="1588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5867400" y="3200400"/>
            <a:ext cx="76200" cy="1588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2098511" y="3505200"/>
            <a:ext cx="5822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rgbClr val="800000"/>
                </a:solidFill>
              </a:rPr>
              <a:t>MYMIV</a:t>
            </a:r>
            <a:endParaRPr lang="en-US" sz="1000" dirty="0">
              <a:solidFill>
                <a:srgbClr val="80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95600" y="3657600"/>
            <a:ext cx="12765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>
                <a:solidFill>
                  <a:srgbClr val="800000"/>
                </a:solidFill>
              </a:rPr>
              <a:t>MYMIV virulent</a:t>
            </a:r>
          </a:p>
          <a:p>
            <a:pPr algn="ctr"/>
            <a:r>
              <a:rPr lang="en-US" sz="1000" dirty="0" smtClean="0">
                <a:solidFill>
                  <a:srgbClr val="800000"/>
                </a:solidFill>
              </a:rPr>
              <a:t>Clone, </a:t>
            </a:r>
            <a:r>
              <a:rPr lang="en-US" sz="800" dirty="0" smtClean="0">
                <a:solidFill>
                  <a:srgbClr val="800000"/>
                </a:solidFill>
                <a:latin typeface="Arial Narrow"/>
                <a:cs typeface="Arial Narrow"/>
              </a:rPr>
              <a:t>US patent 8435732</a:t>
            </a:r>
            <a:endParaRPr lang="en-US" sz="800" dirty="0">
              <a:solidFill>
                <a:srgbClr val="800000"/>
              </a:solidFill>
              <a:latin typeface="Arial Narrow"/>
              <a:cs typeface="Arial Narrow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392515" y="3581400"/>
            <a:ext cx="10852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>
                <a:solidFill>
                  <a:srgbClr val="800000"/>
                </a:solidFill>
              </a:rPr>
              <a:t>Agro-inoculation</a:t>
            </a:r>
          </a:p>
          <a:p>
            <a:pPr algn="ctr"/>
            <a:r>
              <a:rPr lang="en-US" sz="1000" dirty="0" smtClean="0">
                <a:solidFill>
                  <a:srgbClr val="800000"/>
                </a:solidFill>
              </a:rPr>
              <a:t>In Soybean</a:t>
            </a:r>
            <a:endParaRPr lang="en-US" sz="1000" dirty="0">
              <a:solidFill>
                <a:srgbClr val="80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448615" y="3581400"/>
            <a:ext cx="68480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>
                <a:solidFill>
                  <a:srgbClr val="800000"/>
                </a:solidFill>
              </a:rPr>
              <a:t>Selection</a:t>
            </a:r>
            <a:endParaRPr lang="en-US" sz="1000" dirty="0">
              <a:solidFill>
                <a:srgbClr val="800000"/>
              </a:solidFill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48600" y="2667000"/>
            <a:ext cx="838200" cy="108900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48600" y="914400"/>
            <a:ext cx="889000" cy="1164590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990600" y="1143000"/>
            <a:ext cx="55919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28640A"/>
                </a:solidFill>
              </a:rPr>
              <a:t>Transgenic Tomato expressing a fungal gene for Oxalate </a:t>
            </a:r>
            <a:r>
              <a:rPr lang="en-US" sz="1200" b="1" dirty="0" err="1" smtClean="0">
                <a:solidFill>
                  <a:srgbClr val="28640A"/>
                </a:solidFill>
              </a:rPr>
              <a:t>decarboxylase</a:t>
            </a:r>
            <a:r>
              <a:rPr lang="en-US" sz="1200" b="1" dirty="0" smtClean="0">
                <a:solidFill>
                  <a:srgbClr val="28640A"/>
                </a:solidFill>
              </a:rPr>
              <a:t> is resistant</a:t>
            </a:r>
          </a:p>
          <a:p>
            <a:r>
              <a:rPr lang="en-US" sz="1200" b="1" dirty="0" smtClean="0">
                <a:solidFill>
                  <a:srgbClr val="28640A"/>
                </a:solidFill>
              </a:rPr>
              <a:t> to </a:t>
            </a:r>
            <a:r>
              <a:rPr lang="en-US" sz="1200" b="1" dirty="0" err="1" smtClean="0">
                <a:solidFill>
                  <a:srgbClr val="28640A"/>
                </a:solidFill>
              </a:rPr>
              <a:t>phytopathogenic</a:t>
            </a:r>
            <a:r>
              <a:rPr lang="en-US" sz="1200" b="1" dirty="0" smtClean="0">
                <a:solidFill>
                  <a:srgbClr val="28640A"/>
                </a:solidFill>
              </a:rPr>
              <a:t> fungus </a:t>
            </a:r>
            <a:r>
              <a:rPr lang="en-US" sz="1200" b="1" i="1" dirty="0" err="1" smtClean="0">
                <a:solidFill>
                  <a:srgbClr val="28640A"/>
                </a:solidFill>
              </a:rPr>
              <a:t>Sclerotinia</a:t>
            </a:r>
            <a:endParaRPr lang="en-US" sz="1200" b="1" i="1" dirty="0">
              <a:solidFill>
                <a:srgbClr val="28640A"/>
              </a:solidFill>
            </a:endParaRP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6"/>
          <a:srcRect l="6011" b="33765"/>
          <a:stretch>
            <a:fillRect/>
          </a:stretch>
        </p:blipFill>
        <p:spPr>
          <a:xfrm>
            <a:off x="6705600" y="914400"/>
            <a:ext cx="978887" cy="1143000"/>
          </a:xfrm>
          <a:prstGeom prst="rect">
            <a:avLst/>
          </a:prstGeom>
        </p:spPr>
      </p:pic>
      <p:grpSp>
        <p:nvGrpSpPr>
          <p:cNvPr id="124" name="Group 123"/>
          <p:cNvGrpSpPr/>
          <p:nvPr/>
        </p:nvGrpSpPr>
        <p:grpSpPr>
          <a:xfrm>
            <a:off x="3124200" y="5369269"/>
            <a:ext cx="3867581" cy="574331"/>
            <a:chOff x="4343400" y="1981200"/>
            <a:chExt cx="3867581" cy="574331"/>
          </a:xfrm>
        </p:grpSpPr>
        <p:sp>
          <p:nvSpPr>
            <p:cNvPr id="60" name="Rectangle 78"/>
            <p:cNvSpPr>
              <a:spLocks noChangeArrowheads="1"/>
            </p:cNvSpPr>
            <p:nvPr/>
          </p:nvSpPr>
          <p:spPr bwMode="auto">
            <a:xfrm>
              <a:off x="4800600" y="2362200"/>
              <a:ext cx="209981" cy="193331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altLang="ja-JP" sz="1200" b="1">
                  <a:solidFill>
                    <a:srgbClr val="000000"/>
                  </a:solidFill>
                  <a:ea typeface="MS Mincho" pitchFamily="49" charset="-128"/>
                  <a:cs typeface="Calibri" pitchFamily="-106" charset="0"/>
                </a:rPr>
                <a:t>T        </a:t>
              </a:r>
              <a:endParaRPr lang="en-US" sz="1200" b="1">
                <a:ea typeface="MS Mincho" pitchFamily="49" charset="-128"/>
                <a:cs typeface="Calibri" pitchFamily="-106" charset="0"/>
              </a:endParaRPr>
            </a:p>
          </p:txBody>
        </p:sp>
        <p:sp>
          <p:nvSpPr>
            <p:cNvPr id="61" name="Rectangle 79"/>
            <p:cNvSpPr>
              <a:spLocks noChangeArrowheads="1"/>
            </p:cNvSpPr>
            <p:nvPr/>
          </p:nvSpPr>
          <p:spPr bwMode="auto">
            <a:xfrm>
              <a:off x="6934200" y="2362200"/>
              <a:ext cx="209981" cy="192059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altLang="ja-JP" sz="1200" b="1">
                  <a:solidFill>
                    <a:srgbClr val="000000"/>
                  </a:solidFill>
                  <a:ea typeface="MS Mincho" pitchFamily="49" charset="-128"/>
                  <a:cs typeface="Calibri" pitchFamily="-106" charset="0"/>
                </a:rPr>
                <a:t>T        </a:t>
              </a:r>
              <a:endParaRPr lang="en-US" sz="1200" b="1">
                <a:ea typeface="MS Mincho" pitchFamily="49" charset="-128"/>
                <a:cs typeface="Calibri" pitchFamily="-106" charset="0"/>
              </a:endParaRPr>
            </a:p>
          </p:txBody>
        </p:sp>
        <p:sp>
          <p:nvSpPr>
            <p:cNvPr id="66" name="Rectangle 84"/>
            <p:cNvSpPr>
              <a:spLocks noChangeArrowheads="1"/>
            </p:cNvSpPr>
            <p:nvPr/>
          </p:nvSpPr>
          <p:spPr bwMode="auto">
            <a:xfrm>
              <a:off x="7772400" y="2362200"/>
              <a:ext cx="209981" cy="192059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altLang="ja-JP" sz="1200" b="1">
                  <a:solidFill>
                    <a:srgbClr val="000000"/>
                  </a:solidFill>
                  <a:ea typeface="MS Mincho" pitchFamily="49" charset="-128"/>
                  <a:cs typeface="Calibri" pitchFamily="-106" charset="0"/>
                </a:rPr>
                <a:t>T        </a:t>
              </a:r>
              <a:endParaRPr lang="en-US" sz="1200" b="1">
                <a:ea typeface="MS Mincho" pitchFamily="49" charset="-128"/>
                <a:cs typeface="Calibri" pitchFamily="-106" charset="0"/>
              </a:endParaRPr>
            </a:p>
          </p:txBody>
        </p:sp>
        <p:sp>
          <p:nvSpPr>
            <p:cNvPr id="67" name="Rectangle 85"/>
            <p:cNvSpPr>
              <a:spLocks noChangeArrowheads="1"/>
            </p:cNvSpPr>
            <p:nvPr/>
          </p:nvSpPr>
          <p:spPr bwMode="auto">
            <a:xfrm>
              <a:off x="8001000" y="2362200"/>
              <a:ext cx="209981" cy="192059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altLang="ja-JP" sz="1200" b="1">
                  <a:solidFill>
                    <a:srgbClr val="000000"/>
                  </a:solidFill>
                  <a:ea typeface="MS Mincho" pitchFamily="49" charset="-128"/>
                  <a:cs typeface="Calibri" pitchFamily="-106" charset="0"/>
                </a:rPr>
                <a:t>T        </a:t>
              </a:r>
              <a:endParaRPr lang="en-US" sz="1200" b="1">
                <a:ea typeface="MS Mincho" pitchFamily="49" charset="-128"/>
                <a:cs typeface="Calibri" pitchFamily="-106" charset="0"/>
              </a:endParaRPr>
            </a:p>
          </p:txBody>
        </p:sp>
        <p:grpSp>
          <p:nvGrpSpPr>
            <p:cNvPr id="85" name="Group 84"/>
            <p:cNvGrpSpPr/>
            <p:nvPr/>
          </p:nvGrpSpPr>
          <p:grpSpPr>
            <a:xfrm>
              <a:off x="4343400" y="2209800"/>
              <a:ext cx="307140" cy="139231"/>
              <a:chOff x="3352800" y="2819400"/>
              <a:chExt cx="307140" cy="139231"/>
            </a:xfrm>
          </p:grpSpPr>
          <p:sp>
            <p:nvSpPr>
              <p:cNvPr id="36" name="Rectangle 102"/>
              <p:cNvSpPr>
                <a:spLocks noChangeArrowheads="1"/>
              </p:cNvSpPr>
              <p:nvPr/>
            </p:nvSpPr>
            <p:spPr bwMode="auto">
              <a:xfrm>
                <a:off x="3352800" y="2819400"/>
                <a:ext cx="157998" cy="139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900" b="1" dirty="0">
                    <a:solidFill>
                      <a:srgbClr val="800000"/>
                    </a:solidFill>
                    <a:latin typeface="Arial Narrow"/>
                    <a:ea typeface="Arial" pitchFamily="-106" charset="0"/>
                    <a:cs typeface="Arial Narrow"/>
                  </a:rPr>
                  <a:t>564 </a:t>
                </a:r>
                <a:endParaRPr lang="en-US" sz="900" dirty="0">
                  <a:solidFill>
                    <a:srgbClr val="800000"/>
                  </a:solidFill>
                  <a:latin typeface="Arial Narrow"/>
                  <a:ea typeface="Arial" pitchFamily="-106" charset="0"/>
                  <a:cs typeface="Arial Narrow"/>
                </a:endParaRPr>
              </a:p>
            </p:txBody>
          </p:sp>
          <p:sp>
            <p:nvSpPr>
              <p:cNvPr id="37" name="Rectangle 103"/>
              <p:cNvSpPr>
                <a:spLocks noChangeArrowheads="1"/>
              </p:cNvSpPr>
              <p:nvPr/>
            </p:nvSpPr>
            <p:spPr bwMode="auto">
              <a:xfrm>
                <a:off x="3505200" y="2819400"/>
                <a:ext cx="154740" cy="1375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900" b="1" dirty="0">
                    <a:solidFill>
                      <a:srgbClr val="800000"/>
                    </a:solidFill>
                    <a:latin typeface="Arial Narrow"/>
                    <a:ea typeface="Arial" pitchFamily="-106" charset="0"/>
                    <a:cs typeface="Arial Narrow"/>
                  </a:rPr>
                  <a:t> </a:t>
                </a:r>
                <a:r>
                  <a:rPr lang="en-US" sz="900" b="1" dirty="0" err="1">
                    <a:solidFill>
                      <a:srgbClr val="800000"/>
                    </a:solidFill>
                    <a:latin typeface="Arial Narrow"/>
                    <a:ea typeface="Arial" pitchFamily="-106" charset="0"/>
                    <a:cs typeface="Arial Narrow"/>
                  </a:rPr>
                  <a:t>bp</a:t>
                </a:r>
                <a:r>
                  <a:rPr lang="en-US" sz="900" b="1" dirty="0">
                    <a:solidFill>
                      <a:srgbClr val="800000"/>
                    </a:solidFill>
                    <a:latin typeface="Arial Narrow"/>
                    <a:ea typeface="Arial" pitchFamily="-106" charset="0"/>
                    <a:cs typeface="Arial Narrow"/>
                  </a:rPr>
                  <a:t> </a:t>
                </a:r>
                <a:endParaRPr lang="en-US" sz="900" dirty="0">
                  <a:solidFill>
                    <a:srgbClr val="800000"/>
                  </a:solidFill>
                  <a:latin typeface="Arial Narrow"/>
                  <a:ea typeface="Arial" pitchFamily="-106" charset="0"/>
                  <a:cs typeface="Arial Narrow"/>
                </a:endParaRPr>
              </a:p>
            </p:txBody>
          </p:sp>
        </p:grpSp>
        <p:pic>
          <p:nvPicPr>
            <p:cNvPr id="84" name="Picture 83" descr="Untitled-1.jp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648200" y="1981200"/>
              <a:ext cx="3496056" cy="367894"/>
            </a:xfrm>
            <a:prstGeom prst="rect">
              <a:avLst/>
            </a:prstGeom>
          </p:spPr>
        </p:pic>
        <p:sp>
          <p:nvSpPr>
            <p:cNvPr id="88" name="Line 99"/>
            <p:cNvSpPr>
              <a:spLocks noChangeShapeType="1"/>
            </p:cNvSpPr>
            <p:nvPr/>
          </p:nvSpPr>
          <p:spPr bwMode="auto">
            <a:xfrm rot="10800000" flipH="1" flipV="1">
              <a:off x="7661876" y="2235543"/>
              <a:ext cx="10558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Line 99"/>
            <p:cNvSpPr>
              <a:spLocks noChangeShapeType="1"/>
            </p:cNvSpPr>
            <p:nvPr/>
          </p:nvSpPr>
          <p:spPr bwMode="auto">
            <a:xfrm rot="10800000" flipH="1" flipV="1">
              <a:off x="6828616" y="2235543"/>
              <a:ext cx="10558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Line 99"/>
            <p:cNvSpPr>
              <a:spLocks noChangeShapeType="1"/>
            </p:cNvSpPr>
            <p:nvPr/>
          </p:nvSpPr>
          <p:spPr bwMode="auto">
            <a:xfrm flipH="1" flipV="1">
              <a:off x="5028171" y="2242066"/>
              <a:ext cx="10558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7620000" y="4038600"/>
            <a:ext cx="1173163" cy="2314396"/>
            <a:chOff x="1876425" y="2873621"/>
            <a:chExt cx="1173163" cy="2314396"/>
          </a:xfrm>
        </p:grpSpPr>
        <p:sp>
          <p:nvSpPr>
            <p:cNvPr id="92" name="AutoShape 8"/>
            <p:cNvSpPr>
              <a:spLocks noChangeArrowheads="1"/>
            </p:cNvSpPr>
            <p:nvPr/>
          </p:nvSpPr>
          <p:spPr bwMode="auto">
            <a:xfrm>
              <a:off x="2141538" y="2873621"/>
              <a:ext cx="65088" cy="2314396"/>
            </a:xfrm>
            <a:prstGeom prst="roundRect">
              <a:avLst>
                <a:gd name="adj" fmla="val 46667"/>
              </a:avLst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97" name="Freeform 13"/>
            <p:cNvSpPr>
              <a:spLocks/>
            </p:cNvSpPr>
            <p:nvPr/>
          </p:nvSpPr>
          <p:spPr bwMode="auto">
            <a:xfrm>
              <a:off x="2146300" y="4394014"/>
              <a:ext cx="122238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" y="0"/>
                </a:cxn>
                <a:cxn ang="0">
                  <a:pos x="26" y="0"/>
                </a:cxn>
                <a:cxn ang="0">
                  <a:pos x="28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3" y="0"/>
                  </a:lnTo>
                  <a:lnTo>
                    <a:pt x="26" y="0"/>
                  </a:lnTo>
                  <a:lnTo>
                    <a:pt x="28" y="0"/>
                  </a:lnTo>
                </a:path>
              </a:pathLst>
            </a:cu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98" name="Freeform 14"/>
            <p:cNvSpPr>
              <a:spLocks/>
            </p:cNvSpPr>
            <p:nvPr/>
          </p:nvSpPr>
          <p:spPr bwMode="auto">
            <a:xfrm>
              <a:off x="2146300" y="4619386"/>
              <a:ext cx="122238" cy="17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" y="0"/>
                </a:cxn>
                <a:cxn ang="0">
                  <a:pos x="26" y="0"/>
                </a:cxn>
                <a:cxn ang="0">
                  <a:pos x="28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3" y="0"/>
                  </a:lnTo>
                  <a:lnTo>
                    <a:pt x="26" y="0"/>
                  </a:lnTo>
                  <a:lnTo>
                    <a:pt x="28" y="0"/>
                  </a:lnTo>
                </a:path>
              </a:pathLst>
            </a:cu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99" name="Freeform 15"/>
            <p:cNvSpPr>
              <a:spLocks/>
            </p:cNvSpPr>
            <p:nvPr/>
          </p:nvSpPr>
          <p:spPr bwMode="auto">
            <a:xfrm>
              <a:off x="2146300" y="4834356"/>
              <a:ext cx="122238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" y="0"/>
                </a:cxn>
                <a:cxn ang="0">
                  <a:pos x="26" y="0"/>
                </a:cxn>
                <a:cxn ang="0">
                  <a:pos x="28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3" y="0"/>
                  </a:lnTo>
                  <a:lnTo>
                    <a:pt x="26" y="0"/>
                  </a:lnTo>
                  <a:lnTo>
                    <a:pt x="28" y="0"/>
                  </a:lnTo>
                </a:path>
              </a:pathLst>
            </a:cu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04" name="Rectangle 20"/>
            <p:cNvSpPr>
              <a:spLocks noChangeArrowheads="1"/>
            </p:cNvSpPr>
            <p:nvPr/>
          </p:nvSpPr>
          <p:spPr bwMode="auto">
            <a:xfrm>
              <a:off x="2297113" y="4281328"/>
              <a:ext cx="242888" cy="123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r>
                <a:rPr lang="en-US" sz="800" b="1">
                  <a:solidFill>
                    <a:srgbClr val="000000"/>
                  </a:solidFill>
                  <a:latin typeface="Arial Narrow" pitchFamily="-106" charset="0"/>
                  <a:ea typeface="Arial" pitchFamily="-106" charset="0"/>
                  <a:cs typeface="Arial" pitchFamily="-106" charset="0"/>
                </a:rPr>
                <a:t>T0302</a:t>
              </a:r>
              <a:endParaRPr lang="en-US" sz="800">
                <a:latin typeface="Arial Narrow" pitchFamily="-106" charset="0"/>
                <a:ea typeface="Arial" pitchFamily="-106" charset="0"/>
                <a:cs typeface="Arial" pitchFamily="-106" charset="0"/>
              </a:endParaRPr>
            </a:p>
          </p:txBody>
        </p:sp>
        <p:sp>
          <p:nvSpPr>
            <p:cNvPr id="105" name="Rectangle 21"/>
            <p:cNvSpPr>
              <a:spLocks noChangeArrowheads="1"/>
            </p:cNvSpPr>
            <p:nvPr/>
          </p:nvSpPr>
          <p:spPr bwMode="auto">
            <a:xfrm>
              <a:off x="2297113" y="4470294"/>
              <a:ext cx="752475" cy="123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  <a:spAutoFit/>
            </a:bodyPr>
            <a:lstStyle/>
            <a:p>
              <a:r>
                <a:rPr lang="en-US" sz="800" b="1" i="1">
                  <a:solidFill>
                    <a:srgbClr val="FF00FF"/>
                  </a:solidFill>
                  <a:latin typeface="Arial Narrow" pitchFamily="-106" charset="0"/>
                  <a:ea typeface="Arial" pitchFamily="-106" charset="0"/>
                  <a:cs typeface="Arial" pitchFamily="-106" charset="0"/>
                </a:rPr>
                <a:t>ToLCNDV</a:t>
              </a:r>
              <a:endParaRPr lang="en-US" sz="800" i="1">
                <a:solidFill>
                  <a:srgbClr val="FF00FF"/>
                </a:solidFill>
                <a:latin typeface="Arial Narrow" pitchFamily="-106" charset="0"/>
                <a:ea typeface="Arial" pitchFamily="-106" charset="0"/>
                <a:cs typeface="Arial" pitchFamily="-106" charset="0"/>
              </a:endParaRPr>
            </a:p>
          </p:txBody>
        </p:sp>
        <p:sp>
          <p:nvSpPr>
            <p:cNvPr id="106" name="Rectangle 22"/>
            <p:cNvSpPr>
              <a:spLocks noChangeArrowheads="1"/>
            </p:cNvSpPr>
            <p:nvPr/>
          </p:nvSpPr>
          <p:spPr bwMode="auto">
            <a:xfrm>
              <a:off x="2297113" y="4721671"/>
              <a:ext cx="628650" cy="123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r>
                <a:rPr lang="en-US" sz="800" b="1">
                  <a:solidFill>
                    <a:srgbClr val="0000FF"/>
                  </a:solidFill>
                  <a:latin typeface="Arial Narrow" pitchFamily="-106" charset="0"/>
                  <a:ea typeface="Arial" pitchFamily="-106" charset="0"/>
                  <a:cs typeface="Arial" pitchFamily="-106" charset="0"/>
                </a:rPr>
                <a:t>MP_NIPGR_815</a:t>
              </a:r>
              <a:endParaRPr lang="en-US" sz="800">
                <a:solidFill>
                  <a:srgbClr val="0000FF"/>
                </a:solidFill>
                <a:latin typeface="Arial Narrow" pitchFamily="-106" charset="0"/>
                <a:ea typeface="Arial" pitchFamily="-106" charset="0"/>
                <a:cs typeface="Arial" pitchFamily="-106" charset="0"/>
              </a:endParaRPr>
            </a:p>
          </p:txBody>
        </p:sp>
        <p:sp>
          <p:nvSpPr>
            <p:cNvPr id="107" name="Rectangle 23"/>
            <p:cNvSpPr>
              <a:spLocks noChangeArrowheads="1"/>
            </p:cNvSpPr>
            <p:nvPr/>
          </p:nvSpPr>
          <p:spPr bwMode="auto">
            <a:xfrm>
              <a:off x="2297113" y="5049327"/>
              <a:ext cx="217488" cy="123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r>
                <a:rPr lang="en-US" sz="800" b="1">
                  <a:solidFill>
                    <a:srgbClr val="000000"/>
                  </a:solidFill>
                  <a:latin typeface="Arial Narrow" pitchFamily="-106" charset="0"/>
                  <a:ea typeface="Arial" pitchFamily="-106" charset="0"/>
                  <a:cs typeface="Arial" pitchFamily="-106" charset="0"/>
                </a:rPr>
                <a:t>TG26</a:t>
              </a:r>
              <a:endParaRPr lang="en-US" sz="800">
                <a:latin typeface="Arial Narrow" pitchFamily="-106" charset="0"/>
                <a:ea typeface="Arial" pitchFamily="-106" charset="0"/>
                <a:cs typeface="Arial" pitchFamily="-106" charset="0"/>
              </a:endParaRPr>
            </a:p>
          </p:txBody>
        </p:sp>
        <p:sp>
          <p:nvSpPr>
            <p:cNvPr id="108" name="Freeform 24"/>
            <p:cNvSpPr>
              <a:spLocks/>
            </p:cNvSpPr>
            <p:nvPr/>
          </p:nvSpPr>
          <p:spPr bwMode="auto">
            <a:xfrm>
              <a:off x="2146300" y="5158545"/>
              <a:ext cx="122238" cy="17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" y="0"/>
                </a:cxn>
                <a:cxn ang="0">
                  <a:pos x="26" y="0"/>
                </a:cxn>
                <a:cxn ang="0">
                  <a:pos x="28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3" y="0"/>
                  </a:lnTo>
                  <a:lnTo>
                    <a:pt x="26" y="0"/>
                  </a:lnTo>
                  <a:lnTo>
                    <a:pt x="28" y="0"/>
                  </a:lnTo>
                </a:path>
              </a:pathLst>
            </a:cu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15" name="Rectangle 31"/>
            <p:cNvSpPr>
              <a:spLocks noChangeArrowheads="1"/>
            </p:cNvSpPr>
            <p:nvPr/>
          </p:nvSpPr>
          <p:spPr bwMode="auto">
            <a:xfrm>
              <a:off x="1876425" y="4248390"/>
              <a:ext cx="117475" cy="123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r>
                <a:rPr lang="en-US" sz="800" b="1">
                  <a:solidFill>
                    <a:srgbClr val="000000"/>
                  </a:solidFill>
                  <a:latin typeface="Arial Narrow" pitchFamily="-106" charset="0"/>
                  <a:ea typeface="Arial" pitchFamily="-106" charset="0"/>
                  <a:cs typeface="Arial" pitchFamily="-106" charset="0"/>
                </a:rPr>
                <a:t>8.1</a:t>
              </a:r>
              <a:endParaRPr lang="en-US" sz="800">
                <a:latin typeface="Arial Narrow" pitchFamily="-106" charset="0"/>
                <a:ea typeface="Arial" pitchFamily="-106" charset="0"/>
                <a:cs typeface="Arial" pitchFamily="-106" charset="0"/>
              </a:endParaRPr>
            </a:p>
          </p:txBody>
        </p:sp>
        <p:sp>
          <p:nvSpPr>
            <p:cNvPr id="116" name="Freeform 32"/>
            <p:cNvSpPr>
              <a:spLocks/>
            </p:cNvSpPr>
            <p:nvPr/>
          </p:nvSpPr>
          <p:spPr bwMode="auto">
            <a:xfrm>
              <a:off x="2074863" y="4248390"/>
              <a:ext cx="66675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0"/>
                </a:cxn>
                <a:cxn ang="0">
                  <a:pos x="15" y="0"/>
                </a:cxn>
              </a:cxnLst>
              <a:rect l="0" t="0" r="r" b="b"/>
              <a:pathLst>
                <a:path w="15">
                  <a:moveTo>
                    <a:pt x="0" y="0"/>
                  </a:moveTo>
                  <a:lnTo>
                    <a:pt x="3" y="0"/>
                  </a:lnTo>
                  <a:lnTo>
                    <a:pt x="15" y="0"/>
                  </a:lnTo>
                </a:path>
              </a:pathLst>
            </a:cu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17" name="Rectangle 33"/>
            <p:cNvSpPr>
              <a:spLocks noChangeArrowheads="1"/>
            </p:cNvSpPr>
            <p:nvPr/>
          </p:nvSpPr>
          <p:spPr bwMode="auto">
            <a:xfrm>
              <a:off x="1876425" y="4510168"/>
              <a:ext cx="117475" cy="123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r>
                <a:rPr lang="en-US" sz="800" b="1">
                  <a:solidFill>
                    <a:srgbClr val="000000"/>
                  </a:solidFill>
                  <a:latin typeface="Arial Narrow" pitchFamily="-106" charset="0"/>
                  <a:ea typeface="Arial" pitchFamily="-106" charset="0"/>
                  <a:cs typeface="Arial" pitchFamily="-106" charset="0"/>
                </a:rPr>
                <a:t>6.3</a:t>
              </a:r>
              <a:endParaRPr lang="en-US" sz="800">
                <a:latin typeface="Arial Narrow" pitchFamily="-106" charset="0"/>
                <a:ea typeface="Arial" pitchFamily="-106" charset="0"/>
                <a:cs typeface="Arial" pitchFamily="-106" charset="0"/>
              </a:endParaRPr>
            </a:p>
          </p:txBody>
        </p:sp>
        <p:sp>
          <p:nvSpPr>
            <p:cNvPr id="118" name="Freeform 34"/>
            <p:cNvSpPr>
              <a:spLocks/>
            </p:cNvSpPr>
            <p:nvPr/>
          </p:nvSpPr>
          <p:spPr bwMode="auto">
            <a:xfrm>
              <a:off x="2074863" y="4508434"/>
              <a:ext cx="66675" cy="17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0"/>
                </a:cxn>
                <a:cxn ang="0">
                  <a:pos x="15" y="0"/>
                </a:cxn>
              </a:cxnLst>
              <a:rect l="0" t="0" r="r" b="b"/>
              <a:pathLst>
                <a:path w="15">
                  <a:moveTo>
                    <a:pt x="0" y="0"/>
                  </a:moveTo>
                  <a:lnTo>
                    <a:pt x="3" y="0"/>
                  </a:lnTo>
                  <a:lnTo>
                    <a:pt x="15" y="0"/>
                  </a:lnTo>
                </a:path>
              </a:pathLst>
            </a:cu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19" name="Rectangle 35"/>
            <p:cNvSpPr>
              <a:spLocks noChangeArrowheads="1"/>
            </p:cNvSpPr>
            <p:nvPr/>
          </p:nvSpPr>
          <p:spPr bwMode="auto">
            <a:xfrm>
              <a:off x="1876425" y="4726871"/>
              <a:ext cx="117475" cy="123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r>
                <a:rPr lang="en-US" sz="800" b="1">
                  <a:solidFill>
                    <a:srgbClr val="0000FF"/>
                  </a:solidFill>
                  <a:latin typeface="Arial Narrow" pitchFamily="-106" charset="0"/>
                  <a:ea typeface="Arial" pitchFamily="-106" charset="0"/>
                  <a:cs typeface="Arial" pitchFamily="-106" charset="0"/>
                </a:rPr>
                <a:t>5.9</a:t>
              </a:r>
              <a:endParaRPr lang="en-US" sz="800">
                <a:solidFill>
                  <a:srgbClr val="0000FF"/>
                </a:solidFill>
                <a:latin typeface="Arial Narrow" pitchFamily="-106" charset="0"/>
                <a:ea typeface="Arial" pitchFamily="-106" charset="0"/>
                <a:cs typeface="Arial" pitchFamily="-106" charset="0"/>
              </a:endParaRPr>
            </a:p>
          </p:txBody>
        </p:sp>
        <p:sp>
          <p:nvSpPr>
            <p:cNvPr id="120" name="Freeform 36"/>
            <p:cNvSpPr>
              <a:spLocks/>
            </p:cNvSpPr>
            <p:nvPr/>
          </p:nvSpPr>
          <p:spPr bwMode="auto">
            <a:xfrm>
              <a:off x="2074863" y="4728605"/>
              <a:ext cx="66675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0"/>
                </a:cxn>
                <a:cxn ang="0">
                  <a:pos x="15" y="0"/>
                </a:cxn>
              </a:cxnLst>
              <a:rect l="0" t="0" r="r" b="b"/>
              <a:pathLst>
                <a:path w="15">
                  <a:moveTo>
                    <a:pt x="0" y="0"/>
                  </a:moveTo>
                  <a:lnTo>
                    <a:pt x="3" y="0"/>
                  </a:lnTo>
                  <a:lnTo>
                    <a:pt x="15" y="0"/>
                  </a:lnTo>
                </a:path>
              </a:pathLst>
            </a:cu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21" name="Rectangle 37"/>
            <p:cNvSpPr>
              <a:spLocks noChangeArrowheads="1"/>
            </p:cNvSpPr>
            <p:nvPr/>
          </p:nvSpPr>
          <p:spPr bwMode="auto">
            <a:xfrm>
              <a:off x="1876425" y="4997318"/>
              <a:ext cx="117475" cy="123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r>
                <a:rPr lang="en-US" sz="800" b="1">
                  <a:solidFill>
                    <a:srgbClr val="000000"/>
                  </a:solidFill>
                  <a:latin typeface="Arial Narrow" pitchFamily="-106" charset="0"/>
                  <a:ea typeface="Arial" pitchFamily="-106" charset="0"/>
                  <a:cs typeface="Arial" pitchFamily="-106" charset="0"/>
                </a:rPr>
                <a:t>9.0</a:t>
              </a:r>
              <a:endParaRPr lang="en-US" sz="800">
                <a:latin typeface="Arial Narrow" pitchFamily="-106" charset="0"/>
                <a:ea typeface="Arial" pitchFamily="-106" charset="0"/>
                <a:cs typeface="Arial" pitchFamily="-106" charset="0"/>
              </a:endParaRPr>
            </a:p>
          </p:txBody>
        </p:sp>
        <p:sp>
          <p:nvSpPr>
            <p:cNvPr id="122" name="Freeform 38"/>
            <p:cNvSpPr>
              <a:spLocks/>
            </p:cNvSpPr>
            <p:nvPr/>
          </p:nvSpPr>
          <p:spPr bwMode="auto">
            <a:xfrm>
              <a:off x="2074863" y="4999051"/>
              <a:ext cx="66675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0"/>
                </a:cxn>
                <a:cxn ang="0">
                  <a:pos x="15" y="0"/>
                </a:cxn>
              </a:cxnLst>
              <a:rect l="0" t="0" r="r" b="b"/>
              <a:pathLst>
                <a:path w="15">
                  <a:moveTo>
                    <a:pt x="0" y="0"/>
                  </a:moveTo>
                  <a:lnTo>
                    <a:pt x="3" y="0"/>
                  </a:lnTo>
                  <a:lnTo>
                    <a:pt x="15" y="0"/>
                  </a:lnTo>
                </a:path>
              </a:pathLst>
            </a:cu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</p:grpSp>
      <p:sp>
        <p:nvSpPr>
          <p:cNvPr id="126" name="TextBox 125"/>
          <p:cNvSpPr txBox="1"/>
          <p:nvPr/>
        </p:nvSpPr>
        <p:spPr>
          <a:xfrm>
            <a:off x="990600" y="4876800"/>
            <a:ext cx="30364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28640A"/>
                </a:solidFill>
              </a:rPr>
              <a:t>Marker for Tomato leaf curl virus tolerance</a:t>
            </a:r>
            <a:endParaRPr lang="en-US" sz="1200" b="1" i="1" dirty="0">
              <a:solidFill>
                <a:srgbClr val="28640A"/>
              </a:solidFill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7315200" y="4419600"/>
            <a:ext cx="54628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 smtClean="0">
                <a:solidFill>
                  <a:srgbClr val="800000"/>
                </a:solidFill>
              </a:rPr>
              <a:t>Chm</a:t>
            </a:r>
            <a:r>
              <a:rPr lang="en-US" sz="1000" b="1" dirty="0" smtClean="0">
                <a:solidFill>
                  <a:srgbClr val="800000"/>
                </a:solidFill>
              </a:rPr>
              <a:t> 11</a:t>
            </a:r>
            <a:endParaRPr lang="en-US" sz="1000" b="1" dirty="0">
              <a:solidFill>
                <a:srgbClr val="800000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066800" y="2438400"/>
            <a:ext cx="47271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28640A"/>
                </a:solidFill>
              </a:rPr>
              <a:t>Agro-inoculation mediated selection of MYMIV-resistance in soybean</a:t>
            </a:r>
            <a:endParaRPr lang="en-US" sz="1200" b="1" i="1" dirty="0">
              <a:solidFill>
                <a:srgbClr val="28640A"/>
              </a:solidFill>
            </a:endParaRPr>
          </a:p>
        </p:txBody>
      </p:sp>
      <p:sp>
        <p:nvSpPr>
          <p:cNvPr id="63" name="6-Point Star 62"/>
          <p:cNvSpPr/>
          <p:nvPr/>
        </p:nvSpPr>
        <p:spPr>
          <a:xfrm>
            <a:off x="762000" y="1236134"/>
            <a:ext cx="152400" cy="152400"/>
          </a:xfrm>
          <a:prstGeom prst="star6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6-Point Star 63"/>
          <p:cNvSpPr/>
          <p:nvPr/>
        </p:nvSpPr>
        <p:spPr>
          <a:xfrm>
            <a:off x="762000" y="2514600"/>
            <a:ext cx="152400" cy="152400"/>
          </a:xfrm>
          <a:prstGeom prst="star6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6-Point Star 64"/>
          <p:cNvSpPr/>
          <p:nvPr/>
        </p:nvSpPr>
        <p:spPr>
          <a:xfrm>
            <a:off x="762000" y="4953000"/>
            <a:ext cx="152400" cy="152400"/>
          </a:xfrm>
          <a:prstGeom prst="star6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191000" y="228600"/>
            <a:ext cx="1543850" cy="369332"/>
          </a:xfrm>
          <a:prstGeom prst="rect">
            <a:avLst/>
          </a:prstGeom>
          <a:effectLst>
            <a:outerShdw blurRad="50800" dist="38100" algn="r">
              <a:srgbClr val="000000">
                <a:alpha val="43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en-US" b="1" dirty="0" err="1" smtClean="0">
                <a:solidFill>
                  <a:srgbClr val="0A5A5E"/>
                </a:solidFill>
              </a:rPr>
              <a:t>Abiotic</a:t>
            </a:r>
            <a:r>
              <a:rPr lang="en-US" b="1" dirty="0" smtClean="0">
                <a:solidFill>
                  <a:srgbClr val="0A5A5E"/>
                </a:solidFill>
              </a:rPr>
              <a:t> Stress </a:t>
            </a:r>
            <a:endParaRPr lang="en-US" dirty="0">
              <a:solidFill>
                <a:srgbClr val="0A5A5E"/>
              </a:solidFill>
            </a:endParaRPr>
          </a:p>
        </p:txBody>
      </p: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4343400" y="2133600"/>
            <a:ext cx="2590800" cy="749899"/>
            <a:chOff x="-247135" y="4438049"/>
            <a:chExt cx="9638270" cy="4260094"/>
          </a:xfrm>
        </p:grpSpPr>
        <p:pic>
          <p:nvPicPr>
            <p:cNvPr id="4" name="Picture 3" descr="C:\Documents and Settings\StressBio\Desktop\SAP1 Stress panicle S10 and WT.jpg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438049"/>
              <a:ext cx="9144000" cy="3098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2"/>
            <p:cNvSpPr txBox="1">
              <a:spLocks noChangeArrowheads="1"/>
            </p:cNvSpPr>
            <p:nvPr/>
          </p:nvSpPr>
          <p:spPr bwMode="auto">
            <a:xfrm>
              <a:off x="-247135" y="7124542"/>
              <a:ext cx="9638270" cy="1573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 smtClean="0">
                  <a:solidFill>
                    <a:srgbClr val="800000"/>
                  </a:solidFill>
                  <a:latin typeface="Calibri" pitchFamily="34" charset="0"/>
                </a:rPr>
                <a:t>WT (US)  WT (</a:t>
              </a:r>
              <a:r>
                <a:rPr lang="en-US" sz="1200" dirty="0" err="1" smtClean="0">
                  <a:solidFill>
                    <a:srgbClr val="800000"/>
                  </a:solidFill>
                  <a:latin typeface="Calibri" pitchFamily="34" charset="0"/>
                </a:rPr>
                <a:t>Str</a:t>
              </a:r>
              <a:r>
                <a:rPr lang="en-US" sz="1200" dirty="0" smtClean="0">
                  <a:solidFill>
                    <a:srgbClr val="800000"/>
                  </a:solidFill>
                  <a:latin typeface="Calibri" pitchFamily="34" charset="0"/>
                </a:rPr>
                <a:t>)  S-10 (US)   S-10 (</a:t>
              </a:r>
              <a:r>
                <a:rPr lang="en-US" sz="1200" dirty="0" err="1" smtClean="0">
                  <a:solidFill>
                    <a:srgbClr val="800000"/>
                  </a:solidFill>
                  <a:latin typeface="Calibri" pitchFamily="34" charset="0"/>
                </a:rPr>
                <a:t>Str</a:t>
              </a:r>
              <a:r>
                <a:rPr lang="en-US" sz="1200" dirty="0" smtClean="0">
                  <a:solidFill>
                    <a:srgbClr val="800000"/>
                  </a:solidFill>
                  <a:latin typeface="Calibri" pitchFamily="34" charset="0"/>
                </a:rPr>
                <a:t>)</a:t>
              </a:r>
            </a:p>
          </p:txBody>
        </p:sp>
        <p:cxnSp>
          <p:nvCxnSpPr>
            <p:cNvPr id="6" name="Straight Connector 5"/>
            <p:cNvCxnSpPr/>
            <p:nvPr/>
          </p:nvCxnSpPr>
          <p:spPr bwMode="auto">
            <a:xfrm>
              <a:off x="6503988" y="7163597"/>
              <a:ext cx="23622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9"/>
          <p:cNvGrpSpPr>
            <a:grpSpLocks/>
          </p:cNvGrpSpPr>
          <p:nvPr/>
        </p:nvGrpSpPr>
        <p:grpSpPr bwMode="auto">
          <a:xfrm>
            <a:off x="6934200" y="1905000"/>
            <a:ext cx="1877207" cy="1219201"/>
            <a:chOff x="1760270" y="914396"/>
            <a:chExt cx="5173930" cy="2743204"/>
          </a:xfrm>
        </p:grpSpPr>
        <p:graphicFrame>
          <p:nvGraphicFramePr>
            <p:cNvPr id="8" name="Chart 7"/>
            <p:cNvGraphicFramePr/>
            <p:nvPr/>
          </p:nvGraphicFramePr>
          <p:xfrm>
            <a:off x="2362200" y="914400"/>
            <a:ext cx="4572000" cy="27432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9" name="TextBox 8"/>
            <p:cNvSpPr txBox="1">
              <a:spLocks noChangeArrowheads="1"/>
            </p:cNvSpPr>
            <p:nvPr/>
          </p:nvSpPr>
          <p:spPr bwMode="auto">
            <a:xfrm rot="16200000">
              <a:off x="1288319" y="1386347"/>
              <a:ext cx="1877020" cy="933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800" b="1" dirty="0" smtClean="0">
                  <a:solidFill>
                    <a:srgbClr val="000000"/>
                  </a:solidFill>
                  <a:latin typeface="Calibri" pitchFamily="34" charset="0"/>
                </a:rPr>
                <a:t>Number of filled grains</a:t>
              </a: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62000" y="2133600"/>
            <a:ext cx="3695768" cy="461665"/>
          </a:xfrm>
          <a:prstGeom prst="rect">
            <a:avLst/>
          </a:prstGeom>
          <a:noFill/>
          <a:effectLst>
            <a:outerShdw blurRad="50800" dist="38100" algn="r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28640A"/>
                </a:solidFill>
              </a:rPr>
              <a:t>GM rice with higher grain yield under drought</a:t>
            </a:r>
          </a:p>
          <a:p>
            <a:r>
              <a:rPr lang="en-US" sz="1200" b="1" dirty="0" smtClean="0">
                <a:solidFill>
                  <a:srgbClr val="28640A"/>
                </a:solidFill>
              </a:rPr>
              <a:t>                                                                                       (Os SAP1)</a:t>
            </a:r>
            <a:endParaRPr lang="en-US" sz="1200" dirty="0">
              <a:solidFill>
                <a:srgbClr val="28640A"/>
              </a:solidFill>
            </a:endParaRPr>
          </a:p>
        </p:txBody>
      </p:sp>
      <p:sp>
        <p:nvSpPr>
          <p:cNvPr id="11" name="6-Point Star 10"/>
          <p:cNvSpPr/>
          <p:nvPr/>
        </p:nvSpPr>
        <p:spPr>
          <a:xfrm>
            <a:off x="661086" y="2209800"/>
            <a:ext cx="152400" cy="152400"/>
          </a:xfrm>
          <a:prstGeom prst="star6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Untitled-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9677" y="3352800"/>
            <a:ext cx="2438400" cy="763281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821109" y="3505200"/>
            <a:ext cx="3548568" cy="461665"/>
          </a:xfrm>
          <a:prstGeom prst="rect">
            <a:avLst/>
          </a:prstGeom>
          <a:noFill/>
          <a:effectLst>
            <a:outerShdw blurRad="50800" dist="38100" algn="r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28640A"/>
                </a:solidFill>
              </a:rPr>
              <a:t>Transgenic plant accumulating high </a:t>
            </a:r>
            <a:r>
              <a:rPr lang="en-US" sz="1200" b="1" dirty="0" err="1" smtClean="0">
                <a:solidFill>
                  <a:srgbClr val="28640A"/>
                </a:solidFill>
              </a:rPr>
              <a:t>inositol</a:t>
            </a:r>
            <a:r>
              <a:rPr lang="en-US" sz="1200" b="1" dirty="0" smtClean="0">
                <a:solidFill>
                  <a:srgbClr val="28640A"/>
                </a:solidFill>
              </a:rPr>
              <a:t> for salt</a:t>
            </a:r>
          </a:p>
          <a:p>
            <a:r>
              <a:rPr lang="en-US" sz="1200" b="1" dirty="0" smtClean="0">
                <a:solidFill>
                  <a:srgbClr val="28640A"/>
                </a:solidFill>
              </a:rPr>
              <a:t>Tolerance (CaMIPS2)</a:t>
            </a:r>
            <a:endParaRPr lang="en-US" sz="1200" dirty="0">
              <a:solidFill>
                <a:srgbClr val="28640A"/>
              </a:solidFill>
            </a:endParaRPr>
          </a:p>
        </p:txBody>
      </p:sp>
      <p:sp>
        <p:nvSpPr>
          <p:cNvPr id="14" name="6-Point Star 13"/>
          <p:cNvSpPr/>
          <p:nvPr/>
        </p:nvSpPr>
        <p:spPr>
          <a:xfrm>
            <a:off x="635877" y="3581400"/>
            <a:ext cx="152400" cy="152400"/>
          </a:xfrm>
          <a:prstGeom prst="star6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70077" y="3352800"/>
            <a:ext cx="745169" cy="1003300"/>
          </a:xfrm>
          <a:prstGeom prst="rect">
            <a:avLst/>
          </a:prstGeom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6">
            <a:alphaModFix/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5469" t="28125" r="2344" b="21875"/>
          <a:stretch>
            <a:fillRect/>
          </a:stretch>
        </p:blipFill>
        <p:spPr bwMode="auto">
          <a:xfrm>
            <a:off x="3276600" y="685800"/>
            <a:ext cx="3352800" cy="1363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5486400" y="990600"/>
            <a:ext cx="1143000" cy="24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1000" b="1" i="1" dirty="0" smtClean="0">
                <a:solidFill>
                  <a:srgbClr val="000000"/>
                </a:solidFill>
              </a:rPr>
              <a:t>World Bank, 2010</a:t>
            </a: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3962400" y="685800"/>
            <a:ext cx="2667000" cy="277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1200" b="1" dirty="0" smtClean="0">
                <a:solidFill>
                  <a:srgbClr val="000000"/>
                </a:solidFill>
              </a:rPr>
              <a:t>Liters of water per kilogram of product</a:t>
            </a:r>
          </a:p>
        </p:txBody>
      </p:sp>
      <p:sp>
        <p:nvSpPr>
          <p:cNvPr id="19" name="TextBox 2"/>
          <p:cNvSpPr txBox="1">
            <a:spLocks noChangeArrowheads="1"/>
          </p:cNvSpPr>
          <p:nvPr/>
        </p:nvSpPr>
        <p:spPr bwMode="auto">
          <a:xfrm>
            <a:off x="4539595" y="4073636"/>
            <a:ext cx="22098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rgbClr val="800000"/>
                </a:solidFill>
                <a:latin typeface="Calibri" pitchFamily="34" charset="0"/>
              </a:rPr>
              <a:t>WT                   T1                   T2 </a:t>
            </a:r>
          </a:p>
        </p:txBody>
      </p:sp>
      <p:sp>
        <p:nvSpPr>
          <p:cNvPr id="20" name="TextBox 2"/>
          <p:cNvSpPr txBox="1">
            <a:spLocks noChangeArrowheads="1"/>
          </p:cNvSpPr>
          <p:nvPr/>
        </p:nvSpPr>
        <p:spPr bwMode="auto">
          <a:xfrm>
            <a:off x="5360277" y="3048000"/>
            <a:ext cx="4572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rgbClr val="800000"/>
                </a:solidFill>
                <a:latin typeface="Calibri" pitchFamily="34" charset="0"/>
              </a:rPr>
              <a:t>Salt</a:t>
            </a:r>
          </a:p>
        </p:txBody>
      </p:sp>
      <p:pic>
        <p:nvPicPr>
          <p:cNvPr id="23" name="Picture 22" descr="Untitled-2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76800" y="4724400"/>
            <a:ext cx="884663" cy="1422400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838200" y="5181600"/>
            <a:ext cx="3727628" cy="461665"/>
          </a:xfrm>
          <a:prstGeom prst="rect">
            <a:avLst/>
          </a:prstGeom>
          <a:noFill/>
          <a:effectLst>
            <a:outerShdw blurRad="50800" dist="38100" algn="r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28640A"/>
                </a:solidFill>
              </a:rPr>
              <a:t>GM Tomato with more leaf wax for drought tolerance</a:t>
            </a:r>
          </a:p>
          <a:p>
            <a:r>
              <a:rPr lang="en-US" sz="1200" b="1" dirty="0" smtClean="0">
                <a:solidFill>
                  <a:srgbClr val="28640A"/>
                </a:solidFill>
              </a:rPr>
              <a:t>                                                                    (Sterol </a:t>
            </a:r>
            <a:r>
              <a:rPr lang="en-US" sz="1200" b="1" dirty="0" err="1" smtClean="0">
                <a:solidFill>
                  <a:srgbClr val="28640A"/>
                </a:solidFill>
              </a:rPr>
              <a:t>desaturase</a:t>
            </a:r>
            <a:r>
              <a:rPr lang="en-US" sz="1200" b="1" dirty="0" smtClean="0">
                <a:solidFill>
                  <a:srgbClr val="28640A"/>
                </a:solidFill>
              </a:rPr>
              <a:t>)</a:t>
            </a:r>
            <a:endParaRPr lang="en-US" sz="1200" dirty="0">
              <a:solidFill>
                <a:srgbClr val="28640A"/>
              </a:solidFill>
            </a:endParaRPr>
          </a:p>
        </p:txBody>
      </p:sp>
      <p:sp>
        <p:nvSpPr>
          <p:cNvPr id="25" name="6-Point Star 24"/>
          <p:cNvSpPr/>
          <p:nvPr/>
        </p:nvSpPr>
        <p:spPr>
          <a:xfrm>
            <a:off x="652968" y="5257800"/>
            <a:ext cx="152400" cy="152400"/>
          </a:xfrm>
          <a:prstGeom prst="star6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6172200" y="4876800"/>
            <a:ext cx="2209800" cy="7620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chemeClr val="tx1">
                <a:lumMod val="8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6096000" y="4876800"/>
            <a:ext cx="1801633" cy="307777"/>
          </a:xfrm>
          <a:prstGeom prst="rect">
            <a:avLst/>
          </a:prstGeom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en-US" sz="1400" dirty="0" smtClean="0">
                <a:solidFill>
                  <a:srgbClr val="0A5A5E"/>
                </a:solidFill>
                <a:latin typeface="Arial Narrow"/>
                <a:cs typeface="Arial Narrow"/>
              </a:rPr>
              <a:t>SCIENTIFIC </a:t>
            </a:r>
            <a:r>
              <a:rPr lang="en-US" sz="1400" b="1" dirty="0" smtClean="0">
                <a:solidFill>
                  <a:srgbClr val="0A5A5E"/>
                </a:solidFill>
                <a:latin typeface="Arial Narrow"/>
                <a:cs typeface="Arial Narrow"/>
              </a:rPr>
              <a:t>REP    RTS</a:t>
            </a:r>
            <a:endParaRPr lang="en-US" sz="1400" b="1" dirty="0">
              <a:solidFill>
                <a:srgbClr val="0A5A5E"/>
              </a:solidFill>
              <a:latin typeface="Arial Narrow"/>
              <a:cs typeface="Arial Narrow"/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23959" y="4953000"/>
            <a:ext cx="177800" cy="17780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05675" y="5114925"/>
            <a:ext cx="141800" cy="14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86200" y="304800"/>
            <a:ext cx="2279741" cy="323165"/>
          </a:xfrm>
          <a:prstGeom prst="rect">
            <a:avLst/>
          </a:prstGeom>
          <a:effectLst>
            <a:outerShdw blurRad="50800" dist="38100" algn="r">
              <a:srgbClr val="000000">
                <a:alpha val="43000"/>
              </a:srgbClr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b="1" dirty="0" smtClean="0">
                <a:solidFill>
                  <a:srgbClr val="0A5A5E"/>
                </a:solidFill>
              </a:rPr>
              <a:t>Nutritional Genomics</a:t>
            </a:r>
          </a:p>
        </p:txBody>
      </p:sp>
      <p:pic>
        <p:nvPicPr>
          <p:cNvPr id="3" name="Picture 3" descr="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>
            <a:fillRect/>
          </a:stretch>
        </p:blipFill>
        <p:spPr bwMode="auto">
          <a:xfrm>
            <a:off x="5562600" y="914400"/>
            <a:ext cx="1518262" cy="914399"/>
          </a:xfrm>
          <a:prstGeom prst="rect">
            <a:avLst/>
          </a:prstGeom>
          <a:noFill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6-Point Star 3"/>
          <p:cNvSpPr/>
          <p:nvPr/>
        </p:nvSpPr>
        <p:spPr>
          <a:xfrm>
            <a:off x="685800" y="1109705"/>
            <a:ext cx="152400" cy="152400"/>
          </a:xfrm>
          <a:prstGeom prst="star6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838200" y="990600"/>
            <a:ext cx="4744508" cy="830997"/>
          </a:xfrm>
          <a:prstGeom prst="rect">
            <a:avLst/>
          </a:prstGeom>
          <a:noFill/>
          <a:effectLst>
            <a:outerShdw blurRad="50800" dist="38100" algn="r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28640A"/>
                </a:solidFill>
              </a:rPr>
              <a:t>GM Potato with 60% higher protein content in seven</a:t>
            </a:r>
          </a:p>
          <a:p>
            <a:r>
              <a:rPr lang="en-US" sz="1600" b="1" dirty="0" smtClean="0">
                <a:solidFill>
                  <a:srgbClr val="28640A"/>
                </a:solidFill>
              </a:rPr>
              <a:t> commercial varieties for all agro-climatic condition</a:t>
            </a:r>
          </a:p>
          <a:p>
            <a:r>
              <a:rPr lang="en-US" sz="1600" b="1" dirty="0" smtClean="0">
                <a:solidFill>
                  <a:srgbClr val="28640A"/>
                </a:solidFill>
              </a:rPr>
              <a:t>                                                                                       (Ama1) </a:t>
            </a:r>
            <a:endParaRPr lang="en-US" sz="1600" dirty="0">
              <a:solidFill>
                <a:srgbClr val="28640A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0" y="838200"/>
            <a:ext cx="844550" cy="1130300"/>
          </a:xfrm>
          <a:prstGeom prst="rect">
            <a:avLst/>
          </a:prstGeom>
        </p:spPr>
      </p:pic>
      <p:sp>
        <p:nvSpPr>
          <p:cNvPr id="7" name="Text Box 847"/>
          <p:cNvSpPr txBox="1">
            <a:spLocks noChangeAspect="1" noChangeArrowheads="1"/>
          </p:cNvSpPr>
          <p:nvPr/>
        </p:nvSpPr>
        <p:spPr bwMode="auto">
          <a:xfrm rot="16022726">
            <a:off x="5162570" y="3388702"/>
            <a:ext cx="36420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1400">
                <a:solidFill>
                  <a:srgbClr val="800000"/>
                </a:solidFill>
                <a:latin typeface="Times New Roman" pitchFamily="18" charset="0"/>
                <a:cs typeface="Arial" pitchFamily="34" charset="0"/>
              </a:rPr>
              <a:t>45 </a:t>
            </a:r>
          </a:p>
        </p:txBody>
      </p:sp>
      <p:sp>
        <p:nvSpPr>
          <p:cNvPr id="8" name="Text Box 848"/>
          <p:cNvSpPr txBox="1">
            <a:spLocks noChangeAspect="1" noChangeArrowheads="1"/>
          </p:cNvSpPr>
          <p:nvPr/>
        </p:nvSpPr>
        <p:spPr bwMode="auto">
          <a:xfrm>
            <a:off x="5578603" y="2082800"/>
            <a:ext cx="44119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1200" dirty="0" smtClean="0">
                <a:solidFill>
                  <a:srgbClr val="800000"/>
                </a:solidFill>
                <a:latin typeface="Times New Roman" pitchFamily="18" charset="0"/>
                <a:cs typeface="Arial" pitchFamily="34" charset="0"/>
              </a:rPr>
              <a:t>Con</a:t>
            </a:r>
            <a:endParaRPr lang="en-US" sz="1200" dirty="0">
              <a:solidFill>
                <a:srgbClr val="800000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9" name="Text Box 849"/>
          <p:cNvSpPr txBox="1">
            <a:spLocks noChangeAspect="1" noChangeArrowheads="1"/>
          </p:cNvSpPr>
          <p:nvPr/>
        </p:nvSpPr>
        <p:spPr bwMode="auto">
          <a:xfrm>
            <a:off x="6054468" y="2082800"/>
            <a:ext cx="65113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l-GR" sz="1200" i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sz="1200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1200" dirty="0">
                <a:solidFill>
                  <a:srgbClr val="800000"/>
                </a:solidFill>
                <a:latin typeface="Times New Roman" pitchFamily="18" charset="0"/>
                <a:cs typeface="Arial" pitchFamily="34" charset="0"/>
              </a:rPr>
              <a:t>Man</a:t>
            </a:r>
            <a:endParaRPr lang="en-US" sz="1200" i="1" dirty="0">
              <a:solidFill>
                <a:srgbClr val="800000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19" name="Text Box 860"/>
          <p:cNvSpPr txBox="1">
            <a:spLocks noChangeAspect="1" noChangeArrowheads="1"/>
          </p:cNvSpPr>
          <p:nvPr/>
        </p:nvSpPr>
        <p:spPr bwMode="auto">
          <a:xfrm>
            <a:off x="6781800" y="2082800"/>
            <a:ext cx="5817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l-GR" sz="1200" i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sz="1200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-Hex</a:t>
            </a:r>
            <a:endParaRPr lang="en-IN" sz="1200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 Box 847"/>
          <p:cNvSpPr txBox="1">
            <a:spLocks noChangeAspect="1" noChangeArrowheads="1"/>
          </p:cNvSpPr>
          <p:nvPr/>
        </p:nvSpPr>
        <p:spPr bwMode="auto">
          <a:xfrm rot="16200000">
            <a:off x="5154066" y="2937852"/>
            <a:ext cx="36420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1400">
                <a:solidFill>
                  <a:srgbClr val="800000"/>
                </a:solidFill>
                <a:latin typeface="Times New Roman" pitchFamily="18" charset="0"/>
                <a:cs typeface="Arial" pitchFamily="34" charset="0"/>
              </a:rPr>
              <a:t>20</a:t>
            </a:r>
            <a:r>
              <a:rPr lang="en-US" sz="800">
                <a:solidFill>
                  <a:srgbClr val="800000"/>
                </a:solidFill>
                <a:latin typeface="Times New Roman" pitchFamily="18" charset="0"/>
                <a:cs typeface="Arial" pitchFamily="34" charset="0"/>
              </a:rPr>
              <a:t> </a:t>
            </a:r>
          </a:p>
        </p:txBody>
      </p:sp>
      <p:sp>
        <p:nvSpPr>
          <p:cNvPr id="30" name="Text Box 847"/>
          <p:cNvSpPr txBox="1">
            <a:spLocks noChangeAspect="1" noChangeArrowheads="1"/>
          </p:cNvSpPr>
          <p:nvPr/>
        </p:nvSpPr>
        <p:spPr bwMode="auto">
          <a:xfrm rot="16200000">
            <a:off x="5145561" y="2433027"/>
            <a:ext cx="36420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1400">
                <a:solidFill>
                  <a:srgbClr val="800000"/>
                </a:solidFill>
                <a:latin typeface="Times New Roman" pitchFamily="18" charset="0"/>
                <a:cs typeface="Arial" pitchFamily="34" charset="0"/>
              </a:rPr>
              <a:t>10</a:t>
            </a:r>
            <a:r>
              <a:rPr lang="en-US" sz="800">
                <a:solidFill>
                  <a:srgbClr val="800000"/>
                </a:solidFill>
                <a:latin typeface="Times New Roman" pitchFamily="18" charset="0"/>
                <a:cs typeface="Arial" pitchFamily="34" charset="0"/>
              </a:rPr>
              <a:t> </a:t>
            </a: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9999" y="2433815"/>
            <a:ext cx="914401" cy="1223785"/>
          </a:xfrm>
          <a:prstGeom prst="rect">
            <a:avLst/>
          </a:prstGeom>
        </p:spPr>
      </p:pic>
      <p:sp>
        <p:nvSpPr>
          <p:cNvPr id="32" name="Text Box 848"/>
          <p:cNvSpPr txBox="1">
            <a:spLocks noChangeAspect="1" noChangeArrowheads="1"/>
          </p:cNvSpPr>
          <p:nvPr/>
        </p:nvSpPr>
        <p:spPr bwMode="auto">
          <a:xfrm>
            <a:off x="5105400" y="2083143"/>
            <a:ext cx="50093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1200" dirty="0" smtClean="0">
                <a:solidFill>
                  <a:srgbClr val="800000"/>
                </a:solidFill>
                <a:latin typeface="Times New Roman" pitchFamily="18" charset="0"/>
                <a:cs typeface="Arial" pitchFamily="34" charset="0"/>
              </a:rPr>
              <a:t>Days</a:t>
            </a:r>
            <a:endParaRPr lang="en-US" sz="1200" dirty="0">
              <a:solidFill>
                <a:srgbClr val="800000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3" name="6-Point Star 32"/>
          <p:cNvSpPr/>
          <p:nvPr/>
        </p:nvSpPr>
        <p:spPr>
          <a:xfrm>
            <a:off x="680489" y="2481305"/>
            <a:ext cx="152400" cy="152400"/>
          </a:xfrm>
          <a:prstGeom prst="star6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832889" y="2362200"/>
            <a:ext cx="3358111" cy="938719"/>
          </a:xfrm>
          <a:prstGeom prst="rect">
            <a:avLst/>
          </a:prstGeom>
          <a:noFill/>
          <a:effectLst>
            <a:outerShdw blurRad="50800" dist="38100" algn="r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28640A"/>
                </a:solidFill>
              </a:rPr>
              <a:t>GM Tomato with enhanced shelf-life</a:t>
            </a:r>
          </a:p>
          <a:p>
            <a:r>
              <a:rPr lang="en-US" sz="1100" dirty="0" smtClean="0">
                <a:solidFill>
                  <a:srgbClr val="0E5069"/>
                </a:solidFill>
              </a:rPr>
              <a:t>                                                          </a:t>
            </a:r>
            <a:r>
              <a:rPr lang="en-US" sz="1100" dirty="0" smtClean="0">
                <a:solidFill>
                  <a:srgbClr val="28640A"/>
                </a:solidFill>
              </a:rPr>
              <a:t>(</a:t>
            </a:r>
            <a:r>
              <a:rPr lang="en-US" sz="1100" dirty="0" err="1" smtClean="0">
                <a:solidFill>
                  <a:srgbClr val="28640A"/>
                </a:solidFill>
              </a:rPr>
              <a:t>RNAi</a:t>
            </a:r>
            <a:r>
              <a:rPr lang="en-US" sz="1100" dirty="0" smtClean="0">
                <a:solidFill>
                  <a:srgbClr val="28640A"/>
                </a:solidFill>
              </a:rPr>
              <a:t> of </a:t>
            </a:r>
            <a:r>
              <a:rPr lang="el-GR" sz="1100" i="1" dirty="0" smtClean="0">
                <a:solidFill>
                  <a:srgbClr val="28640A"/>
                </a:solidFill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sz="1100" dirty="0" smtClean="0">
                <a:solidFill>
                  <a:srgbClr val="28640A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1100" dirty="0" smtClean="0">
                <a:solidFill>
                  <a:srgbClr val="28640A"/>
                </a:solidFill>
                <a:latin typeface="Times New Roman" pitchFamily="18" charset="0"/>
                <a:cs typeface="Arial" pitchFamily="34" charset="0"/>
              </a:rPr>
              <a:t>Man, </a:t>
            </a:r>
            <a:r>
              <a:rPr lang="el-GR" sz="1100" i="1" dirty="0" smtClean="0">
                <a:solidFill>
                  <a:srgbClr val="28640A"/>
                </a:solidFill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sz="1100" dirty="0" smtClean="0">
                <a:solidFill>
                  <a:srgbClr val="28640A"/>
                </a:solidFill>
                <a:latin typeface="Times New Roman" pitchFamily="18" charset="0"/>
                <a:cs typeface="Times New Roman" pitchFamily="18" charset="0"/>
              </a:rPr>
              <a:t>-Hex)</a:t>
            </a:r>
            <a:endParaRPr lang="en-IN" sz="1100" dirty="0" smtClean="0">
              <a:solidFill>
                <a:srgbClr val="28640A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100" i="1" dirty="0" smtClean="0">
              <a:solidFill>
                <a:srgbClr val="0E5069"/>
              </a:solidFill>
              <a:latin typeface="Times New Roman" pitchFamily="18" charset="0"/>
              <a:cs typeface="Arial" pitchFamily="34" charset="0"/>
            </a:endParaRPr>
          </a:p>
          <a:p>
            <a:endParaRPr lang="en-US" sz="1600" dirty="0">
              <a:solidFill>
                <a:srgbClr val="28640A"/>
              </a:solidFill>
            </a:endParaRPr>
          </a:p>
        </p:txBody>
      </p:sp>
      <p:pic>
        <p:nvPicPr>
          <p:cNvPr id="153" name="Picture 15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00" y="4447401"/>
            <a:ext cx="914400" cy="1186004"/>
          </a:xfrm>
          <a:prstGeom prst="rect">
            <a:avLst/>
          </a:prstGeom>
        </p:spPr>
      </p:pic>
      <p:sp>
        <p:nvSpPr>
          <p:cNvPr id="154" name="6-Point Star 153"/>
          <p:cNvSpPr/>
          <p:nvPr/>
        </p:nvSpPr>
        <p:spPr>
          <a:xfrm>
            <a:off x="685800" y="4462505"/>
            <a:ext cx="152400" cy="152400"/>
          </a:xfrm>
          <a:prstGeom prst="star6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TextBox 154"/>
          <p:cNvSpPr txBox="1"/>
          <p:nvPr/>
        </p:nvSpPr>
        <p:spPr>
          <a:xfrm>
            <a:off x="838200" y="4343400"/>
            <a:ext cx="3929688" cy="677108"/>
          </a:xfrm>
          <a:prstGeom prst="rect">
            <a:avLst/>
          </a:prstGeom>
          <a:noFill/>
          <a:effectLst>
            <a:outerShdw blurRad="50800" dist="38100" algn="r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28640A"/>
                </a:solidFill>
              </a:rPr>
              <a:t>GM mustard with low seed </a:t>
            </a:r>
            <a:r>
              <a:rPr lang="en-US" sz="1600" b="1" dirty="0" err="1" smtClean="0">
                <a:solidFill>
                  <a:srgbClr val="28640A"/>
                </a:solidFill>
              </a:rPr>
              <a:t>glucosinolate</a:t>
            </a:r>
            <a:endParaRPr lang="en-US" sz="1600" b="1" dirty="0" smtClean="0">
              <a:solidFill>
                <a:srgbClr val="28640A"/>
              </a:solidFill>
            </a:endParaRPr>
          </a:p>
          <a:p>
            <a:r>
              <a:rPr lang="en-US" sz="1100" dirty="0" smtClean="0">
                <a:solidFill>
                  <a:srgbClr val="28640A"/>
                </a:solidFill>
              </a:rPr>
              <a:t>                                                                                          (</a:t>
            </a:r>
            <a:r>
              <a:rPr lang="en-US" sz="1100" dirty="0" err="1" smtClean="0">
                <a:solidFill>
                  <a:srgbClr val="28640A"/>
                </a:solidFill>
              </a:rPr>
              <a:t>RNAi</a:t>
            </a:r>
            <a:r>
              <a:rPr lang="en-US" sz="1100" dirty="0" smtClean="0">
                <a:solidFill>
                  <a:srgbClr val="28640A"/>
                </a:solidFill>
              </a:rPr>
              <a:t> of Myb28)</a:t>
            </a:r>
          </a:p>
          <a:p>
            <a:r>
              <a:rPr lang="en-US" sz="1100" dirty="0" smtClean="0">
                <a:solidFill>
                  <a:srgbClr val="0E5069"/>
                </a:solidFill>
              </a:rPr>
              <a:t>                                                          </a:t>
            </a:r>
            <a:endParaRPr lang="en-US" sz="1600" dirty="0">
              <a:solidFill>
                <a:srgbClr val="28640A"/>
              </a:solidFill>
            </a:endParaRPr>
          </a:p>
        </p:txBody>
      </p:sp>
      <p:grpSp>
        <p:nvGrpSpPr>
          <p:cNvPr id="225" name="Group 224"/>
          <p:cNvGrpSpPr/>
          <p:nvPr/>
        </p:nvGrpSpPr>
        <p:grpSpPr>
          <a:xfrm>
            <a:off x="5401735" y="4377620"/>
            <a:ext cx="2046815" cy="1441381"/>
            <a:chOff x="4650237" y="1755775"/>
            <a:chExt cx="4114351" cy="2711001"/>
          </a:xfrm>
        </p:grpSpPr>
        <p:sp>
          <p:nvSpPr>
            <p:cNvPr id="121" name="Rectangle 8"/>
            <p:cNvSpPr>
              <a:spLocks noChangeArrowheads="1"/>
            </p:cNvSpPr>
            <p:nvPr/>
          </p:nvSpPr>
          <p:spPr bwMode="auto">
            <a:xfrm>
              <a:off x="5124450" y="2403475"/>
              <a:ext cx="104775" cy="1685925"/>
            </a:xfrm>
            <a:prstGeom prst="rect">
              <a:avLst/>
            </a:prstGeom>
            <a:solidFill>
              <a:srgbClr val="9999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22" name="Rectangle 9"/>
            <p:cNvSpPr>
              <a:spLocks noChangeArrowheads="1"/>
            </p:cNvSpPr>
            <p:nvPr/>
          </p:nvSpPr>
          <p:spPr bwMode="auto">
            <a:xfrm>
              <a:off x="5495925" y="3689350"/>
              <a:ext cx="104775" cy="400050"/>
            </a:xfrm>
            <a:prstGeom prst="rect">
              <a:avLst/>
            </a:prstGeom>
            <a:solidFill>
              <a:srgbClr val="9999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23" name="Rectangle 10"/>
            <p:cNvSpPr>
              <a:spLocks noChangeArrowheads="1"/>
            </p:cNvSpPr>
            <p:nvPr/>
          </p:nvSpPr>
          <p:spPr bwMode="auto">
            <a:xfrm>
              <a:off x="5867400" y="3251200"/>
              <a:ext cx="104775" cy="838200"/>
            </a:xfrm>
            <a:prstGeom prst="rect">
              <a:avLst/>
            </a:prstGeom>
            <a:solidFill>
              <a:srgbClr val="9999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24" name="Rectangle 11"/>
            <p:cNvSpPr>
              <a:spLocks noChangeArrowheads="1"/>
            </p:cNvSpPr>
            <p:nvPr/>
          </p:nvSpPr>
          <p:spPr bwMode="auto">
            <a:xfrm>
              <a:off x="6238875" y="3746500"/>
              <a:ext cx="104775" cy="342900"/>
            </a:xfrm>
            <a:prstGeom prst="rect">
              <a:avLst/>
            </a:prstGeom>
            <a:solidFill>
              <a:srgbClr val="9999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25" name="Rectangle 12"/>
            <p:cNvSpPr>
              <a:spLocks noChangeArrowheads="1"/>
            </p:cNvSpPr>
            <p:nvPr/>
          </p:nvSpPr>
          <p:spPr bwMode="auto">
            <a:xfrm>
              <a:off x="6610350" y="3698875"/>
              <a:ext cx="104775" cy="390525"/>
            </a:xfrm>
            <a:prstGeom prst="rect">
              <a:avLst/>
            </a:prstGeom>
            <a:solidFill>
              <a:srgbClr val="9999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26" name="Rectangle 13"/>
            <p:cNvSpPr>
              <a:spLocks noChangeArrowheads="1"/>
            </p:cNvSpPr>
            <p:nvPr/>
          </p:nvSpPr>
          <p:spPr bwMode="auto">
            <a:xfrm>
              <a:off x="6981825" y="3613150"/>
              <a:ext cx="104775" cy="476250"/>
            </a:xfrm>
            <a:prstGeom prst="rect">
              <a:avLst/>
            </a:prstGeom>
            <a:solidFill>
              <a:srgbClr val="9999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27" name="Rectangle 14"/>
            <p:cNvSpPr>
              <a:spLocks noChangeArrowheads="1"/>
            </p:cNvSpPr>
            <p:nvPr/>
          </p:nvSpPr>
          <p:spPr bwMode="auto">
            <a:xfrm>
              <a:off x="7353300" y="3851275"/>
              <a:ext cx="104775" cy="238125"/>
            </a:xfrm>
            <a:prstGeom prst="rect">
              <a:avLst/>
            </a:prstGeom>
            <a:solidFill>
              <a:srgbClr val="9999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28" name="Rectangle 15"/>
            <p:cNvSpPr>
              <a:spLocks noChangeArrowheads="1"/>
            </p:cNvSpPr>
            <p:nvPr/>
          </p:nvSpPr>
          <p:spPr bwMode="auto">
            <a:xfrm>
              <a:off x="7724775" y="3689350"/>
              <a:ext cx="104775" cy="400050"/>
            </a:xfrm>
            <a:prstGeom prst="rect">
              <a:avLst/>
            </a:prstGeom>
            <a:solidFill>
              <a:srgbClr val="9999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29" name="Rectangle 16"/>
            <p:cNvSpPr>
              <a:spLocks noChangeArrowheads="1"/>
            </p:cNvSpPr>
            <p:nvPr/>
          </p:nvSpPr>
          <p:spPr bwMode="auto">
            <a:xfrm>
              <a:off x="8096250" y="3279775"/>
              <a:ext cx="104775" cy="809625"/>
            </a:xfrm>
            <a:prstGeom prst="rect">
              <a:avLst/>
            </a:prstGeom>
            <a:solidFill>
              <a:srgbClr val="9999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30" name="Rectangle 17"/>
            <p:cNvSpPr>
              <a:spLocks noChangeArrowheads="1"/>
            </p:cNvSpPr>
            <p:nvPr/>
          </p:nvSpPr>
          <p:spPr bwMode="auto">
            <a:xfrm>
              <a:off x="8467725" y="3289300"/>
              <a:ext cx="104775" cy="800100"/>
            </a:xfrm>
            <a:prstGeom prst="rect">
              <a:avLst/>
            </a:prstGeom>
            <a:solidFill>
              <a:srgbClr val="9999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31" name="Rectangle 18"/>
            <p:cNvSpPr>
              <a:spLocks noChangeArrowheads="1"/>
            </p:cNvSpPr>
            <p:nvPr/>
          </p:nvSpPr>
          <p:spPr bwMode="auto">
            <a:xfrm>
              <a:off x="5229225" y="2365375"/>
              <a:ext cx="104775" cy="1724025"/>
            </a:xfrm>
            <a:prstGeom prst="rect">
              <a:avLst/>
            </a:prstGeom>
            <a:solidFill>
              <a:srgbClr val="993366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32" name="Rectangle 19"/>
            <p:cNvSpPr>
              <a:spLocks noChangeArrowheads="1"/>
            </p:cNvSpPr>
            <p:nvPr/>
          </p:nvSpPr>
          <p:spPr bwMode="auto">
            <a:xfrm>
              <a:off x="5600700" y="3736975"/>
              <a:ext cx="104775" cy="352425"/>
            </a:xfrm>
            <a:prstGeom prst="rect">
              <a:avLst/>
            </a:prstGeom>
            <a:solidFill>
              <a:srgbClr val="993366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33" name="Rectangle 20"/>
            <p:cNvSpPr>
              <a:spLocks noChangeArrowheads="1"/>
            </p:cNvSpPr>
            <p:nvPr/>
          </p:nvSpPr>
          <p:spPr bwMode="auto">
            <a:xfrm>
              <a:off x="5972175" y="3155950"/>
              <a:ext cx="104775" cy="933450"/>
            </a:xfrm>
            <a:prstGeom prst="rect">
              <a:avLst/>
            </a:prstGeom>
            <a:solidFill>
              <a:srgbClr val="993366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34" name="Rectangle 21"/>
            <p:cNvSpPr>
              <a:spLocks noChangeArrowheads="1"/>
            </p:cNvSpPr>
            <p:nvPr/>
          </p:nvSpPr>
          <p:spPr bwMode="auto">
            <a:xfrm>
              <a:off x="6343650" y="3632200"/>
              <a:ext cx="104775" cy="457200"/>
            </a:xfrm>
            <a:prstGeom prst="rect">
              <a:avLst/>
            </a:prstGeom>
            <a:solidFill>
              <a:srgbClr val="993366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35" name="Rectangle 22"/>
            <p:cNvSpPr>
              <a:spLocks noChangeArrowheads="1"/>
            </p:cNvSpPr>
            <p:nvPr/>
          </p:nvSpPr>
          <p:spPr bwMode="auto">
            <a:xfrm>
              <a:off x="6715125" y="3736975"/>
              <a:ext cx="104775" cy="352425"/>
            </a:xfrm>
            <a:prstGeom prst="rect">
              <a:avLst/>
            </a:prstGeom>
            <a:solidFill>
              <a:srgbClr val="993366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36" name="Rectangle 23"/>
            <p:cNvSpPr>
              <a:spLocks noChangeArrowheads="1"/>
            </p:cNvSpPr>
            <p:nvPr/>
          </p:nvSpPr>
          <p:spPr bwMode="auto">
            <a:xfrm>
              <a:off x="7086600" y="3556000"/>
              <a:ext cx="104775" cy="533400"/>
            </a:xfrm>
            <a:prstGeom prst="rect">
              <a:avLst/>
            </a:prstGeom>
            <a:solidFill>
              <a:srgbClr val="993366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37" name="Rectangle 24"/>
            <p:cNvSpPr>
              <a:spLocks noChangeArrowheads="1"/>
            </p:cNvSpPr>
            <p:nvPr/>
          </p:nvSpPr>
          <p:spPr bwMode="auto">
            <a:xfrm>
              <a:off x="7458075" y="3822700"/>
              <a:ext cx="104775" cy="266700"/>
            </a:xfrm>
            <a:prstGeom prst="rect">
              <a:avLst/>
            </a:prstGeom>
            <a:solidFill>
              <a:srgbClr val="993366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38" name="Rectangle 25"/>
            <p:cNvSpPr>
              <a:spLocks noChangeArrowheads="1"/>
            </p:cNvSpPr>
            <p:nvPr/>
          </p:nvSpPr>
          <p:spPr bwMode="auto">
            <a:xfrm>
              <a:off x="7829550" y="3727450"/>
              <a:ext cx="104775" cy="361950"/>
            </a:xfrm>
            <a:prstGeom prst="rect">
              <a:avLst/>
            </a:prstGeom>
            <a:solidFill>
              <a:srgbClr val="993366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39" name="Rectangle 26"/>
            <p:cNvSpPr>
              <a:spLocks noChangeArrowheads="1"/>
            </p:cNvSpPr>
            <p:nvPr/>
          </p:nvSpPr>
          <p:spPr bwMode="auto">
            <a:xfrm>
              <a:off x="8201025" y="3355975"/>
              <a:ext cx="104775" cy="733425"/>
            </a:xfrm>
            <a:prstGeom prst="rect">
              <a:avLst/>
            </a:prstGeom>
            <a:solidFill>
              <a:srgbClr val="993366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40" name="Rectangle 27"/>
            <p:cNvSpPr>
              <a:spLocks noChangeArrowheads="1"/>
            </p:cNvSpPr>
            <p:nvPr/>
          </p:nvSpPr>
          <p:spPr bwMode="auto">
            <a:xfrm>
              <a:off x="8572500" y="3622675"/>
              <a:ext cx="104775" cy="466725"/>
            </a:xfrm>
            <a:prstGeom prst="rect">
              <a:avLst/>
            </a:prstGeom>
            <a:solidFill>
              <a:srgbClr val="993366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41" name="Line 28"/>
            <p:cNvSpPr>
              <a:spLocks noChangeShapeType="1"/>
            </p:cNvSpPr>
            <p:nvPr/>
          </p:nvSpPr>
          <p:spPr bwMode="auto">
            <a:xfrm flipV="1">
              <a:off x="5276850" y="2298700"/>
              <a:ext cx="1588" cy="6667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42" name="Line 29"/>
            <p:cNvSpPr>
              <a:spLocks noChangeShapeType="1"/>
            </p:cNvSpPr>
            <p:nvPr/>
          </p:nvSpPr>
          <p:spPr bwMode="auto">
            <a:xfrm>
              <a:off x="5248275" y="2298700"/>
              <a:ext cx="66675" cy="15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43" name="Line 30"/>
            <p:cNvSpPr>
              <a:spLocks noChangeShapeType="1"/>
            </p:cNvSpPr>
            <p:nvPr/>
          </p:nvSpPr>
          <p:spPr bwMode="auto">
            <a:xfrm flipV="1">
              <a:off x="5648325" y="3698875"/>
              <a:ext cx="1588" cy="381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44" name="Line 31"/>
            <p:cNvSpPr>
              <a:spLocks noChangeShapeType="1"/>
            </p:cNvSpPr>
            <p:nvPr/>
          </p:nvSpPr>
          <p:spPr bwMode="auto">
            <a:xfrm>
              <a:off x="5619750" y="3698875"/>
              <a:ext cx="66675" cy="15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45" name="Line 32"/>
            <p:cNvSpPr>
              <a:spLocks noChangeShapeType="1"/>
            </p:cNvSpPr>
            <p:nvPr/>
          </p:nvSpPr>
          <p:spPr bwMode="auto">
            <a:xfrm flipV="1">
              <a:off x="6019800" y="3041650"/>
              <a:ext cx="1588" cy="1143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46" name="Line 33"/>
            <p:cNvSpPr>
              <a:spLocks noChangeShapeType="1"/>
            </p:cNvSpPr>
            <p:nvPr/>
          </p:nvSpPr>
          <p:spPr bwMode="auto">
            <a:xfrm>
              <a:off x="5991225" y="3041650"/>
              <a:ext cx="66675" cy="15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56" name="Line 34"/>
            <p:cNvSpPr>
              <a:spLocks noChangeShapeType="1"/>
            </p:cNvSpPr>
            <p:nvPr/>
          </p:nvSpPr>
          <p:spPr bwMode="auto">
            <a:xfrm flipV="1">
              <a:off x="6391275" y="3575050"/>
              <a:ext cx="1588" cy="5715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57" name="Line 35"/>
            <p:cNvSpPr>
              <a:spLocks noChangeShapeType="1"/>
            </p:cNvSpPr>
            <p:nvPr/>
          </p:nvSpPr>
          <p:spPr bwMode="auto">
            <a:xfrm>
              <a:off x="6362700" y="3575050"/>
              <a:ext cx="66675" cy="15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58" name="Line 36"/>
            <p:cNvSpPr>
              <a:spLocks noChangeShapeType="1"/>
            </p:cNvSpPr>
            <p:nvPr/>
          </p:nvSpPr>
          <p:spPr bwMode="auto">
            <a:xfrm flipV="1">
              <a:off x="6762750" y="3689350"/>
              <a:ext cx="1588" cy="4762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59" name="Line 37"/>
            <p:cNvSpPr>
              <a:spLocks noChangeShapeType="1"/>
            </p:cNvSpPr>
            <p:nvPr/>
          </p:nvSpPr>
          <p:spPr bwMode="auto">
            <a:xfrm>
              <a:off x="6734175" y="3689350"/>
              <a:ext cx="66675" cy="15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60" name="Line 38"/>
            <p:cNvSpPr>
              <a:spLocks noChangeShapeType="1"/>
            </p:cNvSpPr>
            <p:nvPr/>
          </p:nvSpPr>
          <p:spPr bwMode="auto">
            <a:xfrm flipV="1">
              <a:off x="7134225" y="3517900"/>
              <a:ext cx="1588" cy="381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61" name="Line 39"/>
            <p:cNvSpPr>
              <a:spLocks noChangeShapeType="1"/>
            </p:cNvSpPr>
            <p:nvPr/>
          </p:nvSpPr>
          <p:spPr bwMode="auto">
            <a:xfrm>
              <a:off x="7105650" y="3517900"/>
              <a:ext cx="66675" cy="15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62" name="Line 40"/>
            <p:cNvSpPr>
              <a:spLocks noChangeShapeType="1"/>
            </p:cNvSpPr>
            <p:nvPr/>
          </p:nvSpPr>
          <p:spPr bwMode="auto">
            <a:xfrm flipV="1">
              <a:off x="7505700" y="3794125"/>
              <a:ext cx="1588" cy="2857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63" name="Line 41"/>
            <p:cNvSpPr>
              <a:spLocks noChangeShapeType="1"/>
            </p:cNvSpPr>
            <p:nvPr/>
          </p:nvSpPr>
          <p:spPr bwMode="auto">
            <a:xfrm>
              <a:off x="7477125" y="3794125"/>
              <a:ext cx="66675" cy="15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64" name="Line 42"/>
            <p:cNvSpPr>
              <a:spLocks noChangeShapeType="1"/>
            </p:cNvSpPr>
            <p:nvPr/>
          </p:nvSpPr>
          <p:spPr bwMode="auto">
            <a:xfrm flipV="1">
              <a:off x="7877175" y="3679825"/>
              <a:ext cx="1588" cy="4762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65" name="Line 43"/>
            <p:cNvSpPr>
              <a:spLocks noChangeShapeType="1"/>
            </p:cNvSpPr>
            <p:nvPr/>
          </p:nvSpPr>
          <p:spPr bwMode="auto">
            <a:xfrm>
              <a:off x="7848600" y="3679825"/>
              <a:ext cx="66675" cy="15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66" name="Line 44"/>
            <p:cNvSpPr>
              <a:spLocks noChangeShapeType="1"/>
            </p:cNvSpPr>
            <p:nvPr/>
          </p:nvSpPr>
          <p:spPr bwMode="auto">
            <a:xfrm flipV="1">
              <a:off x="8248650" y="3127375"/>
              <a:ext cx="1588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67" name="Line 45"/>
            <p:cNvSpPr>
              <a:spLocks noChangeShapeType="1"/>
            </p:cNvSpPr>
            <p:nvPr/>
          </p:nvSpPr>
          <p:spPr bwMode="auto">
            <a:xfrm>
              <a:off x="8220075" y="3127375"/>
              <a:ext cx="66675" cy="15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68" name="Line 46"/>
            <p:cNvSpPr>
              <a:spLocks noChangeShapeType="1"/>
            </p:cNvSpPr>
            <p:nvPr/>
          </p:nvSpPr>
          <p:spPr bwMode="auto">
            <a:xfrm flipV="1">
              <a:off x="8620125" y="3394075"/>
              <a:ext cx="1588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69" name="Line 47"/>
            <p:cNvSpPr>
              <a:spLocks noChangeShapeType="1"/>
            </p:cNvSpPr>
            <p:nvPr/>
          </p:nvSpPr>
          <p:spPr bwMode="auto">
            <a:xfrm>
              <a:off x="8591550" y="3394075"/>
              <a:ext cx="66675" cy="15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70" name="Line 48"/>
            <p:cNvSpPr>
              <a:spLocks noChangeShapeType="1"/>
            </p:cNvSpPr>
            <p:nvPr/>
          </p:nvSpPr>
          <p:spPr bwMode="auto">
            <a:xfrm>
              <a:off x="5276850" y="2365375"/>
              <a:ext cx="1588" cy="5715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71" name="Line 49"/>
            <p:cNvSpPr>
              <a:spLocks noChangeShapeType="1"/>
            </p:cNvSpPr>
            <p:nvPr/>
          </p:nvSpPr>
          <p:spPr bwMode="auto">
            <a:xfrm>
              <a:off x="5248275" y="2422525"/>
              <a:ext cx="66675" cy="15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72" name="Line 50"/>
            <p:cNvSpPr>
              <a:spLocks noChangeShapeType="1"/>
            </p:cNvSpPr>
            <p:nvPr/>
          </p:nvSpPr>
          <p:spPr bwMode="auto">
            <a:xfrm>
              <a:off x="5648325" y="3736975"/>
              <a:ext cx="1588" cy="381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73" name="Line 51"/>
            <p:cNvSpPr>
              <a:spLocks noChangeShapeType="1"/>
            </p:cNvSpPr>
            <p:nvPr/>
          </p:nvSpPr>
          <p:spPr bwMode="auto">
            <a:xfrm>
              <a:off x="5619750" y="3775075"/>
              <a:ext cx="66675" cy="15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74" name="Line 52"/>
            <p:cNvSpPr>
              <a:spLocks noChangeShapeType="1"/>
            </p:cNvSpPr>
            <p:nvPr/>
          </p:nvSpPr>
          <p:spPr bwMode="auto">
            <a:xfrm>
              <a:off x="6019800" y="3155950"/>
              <a:ext cx="1588" cy="10477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75" name="Line 53"/>
            <p:cNvSpPr>
              <a:spLocks noChangeShapeType="1"/>
            </p:cNvSpPr>
            <p:nvPr/>
          </p:nvSpPr>
          <p:spPr bwMode="auto">
            <a:xfrm>
              <a:off x="5991225" y="3260725"/>
              <a:ext cx="66675" cy="15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76" name="Line 54"/>
            <p:cNvSpPr>
              <a:spLocks noChangeShapeType="1"/>
            </p:cNvSpPr>
            <p:nvPr/>
          </p:nvSpPr>
          <p:spPr bwMode="auto">
            <a:xfrm>
              <a:off x="6391275" y="3632200"/>
              <a:ext cx="1588" cy="6667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77" name="Line 55"/>
            <p:cNvSpPr>
              <a:spLocks noChangeShapeType="1"/>
            </p:cNvSpPr>
            <p:nvPr/>
          </p:nvSpPr>
          <p:spPr bwMode="auto">
            <a:xfrm>
              <a:off x="6362700" y="3698875"/>
              <a:ext cx="66675" cy="15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78" name="Line 56"/>
            <p:cNvSpPr>
              <a:spLocks noChangeShapeType="1"/>
            </p:cNvSpPr>
            <p:nvPr/>
          </p:nvSpPr>
          <p:spPr bwMode="auto">
            <a:xfrm>
              <a:off x="6762750" y="3736975"/>
              <a:ext cx="1588" cy="4762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79" name="Line 57"/>
            <p:cNvSpPr>
              <a:spLocks noChangeShapeType="1"/>
            </p:cNvSpPr>
            <p:nvPr/>
          </p:nvSpPr>
          <p:spPr bwMode="auto">
            <a:xfrm>
              <a:off x="6734175" y="3784600"/>
              <a:ext cx="66675" cy="15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80" name="Line 58"/>
            <p:cNvSpPr>
              <a:spLocks noChangeShapeType="1"/>
            </p:cNvSpPr>
            <p:nvPr/>
          </p:nvSpPr>
          <p:spPr bwMode="auto">
            <a:xfrm>
              <a:off x="7134225" y="3556000"/>
              <a:ext cx="1588" cy="381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81" name="Line 59"/>
            <p:cNvSpPr>
              <a:spLocks noChangeShapeType="1"/>
            </p:cNvSpPr>
            <p:nvPr/>
          </p:nvSpPr>
          <p:spPr bwMode="auto">
            <a:xfrm>
              <a:off x="7105650" y="3594100"/>
              <a:ext cx="66675" cy="15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82" name="Line 60"/>
            <p:cNvSpPr>
              <a:spLocks noChangeShapeType="1"/>
            </p:cNvSpPr>
            <p:nvPr/>
          </p:nvSpPr>
          <p:spPr bwMode="auto">
            <a:xfrm>
              <a:off x="7505700" y="3822700"/>
              <a:ext cx="1588" cy="1905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83" name="Line 61"/>
            <p:cNvSpPr>
              <a:spLocks noChangeShapeType="1"/>
            </p:cNvSpPr>
            <p:nvPr/>
          </p:nvSpPr>
          <p:spPr bwMode="auto">
            <a:xfrm>
              <a:off x="7477125" y="3841750"/>
              <a:ext cx="66675" cy="15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84" name="Line 62"/>
            <p:cNvSpPr>
              <a:spLocks noChangeShapeType="1"/>
            </p:cNvSpPr>
            <p:nvPr/>
          </p:nvSpPr>
          <p:spPr bwMode="auto">
            <a:xfrm>
              <a:off x="7877175" y="3727450"/>
              <a:ext cx="1588" cy="381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85" name="Line 63"/>
            <p:cNvSpPr>
              <a:spLocks noChangeShapeType="1"/>
            </p:cNvSpPr>
            <p:nvPr/>
          </p:nvSpPr>
          <p:spPr bwMode="auto">
            <a:xfrm>
              <a:off x="7848600" y="3765550"/>
              <a:ext cx="66675" cy="15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86" name="Line 64"/>
            <p:cNvSpPr>
              <a:spLocks noChangeShapeType="1"/>
            </p:cNvSpPr>
            <p:nvPr/>
          </p:nvSpPr>
          <p:spPr bwMode="auto">
            <a:xfrm>
              <a:off x="8248650" y="3355975"/>
              <a:ext cx="1588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87" name="Line 65"/>
            <p:cNvSpPr>
              <a:spLocks noChangeShapeType="1"/>
            </p:cNvSpPr>
            <p:nvPr/>
          </p:nvSpPr>
          <p:spPr bwMode="auto">
            <a:xfrm>
              <a:off x="8220075" y="3584575"/>
              <a:ext cx="66675" cy="15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88" name="Line 66"/>
            <p:cNvSpPr>
              <a:spLocks noChangeShapeType="1"/>
            </p:cNvSpPr>
            <p:nvPr/>
          </p:nvSpPr>
          <p:spPr bwMode="auto">
            <a:xfrm>
              <a:off x="8620125" y="3622675"/>
              <a:ext cx="1588" cy="23812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89" name="Line 67"/>
            <p:cNvSpPr>
              <a:spLocks noChangeShapeType="1"/>
            </p:cNvSpPr>
            <p:nvPr/>
          </p:nvSpPr>
          <p:spPr bwMode="auto">
            <a:xfrm>
              <a:off x="8591550" y="3860800"/>
              <a:ext cx="66675" cy="15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90" name="Line 68"/>
            <p:cNvSpPr>
              <a:spLocks noChangeShapeType="1"/>
            </p:cNvSpPr>
            <p:nvPr/>
          </p:nvSpPr>
          <p:spPr bwMode="auto">
            <a:xfrm>
              <a:off x="5048250" y="1927225"/>
              <a:ext cx="1588" cy="216217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91" name="Line 69"/>
            <p:cNvSpPr>
              <a:spLocks noChangeShapeType="1"/>
            </p:cNvSpPr>
            <p:nvPr/>
          </p:nvSpPr>
          <p:spPr bwMode="auto">
            <a:xfrm>
              <a:off x="5000625" y="4089400"/>
              <a:ext cx="47625" cy="158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92" name="Line 70"/>
            <p:cNvSpPr>
              <a:spLocks noChangeShapeType="1"/>
            </p:cNvSpPr>
            <p:nvPr/>
          </p:nvSpPr>
          <p:spPr bwMode="auto">
            <a:xfrm>
              <a:off x="5000625" y="3784600"/>
              <a:ext cx="47625" cy="158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93" name="Line 71"/>
            <p:cNvSpPr>
              <a:spLocks noChangeShapeType="1"/>
            </p:cNvSpPr>
            <p:nvPr/>
          </p:nvSpPr>
          <p:spPr bwMode="auto">
            <a:xfrm>
              <a:off x="5000625" y="3470275"/>
              <a:ext cx="47625" cy="158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94" name="Line 72"/>
            <p:cNvSpPr>
              <a:spLocks noChangeShapeType="1"/>
            </p:cNvSpPr>
            <p:nvPr/>
          </p:nvSpPr>
          <p:spPr bwMode="auto">
            <a:xfrm>
              <a:off x="5000625" y="3165475"/>
              <a:ext cx="47625" cy="158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95" name="Line 73"/>
            <p:cNvSpPr>
              <a:spLocks noChangeShapeType="1"/>
            </p:cNvSpPr>
            <p:nvPr/>
          </p:nvSpPr>
          <p:spPr bwMode="auto">
            <a:xfrm>
              <a:off x="5000625" y="2851150"/>
              <a:ext cx="47625" cy="158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96" name="Line 74"/>
            <p:cNvSpPr>
              <a:spLocks noChangeShapeType="1"/>
            </p:cNvSpPr>
            <p:nvPr/>
          </p:nvSpPr>
          <p:spPr bwMode="auto">
            <a:xfrm>
              <a:off x="5000625" y="2546350"/>
              <a:ext cx="47625" cy="158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97" name="Line 75"/>
            <p:cNvSpPr>
              <a:spLocks noChangeShapeType="1"/>
            </p:cNvSpPr>
            <p:nvPr/>
          </p:nvSpPr>
          <p:spPr bwMode="auto">
            <a:xfrm>
              <a:off x="5000625" y="2232025"/>
              <a:ext cx="47625" cy="158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98" name="Line 76"/>
            <p:cNvSpPr>
              <a:spLocks noChangeShapeType="1"/>
            </p:cNvSpPr>
            <p:nvPr/>
          </p:nvSpPr>
          <p:spPr bwMode="auto">
            <a:xfrm>
              <a:off x="5000625" y="1927225"/>
              <a:ext cx="47625" cy="158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199" name="Line 77"/>
            <p:cNvSpPr>
              <a:spLocks noChangeShapeType="1"/>
            </p:cNvSpPr>
            <p:nvPr/>
          </p:nvSpPr>
          <p:spPr bwMode="auto">
            <a:xfrm>
              <a:off x="5048250" y="4089400"/>
              <a:ext cx="3714750" cy="158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200" name="Line 78"/>
            <p:cNvSpPr>
              <a:spLocks noChangeShapeType="1"/>
            </p:cNvSpPr>
            <p:nvPr/>
          </p:nvSpPr>
          <p:spPr bwMode="auto">
            <a:xfrm flipV="1">
              <a:off x="5048250" y="4089400"/>
              <a:ext cx="1588" cy="4762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201" name="Line 79"/>
            <p:cNvSpPr>
              <a:spLocks noChangeShapeType="1"/>
            </p:cNvSpPr>
            <p:nvPr/>
          </p:nvSpPr>
          <p:spPr bwMode="auto">
            <a:xfrm flipV="1">
              <a:off x="5419725" y="4089400"/>
              <a:ext cx="1588" cy="4762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202" name="Line 80"/>
            <p:cNvSpPr>
              <a:spLocks noChangeShapeType="1"/>
            </p:cNvSpPr>
            <p:nvPr/>
          </p:nvSpPr>
          <p:spPr bwMode="auto">
            <a:xfrm flipV="1">
              <a:off x="5791200" y="4089400"/>
              <a:ext cx="1588" cy="4762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203" name="Line 81"/>
            <p:cNvSpPr>
              <a:spLocks noChangeShapeType="1"/>
            </p:cNvSpPr>
            <p:nvPr/>
          </p:nvSpPr>
          <p:spPr bwMode="auto">
            <a:xfrm flipV="1">
              <a:off x="6162675" y="4089400"/>
              <a:ext cx="1588" cy="4762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204" name="Line 82"/>
            <p:cNvSpPr>
              <a:spLocks noChangeShapeType="1"/>
            </p:cNvSpPr>
            <p:nvPr/>
          </p:nvSpPr>
          <p:spPr bwMode="auto">
            <a:xfrm flipV="1">
              <a:off x="6534150" y="4089400"/>
              <a:ext cx="1588" cy="4762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205" name="Line 83"/>
            <p:cNvSpPr>
              <a:spLocks noChangeShapeType="1"/>
            </p:cNvSpPr>
            <p:nvPr/>
          </p:nvSpPr>
          <p:spPr bwMode="auto">
            <a:xfrm flipV="1">
              <a:off x="6905625" y="4089400"/>
              <a:ext cx="1588" cy="4762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206" name="Line 84"/>
            <p:cNvSpPr>
              <a:spLocks noChangeShapeType="1"/>
            </p:cNvSpPr>
            <p:nvPr/>
          </p:nvSpPr>
          <p:spPr bwMode="auto">
            <a:xfrm flipV="1">
              <a:off x="7277100" y="4089400"/>
              <a:ext cx="1588" cy="4762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207" name="Line 85"/>
            <p:cNvSpPr>
              <a:spLocks noChangeShapeType="1"/>
            </p:cNvSpPr>
            <p:nvPr/>
          </p:nvSpPr>
          <p:spPr bwMode="auto">
            <a:xfrm flipV="1">
              <a:off x="7648575" y="4089400"/>
              <a:ext cx="1588" cy="4762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208" name="Line 86"/>
            <p:cNvSpPr>
              <a:spLocks noChangeShapeType="1"/>
            </p:cNvSpPr>
            <p:nvPr/>
          </p:nvSpPr>
          <p:spPr bwMode="auto">
            <a:xfrm flipV="1">
              <a:off x="8020050" y="4089400"/>
              <a:ext cx="1588" cy="4762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209" name="Line 87"/>
            <p:cNvSpPr>
              <a:spLocks noChangeShapeType="1"/>
            </p:cNvSpPr>
            <p:nvPr/>
          </p:nvSpPr>
          <p:spPr bwMode="auto">
            <a:xfrm flipV="1">
              <a:off x="8391525" y="4089400"/>
              <a:ext cx="1588" cy="4762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210" name="Line 88"/>
            <p:cNvSpPr>
              <a:spLocks noChangeShapeType="1"/>
            </p:cNvSpPr>
            <p:nvPr/>
          </p:nvSpPr>
          <p:spPr bwMode="auto">
            <a:xfrm flipV="1">
              <a:off x="8763000" y="4089400"/>
              <a:ext cx="1588" cy="4762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211" name="Rectangle 89"/>
            <p:cNvSpPr>
              <a:spLocks noChangeArrowheads="1"/>
            </p:cNvSpPr>
            <p:nvPr/>
          </p:nvSpPr>
          <p:spPr bwMode="auto">
            <a:xfrm>
              <a:off x="4838700" y="4003675"/>
              <a:ext cx="84138" cy="4631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prstTxWarp prst="textNoShape">
                <a:avLst/>
              </a:prstTxWarp>
              <a:spAutoFit/>
            </a:bodyPr>
            <a:lstStyle/>
            <a:p>
              <a:r>
                <a:rPr lang="en-US" sz="800" b="1">
                  <a:solidFill>
                    <a:srgbClr val="000000"/>
                  </a:solidFill>
                </a:rPr>
                <a:t>0</a:t>
              </a:r>
              <a:endParaRPr lang="en-US" sz="800"/>
            </a:p>
          </p:txBody>
        </p:sp>
        <p:sp>
          <p:nvSpPr>
            <p:cNvPr id="212" name="Rectangle 90"/>
            <p:cNvSpPr>
              <a:spLocks noChangeArrowheads="1"/>
            </p:cNvSpPr>
            <p:nvPr/>
          </p:nvSpPr>
          <p:spPr bwMode="auto">
            <a:xfrm>
              <a:off x="4752357" y="3619251"/>
              <a:ext cx="407173" cy="2315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prstTxWarp prst="textNoShape">
                <a:avLst/>
              </a:prstTxWarp>
              <a:spAutoFit/>
            </a:bodyPr>
            <a:lstStyle/>
            <a:p>
              <a:r>
                <a:rPr lang="en-US" sz="800" b="1" dirty="0">
                  <a:solidFill>
                    <a:srgbClr val="000000"/>
                  </a:solidFill>
                </a:rPr>
                <a:t>20</a:t>
              </a:r>
              <a:endParaRPr lang="en-US" sz="800" dirty="0"/>
            </a:p>
          </p:txBody>
        </p:sp>
        <p:sp>
          <p:nvSpPr>
            <p:cNvPr id="213" name="Rectangle 91"/>
            <p:cNvSpPr>
              <a:spLocks noChangeArrowheads="1"/>
            </p:cNvSpPr>
            <p:nvPr/>
          </p:nvSpPr>
          <p:spPr bwMode="auto">
            <a:xfrm>
              <a:off x="4735335" y="3320850"/>
              <a:ext cx="407173" cy="2315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prstTxWarp prst="textNoShape">
                <a:avLst/>
              </a:prstTxWarp>
              <a:spAutoFit/>
            </a:bodyPr>
            <a:lstStyle/>
            <a:p>
              <a:r>
                <a:rPr lang="en-US" sz="800" b="1" dirty="0">
                  <a:solidFill>
                    <a:srgbClr val="000000"/>
                  </a:solidFill>
                </a:rPr>
                <a:t>40</a:t>
              </a:r>
              <a:endParaRPr lang="en-US" sz="800" dirty="0"/>
            </a:p>
          </p:txBody>
        </p:sp>
        <p:sp>
          <p:nvSpPr>
            <p:cNvPr id="214" name="Rectangle 92"/>
            <p:cNvSpPr>
              <a:spLocks noChangeArrowheads="1"/>
            </p:cNvSpPr>
            <p:nvPr/>
          </p:nvSpPr>
          <p:spPr bwMode="auto">
            <a:xfrm>
              <a:off x="4735335" y="3016050"/>
              <a:ext cx="407173" cy="2315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prstTxWarp prst="textNoShape">
                <a:avLst/>
              </a:prstTxWarp>
              <a:spAutoFit/>
            </a:bodyPr>
            <a:lstStyle/>
            <a:p>
              <a:r>
                <a:rPr lang="en-US" sz="800" b="1" dirty="0">
                  <a:solidFill>
                    <a:srgbClr val="000000"/>
                  </a:solidFill>
                </a:rPr>
                <a:t>60</a:t>
              </a:r>
              <a:endParaRPr lang="en-US" sz="800" dirty="0"/>
            </a:p>
          </p:txBody>
        </p:sp>
        <p:sp>
          <p:nvSpPr>
            <p:cNvPr id="215" name="Rectangle 93"/>
            <p:cNvSpPr>
              <a:spLocks noChangeArrowheads="1"/>
            </p:cNvSpPr>
            <p:nvPr/>
          </p:nvSpPr>
          <p:spPr bwMode="auto">
            <a:xfrm>
              <a:off x="4735335" y="2701724"/>
              <a:ext cx="407173" cy="2315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prstTxWarp prst="textNoShape">
                <a:avLst/>
              </a:prstTxWarp>
              <a:spAutoFit/>
            </a:bodyPr>
            <a:lstStyle/>
            <a:p>
              <a:r>
                <a:rPr lang="en-US" sz="800" b="1" dirty="0">
                  <a:solidFill>
                    <a:srgbClr val="000000"/>
                  </a:solidFill>
                </a:rPr>
                <a:t>80</a:t>
              </a:r>
              <a:endParaRPr lang="en-US" sz="800" dirty="0"/>
            </a:p>
          </p:txBody>
        </p:sp>
        <p:sp>
          <p:nvSpPr>
            <p:cNvPr id="216" name="Rectangle 94"/>
            <p:cNvSpPr>
              <a:spLocks noChangeArrowheads="1"/>
            </p:cNvSpPr>
            <p:nvPr/>
          </p:nvSpPr>
          <p:spPr bwMode="auto">
            <a:xfrm>
              <a:off x="4667257" y="2396926"/>
              <a:ext cx="405585" cy="2315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prstTxWarp prst="textNoShape">
                <a:avLst/>
              </a:prstTxWarp>
              <a:spAutoFit/>
            </a:bodyPr>
            <a:lstStyle/>
            <a:p>
              <a:r>
                <a:rPr lang="en-US" sz="800" b="1" dirty="0">
                  <a:solidFill>
                    <a:srgbClr val="000000"/>
                  </a:solidFill>
                </a:rPr>
                <a:t>100</a:t>
              </a:r>
              <a:endParaRPr lang="en-US" sz="800" dirty="0"/>
            </a:p>
          </p:txBody>
        </p:sp>
        <p:sp>
          <p:nvSpPr>
            <p:cNvPr id="217" name="Rectangle 95"/>
            <p:cNvSpPr>
              <a:spLocks noChangeArrowheads="1"/>
            </p:cNvSpPr>
            <p:nvPr/>
          </p:nvSpPr>
          <p:spPr bwMode="auto">
            <a:xfrm>
              <a:off x="4667257" y="2082600"/>
              <a:ext cx="405585" cy="2315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prstTxWarp prst="textNoShape">
                <a:avLst/>
              </a:prstTxWarp>
              <a:spAutoFit/>
            </a:bodyPr>
            <a:lstStyle/>
            <a:p>
              <a:r>
                <a:rPr lang="en-US" sz="800" b="1" dirty="0">
                  <a:solidFill>
                    <a:srgbClr val="000000"/>
                  </a:solidFill>
                </a:rPr>
                <a:t>120</a:t>
              </a:r>
              <a:endParaRPr lang="en-US" sz="800" dirty="0"/>
            </a:p>
          </p:txBody>
        </p:sp>
        <p:sp>
          <p:nvSpPr>
            <p:cNvPr id="218" name="Rectangle 96"/>
            <p:cNvSpPr>
              <a:spLocks noChangeArrowheads="1"/>
            </p:cNvSpPr>
            <p:nvPr/>
          </p:nvSpPr>
          <p:spPr bwMode="auto">
            <a:xfrm>
              <a:off x="4650237" y="1793727"/>
              <a:ext cx="405585" cy="2315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prstTxWarp prst="textNoShape">
                <a:avLst/>
              </a:prstTxWarp>
              <a:spAutoFit/>
            </a:bodyPr>
            <a:lstStyle/>
            <a:p>
              <a:r>
                <a:rPr lang="en-US" sz="800" b="1" dirty="0">
                  <a:solidFill>
                    <a:srgbClr val="000000"/>
                  </a:solidFill>
                </a:rPr>
                <a:t>140</a:t>
              </a:r>
              <a:endParaRPr lang="en-US" sz="800" dirty="0"/>
            </a:p>
          </p:txBody>
        </p:sp>
        <p:sp>
          <p:nvSpPr>
            <p:cNvPr id="219" name="Rectangle 110"/>
            <p:cNvSpPr>
              <a:spLocks noChangeArrowheads="1"/>
            </p:cNvSpPr>
            <p:nvPr/>
          </p:nvSpPr>
          <p:spPr bwMode="auto">
            <a:xfrm>
              <a:off x="5095875" y="1755775"/>
              <a:ext cx="904875" cy="4667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220" name="Rectangle 111"/>
            <p:cNvSpPr>
              <a:spLocks noChangeArrowheads="1"/>
            </p:cNvSpPr>
            <p:nvPr/>
          </p:nvSpPr>
          <p:spPr bwMode="auto">
            <a:xfrm>
              <a:off x="5153025" y="1841500"/>
              <a:ext cx="85725" cy="85725"/>
            </a:xfrm>
            <a:prstGeom prst="rect">
              <a:avLst/>
            </a:prstGeom>
            <a:solidFill>
              <a:srgbClr val="9999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221" name="Rectangle 112"/>
            <p:cNvSpPr>
              <a:spLocks noChangeArrowheads="1"/>
            </p:cNvSpPr>
            <p:nvPr/>
          </p:nvSpPr>
          <p:spPr bwMode="auto">
            <a:xfrm>
              <a:off x="5286372" y="1793875"/>
              <a:ext cx="1831620" cy="2315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prstTxWarp prst="textNoShape">
                <a:avLst/>
              </a:prstTxWarp>
              <a:spAutoFit/>
            </a:bodyPr>
            <a:lstStyle/>
            <a:p>
              <a:r>
                <a:rPr lang="en-US" sz="800" b="1" dirty="0">
                  <a:solidFill>
                    <a:srgbClr val="000000"/>
                  </a:solidFill>
                </a:rPr>
                <a:t>T1 seeds</a:t>
              </a:r>
              <a:endParaRPr lang="en-US" sz="800" dirty="0"/>
            </a:p>
          </p:txBody>
        </p:sp>
        <p:sp>
          <p:nvSpPr>
            <p:cNvPr id="222" name="Rectangle 113"/>
            <p:cNvSpPr>
              <a:spLocks noChangeArrowheads="1"/>
            </p:cNvSpPr>
            <p:nvPr/>
          </p:nvSpPr>
          <p:spPr bwMode="auto">
            <a:xfrm>
              <a:off x="5153025" y="2070100"/>
              <a:ext cx="85725" cy="85725"/>
            </a:xfrm>
            <a:prstGeom prst="rect">
              <a:avLst/>
            </a:prstGeom>
            <a:solidFill>
              <a:srgbClr val="993366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  <p:sp>
          <p:nvSpPr>
            <p:cNvPr id="223" name="Rectangle 114"/>
            <p:cNvSpPr>
              <a:spLocks noChangeArrowheads="1"/>
            </p:cNvSpPr>
            <p:nvPr/>
          </p:nvSpPr>
          <p:spPr bwMode="auto">
            <a:xfrm>
              <a:off x="5286372" y="2022476"/>
              <a:ext cx="1831620" cy="2315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prstTxWarp prst="textNoShape">
                <a:avLst/>
              </a:prstTxWarp>
              <a:spAutoFit/>
            </a:bodyPr>
            <a:lstStyle/>
            <a:p>
              <a:r>
                <a:rPr lang="en-US" sz="800" b="1" dirty="0">
                  <a:solidFill>
                    <a:srgbClr val="000000"/>
                  </a:solidFill>
                </a:rPr>
                <a:t>T2 seeds</a:t>
              </a:r>
              <a:r>
                <a:rPr lang="en-US" sz="800" b="1" dirty="0" smtClean="0">
                  <a:solidFill>
                    <a:srgbClr val="000000"/>
                  </a:solidFill>
                </a:rPr>
                <a:t> </a:t>
              </a:r>
              <a:endParaRPr lang="en-US" sz="800" dirty="0"/>
            </a:p>
          </p:txBody>
        </p:sp>
        <p:sp>
          <p:nvSpPr>
            <p:cNvPr id="224" name="Line 157"/>
            <p:cNvSpPr>
              <a:spLocks noChangeShapeType="1"/>
            </p:cNvSpPr>
            <p:nvPr/>
          </p:nvSpPr>
          <p:spPr bwMode="auto">
            <a:xfrm>
              <a:off x="5029200" y="3606800"/>
              <a:ext cx="373380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sz="800"/>
            </a:p>
          </p:txBody>
        </p:sp>
      </p:grpSp>
      <p:sp>
        <p:nvSpPr>
          <p:cNvPr id="226" name="Text Box 848"/>
          <p:cNvSpPr txBox="1">
            <a:spLocks noChangeAspect="1" noChangeArrowheads="1"/>
          </p:cNvSpPr>
          <p:nvPr/>
        </p:nvSpPr>
        <p:spPr bwMode="auto">
          <a:xfrm rot="16200000">
            <a:off x="4640760" y="4913132"/>
            <a:ext cx="126188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800" dirty="0" smtClean="0">
                <a:solidFill>
                  <a:srgbClr val="800000"/>
                </a:solidFill>
                <a:latin typeface="Times New Roman" pitchFamily="18" charset="0"/>
                <a:cs typeface="Arial" pitchFamily="34" charset="0"/>
              </a:rPr>
              <a:t>Total seed GSL(μ mol/gm</a:t>
            </a:r>
            <a:endParaRPr lang="en-US" sz="800" dirty="0">
              <a:solidFill>
                <a:srgbClr val="800000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227" name="Line 157"/>
          <p:cNvSpPr>
            <a:spLocks noChangeShapeType="1"/>
          </p:cNvSpPr>
          <p:nvPr/>
        </p:nvSpPr>
        <p:spPr bwMode="auto">
          <a:xfrm>
            <a:off x="6019800" y="4904601"/>
            <a:ext cx="277138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 sz="800"/>
          </a:p>
        </p:txBody>
      </p:sp>
      <p:sp>
        <p:nvSpPr>
          <p:cNvPr id="228" name="Text Box 848"/>
          <p:cNvSpPr txBox="1">
            <a:spLocks noChangeAspect="1" noChangeArrowheads="1"/>
          </p:cNvSpPr>
          <p:nvPr/>
        </p:nvSpPr>
        <p:spPr bwMode="auto">
          <a:xfrm>
            <a:off x="6324600" y="5590401"/>
            <a:ext cx="76174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1200" dirty="0" smtClean="0">
                <a:solidFill>
                  <a:srgbClr val="800000"/>
                </a:solidFill>
                <a:latin typeface="Times New Roman" pitchFamily="18" charset="0"/>
                <a:cs typeface="Arial" pitchFamily="34" charset="0"/>
              </a:rPr>
              <a:t>GM lines</a:t>
            </a:r>
            <a:endParaRPr lang="en-US" sz="1200" dirty="0">
              <a:solidFill>
                <a:srgbClr val="800000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229" name="Text Box 848"/>
          <p:cNvSpPr txBox="1">
            <a:spLocks noChangeAspect="1" noChangeArrowheads="1"/>
          </p:cNvSpPr>
          <p:nvPr/>
        </p:nvSpPr>
        <p:spPr bwMode="auto">
          <a:xfrm>
            <a:off x="5562600" y="5590401"/>
            <a:ext cx="28730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1200" dirty="0" smtClean="0">
                <a:solidFill>
                  <a:srgbClr val="800000"/>
                </a:solidFill>
                <a:latin typeface="Times New Roman" pitchFamily="18" charset="0"/>
                <a:cs typeface="Arial" pitchFamily="34" charset="0"/>
              </a:rPr>
              <a:t>C</a:t>
            </a:r>
            <a:endParaRPr lang="en-US" sz="1200" dirty="0">
              <a:solidFill>
                <a:srgbClr val="800000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230" name="Text Box 848"/>
          <p:cNvSpPr txBox="1">
            <a:spLocks noChangeAspect="1" noChangeArrowheads="1"/>
          </p:cNvSpPr>
          <p:nvPr/>
        </p:nvSpPr>
        <p:spPr bwMode="auto">
          <a:xfrm>
            <a:off x="6324600" y="4752201"/>
            <a:ext cx="121271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1000" dirty="0" smtClean="0">
                <a:solidFill>
                  <a:srgbClr val="800000"/>
                </a:solidFill>
                <a:latin typeface="Times New Roman" pitchFamily="18" charset="0"/>
                <a:cs typeface="Arial" pitchFamily="34" charset="0"/>
              </a:rPr>
              <a:t>Accepted GSL limit</a:t>
            </a:r>
            <a:endParaRPr lang="en-US" sz="1000" dirty="0">
              <a:solidFill>
                <a:srgbClr val="800000"/>
              </a:solidFill>
              <a:latin typeface="Times New Roman" pitchFamily="18" charset="0"/>
              <a:cs typeface="Arial" pitchFamily="34" charset="0"/>
            </a:endParaRPr>
          </a:p>
        </p:txBody>
      </p:sp>
      <p:pic>
        <p:nvPicPr>
          <p:cNvPr id="148" name="Picture 147" descr="Untitled-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62600" y="2438400"/>
            <a:ext cx="1892808" cy="13197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95600" y="457200"/>
            <a:ext cx="3792775" cy="323165"/>
          </a:xfrm>
          <a:prstGeom prst="rect">
            <a:avLst/>
          </a:prstGeom>
          <a:effectLst>
            <a:outerShdw blurRad="50800" dist="38100" algn="r">
              <a:srgbClr val="000000">
                <a:alpha val="43000"/>
              </a:srgbClr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b="1" dirty="0" smtClean="0">
                <a:solidFill>
                  <a:srgbClr val="0A5A5E"/>
                </a:solidFill>
              </a:rPr>
              <a:t>Plant Development and Architecture</a:t>
            </a:r>
          </a:p>
        </p:txBody>
      </p:sp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7391400" y="1295400"/>
            <a:ext cx="14284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 smtClean="0">
                <a:solidFill>
                  <a:srgbClr val="12812C"/>
                </a:solidFill>
                <a:latin typeface="Times New Roman" pitchFamily="18" charset="0"/>
                <a:cs typeface="Times New Roman" pitchFamily="18" charset="0"/>
              </a:rPr>
              <a:t>&gt;40%  increased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 smtClean="0">
                <a:solidFill>
                  <a:srgbClr val="12812C"/>
                </a:solidFill>
                <a:latin typeface="Times New Roman" pitchFamily="18" charset="0"/>
                <a:cs typeface="Times New Roman" pitchFamily="18" charset="0"/>
              </a:rPr>
              <a:t>grain weight  </a:t>
            </a:r>
            <a:endParaRPr lang="en-IN" sz="1400" dirty="0" smtClean="0">
              <a:solidFill>
                <a:srgbClr val="12812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8"/>
          <p:cNvSpPr txBox="1">
            <a:spLocks noChangeArrowheads="1"/>
          </p:cNvSpPr>
          <p:nvPr/>
        </p:nvSpPr>
        <p:spPr bwMode="auto">
          <a:xfrm>
            <a:off x="5638800" y="838200"/>
            <a:ext cx="655901" cy="276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Control</a:t>
            </a:r>
            <a:endParaRPr lang="en-IN" sz="1200" dirty="0" smtClean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1"/>
          <p:cNvSpPr txBox="1">
            <a:spLocks noChangeArrowheads="1"/>
          </p:cNvSpPr>
          <p:nvPr/>
        </p:nvSpPr>
        <p:spPr bwMode="auto">
          <a:xfrm>
            <a:off x="6751901" y="838200"/>
            <a:ext cx="533400" cy="276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GM</a:t>
            </a:r>
            <a:endParaRPr lang="en-IN" sz="1200" dirty="0" smtClean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6-Point Star 17"/>
          <p:cNvSpPr/>
          <p:nvPr/>
        </p:nvSpPr>
        <p:spPr>
          <a:xfrm>
            <a:off x="609600" y="1414505"/>
            <a:ext cx="152400" cy="152400"/>
          </a:xfrm>
          <a:prstGeom prst="star6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762000" y="1295401"/>
            <a:ext cx="3416320" cy="338554"/>
          </a:xfrm>
          <a:prstGeom prst="rect">
            <a:avLst/>
          </a:prstGeom>
          <a:noFill/>
          <a:effectLst>
            <a:outerShdw blurRad="50800" dist="38100" algn="r">
              <a:srgbClr val="000000">
                <a:alpha val="43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28640A"/>
                </a:solidFill>
              </a:rPr>
              <a:t>GM Rice with high grain weight</a:t>
            </a:r>
            <a:endParaRPr lang="en-US" sz="1600" dirty="0">
              <a:solidFill>
                <a:srgbClr val="28640A"/>
              </a:solidFill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5456501" y="1143000"/>
            <a:ext cx="1905000" cy="1117599"/>
            <a:chOff x="4800600" y="1676400"/>
            <a:chExt cx="1905000" cy="1117599"/>
          </a:xfrm>
        </p:grpSpPr>
        <p:grpSp>
          <p:nvGrpSpPr>
            <p:cNvPr id="29" name="Group 28"/>
            <p:cNvGrpSpPr/>
            <p:nvPr/>
          </p:nvGrpSpPr>
          <p:grpSpPr>
            <a:xfrm>
              <a:off x="4800600" y="1676400"/>
              <a:ext cx="1905000" cy="533400"/>
              <a:chOff x="4800600" y="1676400"/>
              <a:chExt cx="1888066" cy="533400"/>
            </a:xfrm>
          </p:grpSpPr>
          <p:pic>
            <p:nvPicPr>
              <p:cNvPr id="7" name="Picture 2"/>
              <p:cNvPicPr>
                <a:picLocks noChangeAspect="1" noChangeArrowheads="1"/>
              </p:cNvPicPr>
              <p:nvPr/>
            </p:nvPicPr>
            <p:blipFill>
              <a:blip r:embed="rId2" cstate="screen">
                <a:lum contrast="32000"/>
                <a:extLst>
                  <a:ext uri="{28A0092B-C50C-407E-A947-70E740481C1C}">
    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    </a:ext>
                </a:extLst>
              </a:blip>
              <a:srcRect l="57793"/>
              <a:stretch>
                <a:fillRect/>
              </a:stretch>
            </p:blipFill>
            <p:spPr bwMode="auto">
              <a:xfrm>
                <a:off x="5637011" y="1677437"/>
                <a:ext cx="1051655" cy="5323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" name="Picture 2"/>
              <p:cNvPicPr>
                <a:picLocks noChangeAspect="1" noChangeArrowheads="1"/>
              </p:cNvPicPr>
              <p:nvPr/>
            </p:nvPicPr>
            <p:blipFill>
              <a:blip r:embed="rId2" cstate="screen">
                <a:lum contrast="20000"/>
                <a:extLst>
                  <a:ext uri="{28A0092B-C50C-407E-A947-70E740481C1C}">
    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    </a:ext>
                </a:extLst>
              </a:blip>
              <a:srcRect r="65752"/>
              <a:stretch>
                <a:fillRect/>
              </a:stretch>
            </p:blipFill>
            <p:spPr bwMode="auto">
              <a:xfrm>
                <a:off x="4800600" y="1676400"/>
                <a:ext cx="853345" cy="5323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30" name="Group 29"/>
            <p:cNvGrpSpPr/>
            <p:nvPr/>
          </p:nvGrpSpPr>
          <p:grpSpPr>
            <a:xfrm>
              <a:off x="4800600" y="2133600"/>
              <a:ext cx="1905000" cy="660399"/>
              <a:chOff x="2108199" y="5054601"/>
              <a:chExt cx="1964266" cy="660400"/>
            </a:xfrm>
          </p:grpSpPr>
          <p:pic>
            <p:nvPicPr>
              <p:cNvPr id="23" name="Picture 3" descr="D:\Geeta\rice seeds photos\DSC01262.tif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    </a:ext>
                </a:extLst>
              </a:blip>
              <a:srcRect r="70466"/>
              <a:stretch>
                <a:fillRect/>
              </a:stretch>
            </p:blipFill>
            <p:spPr bwMode="auto">
              <a:xfrm>
                <a:off x="2108199" y="5054601"/>
                <a:ext cx="849094" cy="660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" name="Picture 3" descr="D:\Geeta\rice seeds photos\DSC01262.tif"/>
              <p:cNvPicPr>
                <a:picLocks noChangeAspect="1" noChangeArrowheads="1"/>
              </p:cNvPicPr>
              <p:nvPr/>
            </p:nvPicPr>
            <p:blipFill>
              <a:blip r:embed="rId3">
                <a:lum contrast="3000"/>
                <a:extLst>
                  <a:ext uri="{28A0092B-C50C-407E-A947-70E740481C1C}">
    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    </a:ext>
                </a:extLst>
              </a:blip>
              <a:srcRect l="60622"/>
              <a:stretch>
                <a:fillRect/>
              </a:stretch>
            </p:blipFill>
            <p:spPr bwMode="auto">
              <a:xfrm>
                <a:off x="2940359" y="5054601"/>
                <a:ext cx="1132106" cy="660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32" name="TextBox 8"/>
          <p:cNvSpPr txBox="1">
            <a:spLocks noChangeArrowheads="1"/>
          </p:cNvSpPr>
          <p:nvPr/>
        </p:nvSpPr>
        <p:spPr bwMode="auto">
          <a:xfrm>
            <a:off x="4876800" y="3657600"/>
            <a:ext cx="3124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Length = 5.6-13.4 mm, Width = 1.6-6.1 mm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1000 grain weight = 9.8-50.3 gm     </a:t>
            </a:r>
            <a:endParaRPr lang="en-IN" sz="1200" dirty="0" smtClean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6-Point Star 32"/>
          <p:cNvSpPr/>
          <p:nvPr/>
        </p:nvSpPr>
        <p:spPr>
          <a:xfrm>
            <a:off x="609600" y="2786104"/>
            <a:ext cx="152400" cy="152400"/>
          </a:xfrm>
          <a:prstGeom prst="star6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762000" y="2667000"/>
            <a:ext cx="4038600" cy="584776"/>
          </a:xfrm>
          <a:prstGeom prst="rect">
            <a:avLst/>
          </a:prstGeom>
          <a:noFill/>
          <a:effectLst>
            <a:outerShdw blurRad="50800" dist="38100" algn="r">
              <a:srgbClr val="000000">
                <a:alpha val="43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28640A"/>
                </a:solidFill>
              </a:rPr>
              <a:t>Association mapping for rice grain length, width and weight</a:t>
            </a:r>
            <a:endParaRPr lang="en-US" sz="1600" dirty="0">
              <a:solidFill>
                <a:srgbClr val="28640A"/>
              </a:solidFill>
            </a:endParaRPr>
          </a:p>
        </p:txBody>
      </p:sp>
      <p:sp>
        <p:nvSpPr>
          <p:cNvPr id="37" name="6-Point Star 36"/>
          <p:cNvSpPr/>
          <p:nvPr/>
        </p:nvSpPr>
        <p:spPr>
          <a:xfrm>
            <a:off x="609600" y="4462504"/>
            <a:ext cx="152400" cy="152400"/>
          </a:xfrm>
          <a:prstGeom prst="star6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/>
          <p:cNvSpPr txBox="1"/>
          <p:nvPr/>
        </p:nvSpPr>
        <p:spPr>
          <a:xfrm>
            <a:off x="762000" y="4343400"/>
            <a:ext cx="4038600" cy="584776"/>
          </a:xfrm>
          <a:prstGeom prst="rect">
            <a:avLst/>
          </a:prstGeom>
          <a:noFill/>
          <a:effectLst>
            <a:outerShdw blurRad="50800" dist="38100" algn="r">
              <a:srgbClr val="000000">
                <a:alpha val="43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28640A"/>
                </a:solidFill>
              </a:rPr>
              <a:t>Association mapping and marker for chickpea seed weight</a:t>
            </a:r>
            <a:endParaRPr lang="en-US" sz="1600" dirty="0">
              <a:solidFill>
                <a:srgbClr val="28640A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5334000" y="5105400"/>
            <a:ext cx="19368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100 seed weight = 11-70 gm </a:t>
            </a:r>
            <a:endParaRPr lang="en-US" sz="1200" dirty="0"/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4"/>
          <a:srcRect t="43757" b="17191"/>
          <a:stretch>
            <a:fillRect/>
          </a:stretch>
        </p:blipFill>
        <p:spPr bwMode="auto">
          <a:xfrm>
            <a:off x="4800600" y="5486400"/>
            <a:ext cx="207272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0000" y="5410200"/>
            <a:ext cx="850900" cy="1098550"/>
          </a:xfrm>
          <a:prstGeom prst="rect">
            <a:avLst/>
          </a:prstGeom>
        </p:spPr>
      </p:pic>
      <p:pic>
        <p:nvPicPr>
          <p:cNvPr id="42" name="Picture 41" descr="Untitled-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00600" y="2590800"/>
            <a:ext cx="3252216" cy="1042416"/>
          </a:xfrm>
          <a:prstGeom prst="rect">
            <a:avLst/>
          </a:prstGeom>
        </p:spPr>
      </p:pic>
      <p:pic>
        <p:nvPicPr>
          <p:cNvPr id="44" name="Picture 43" descr="Untitled-1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72000" y="4319016"/>
            <a:ext cx="4102608" cy="7863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3" Type="http://schemas.openxmlformats.org/officeDocument/2006/relationships/image" Target="../media/image3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3" Type="http://schemas.openxmlformats.org/officeDocument/2006/relationships/image" Target="../media/image3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adition">
  <a:themeElements>
    <a:clrScheme name="Tradition">
      <a:dk1>
        <a:srgbClr val="FFFFFF"/>
      </a:dk1>
      <a:lt1>
        <a:srgbClr val="000000"/>
      </a:lt1>
      <a:dk2>
        <a:srgbClr val="D28E11"/>
      </a:dk2>
      <a:lt2>
        <a:srgbClr val="F2E2AB"/>
      </a:lt2>
      <a:accent1>
        <a:srgbClr val="6B4A0B"/>
      </a:accent1>
      <a:accent2>
        <a:srgbClr val="790A14"/>
      </a:accent2>
      <a:accent3>
        <a:srgbClr val="908342"/>
      </a:accent3>
      <a:accent4>
        <a:srgbClr val="423E5C"/>
      </a:accent4>
      <a:accent5>
        <a:srgbClr val="641345"/>
      </a:accent5>
      <a:accent6>
        <a:srgbClr val="748A2F"/>
      </a:accent6>
      <a:hlink>
        <a:srgbClr val="DD7E0E"/>
      </a:hlink>
      <a:folHlink>
        <a:srgbClr val="7F6F6F"/>
      </a:folHlink>
    </a:clrScheme>
    <a:fontScheme name="Tradition">
      <a:majorFont>
        <a:latin typeface="Candara"/>
        <a:ea typeface=""/>
        <a:cs typeface=""/>
        <a:font script="Jpan" typeface="メイリオ"/>
      </a:majorFont>
      <a:minorFont>
        <a:latin typeface="Candara"/>
        <a:ea typeface=""/>
        <a:cs typeface=""/>
        <a:font script="Jpan" typeface="メイリオ"/>
      </a:minorFont>
    </a:fontScheme>
    <a:fmtScheme name="Tradition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10000"/>
                <a:satMod val="150000"/>
              </a:schemeClr>
              <a:schemeClr val="phClr">
                <a:tint val="90000"/>
                <a:satMod val="30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10000"/>
                <a:satMod val="150000"/>
              </a:schemeClr>
              <a:schemeClr val="phClr">
                <a:tint val="90000"/>
                <a:satMod val="300000"/>
              </a:schemeClr>
            </a:duotone>
          </a:blip>
          <a:stretch/>
        </a:blipFill>
      </a:fillStyleLst>
      <a:lnStyleLst>
        <a:ln w="1587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38100" cap="flat" cmpd="sng" algn="ctr">
          <a:solidFill>
            <a:schemeClr val="phClr">
              <a:shade val="90000"/>
            </a:schemeClr>
          </a:solidFill>
          <a:prstDash val="solid"/>
          <a:miter/>
        </a:ln>
        <a:ln w="76200" cap="flat" cmpd="dbl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>
            <a:innerShdw blurRad="127000">
              <a:srgbClr val="FFFFFF">
                <a:alpha val="35000"/>
              </a:srgbClr>
            </a:innerShdw>
          </a:effectLst>
          <a:scene3d>
            <a:camera prst="orthographicFront">
              <a:rot lat="0" lon="0" rev="0"/>
            </a:camera>
            <a:lightRig rig="chilly" dir="tl">
              <a:rot lat="0" lon="0" rev="5400000"/>
            </a:lightRig>
          </a:scene3d>
          <a:sp3d prstMaterial="softEdge">
            <a:bevelT w="0" h="0"/>
          </a:sp3d>
        </a:effectStyle>
        <a:effectStyle>
          <a:effectLst>
            <a:outerShdw blurRad="63500" dist="25400" dir="5400000" algn="br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3600000"/>
            </a:lightRig>
          </a:scene3d>
          <a:sp3d>
            <a:bevelT w="889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3">
            <a:duotone>
              <a:schemeClr val="phClr">
                <a:shade val="10000"/>
                <a:satMod val="175000"/>
              </a:schemeClr>
              <a:schemeClr val="phClr">
                <a:satMod val="3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Tradition">
  <a:themeElements>
    <a:clrScheme name="Tradition">
      <a:dk1>
        <a:srgbClr val="FFFFFF"/>
      </a:dk1>
      <a:lt1>
        <a:srgbClr val="000000"/>
      </a:lt1>
      <a:dk2>
        <a:srgbClr val="D28E11"/>
      </a:dk2>
      <a:lt2>
        <a:srgbClr val="F2E2AB"/>
      </a:lt2>
      <a:accent1>
        <a:srgbClr val="6B4A0B"/>
      </a:accent1>
      <a:accent2>
        <a:srgbClr val="790A14"/>
      </a:accent2>
      <a:accent3>
        <a:srgbClr val="908342"/>
      </a:accent3>
      <a:accent4>
        <a:srgbClr val="423E5C"/>
      </a:accent4>
      <a:accent5>
        <a:srgbClr val="641345"/>
      </a:accent5>
      <a:accent6>
        <a:srgbClr val="748A2F"/>
      </a:accent6>
      <a:hlink>
        <a:srgbClr val="DD7E0E"/>
      </a:hlink>
      <a:folHlink>
        <a:srgbClr val="7F6F6F"/>
      </a:folHlink>
    </a:clrScheme>
    <a:fontScheme name="Tradition">
      <a:majorFont>
        <a:latin typeface="Candara"/>
        <a:ea typeface=""/>
        <a:cs typeface=""/>
        <a:font script="Jpan" typeface="メイリオ"/>
      </a:majorFont>
      <a:minorFont>
        <a:latin typeface="Candara"/>
        <a:ea typeface=""/>
        <a:cs typeface=""/>
        <a:font script="Jpan" typeface="メイリオ"/>
      </a:minorFont>
    </a:fontScheme>
    <a:fmtScheme name="Tradition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10000"/>
                <a:satMod val="150000"/>
              </a:schemeClr>
              <a:schemeClr val="phClr">
                <a:tint val="90000"/>
                <a:satMod val="30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10000"/>
                <a:satMod val="150000"/>
              </a:schemeClr>
              <a:schemeClr val="phClr">
                <a:tint val="90000"/>
                <a:satMod val="300000"/>
              </a:schemeClr>
            </a:duotone>
          </a:blip>
          <a:stretch/>
        </a:blipFill>
      </a:fillStyleLst>
      <a:lnStyleLst>
        <a:ln w="1587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38100" cap="flat" cmpd="sng" algn="ctr">
          <a:solidFill>
            <a:schemeClr val="phClr">
              <a:shade val="90000"/>
            </a:schemeClr>
          </a:solidFill>
          <a:prstDash val="solid"/>
          <a:miter/>
        </a:ln>
        <a:ln w="76200" cap="flat" cmpd="dbl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>
            <a:innerShdw blurRad="127000">
              <a:srgbClr val="FFFFFF">
                <a:alpha val="35000"/>
              </a:srgbClr>
            </a:innerShdw>
          </a:effectLst>
          <a:scene3d>
            <a:camera prst="orthographicFront">
              <a:rot lat="0" lon="0" rev="0"/>
            </a:camera>
            <a:lightRig rig="chilly" dir="tl">
              <a:rot lat="0" lon="0" rev="5400000"/>
            </a:lightRig>
          </a:scene3d>
          <a:sp3d prstMaterial="softEdge">
            <a:bevelT w="0" h="0"/>
          </a:sp3d>
        </a:effectStyle>
        <a:effectStyle>
          <a:effectLst>
            <a:outerShdw blurRad="63500" dist="25400" dir="5400000" algn="br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3600000"/>
            </a:lightRig>
          </a:scene3d>
          <a:sp3d>
            <a:bevelT w="889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3">
            <a:duotone>
              <a:schemeClr val="phClr">
                <a:shade val="10000"/>
                <a:satMod val="175000"/>
              </a:schemeClr>
              <a:schemeClr val="phClr">
                <a:satMod val="3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  <a:fontScheme name="Default Design">
    <a:majorFont>
      <a:latin typeface="Times New Roman"/>
      <a:ea typeface=""/>
      <a:cs typeface=""/>
    </a:majorFont>
    <a:minorFont>
      <a:latin typeface="Times New Roman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1728</TotalTime>
  <Words>706</Words>
  <Application>Microsoft Macintosh PowerPoint</Application>
  <PresentationFormat>On-screen Show (4:3)</PresentationFormat>
  <Paragraphs>184</Paragraphs>
  <Slides>12</Slides>
  <Notes>2</Notes>
  <HiddenSlides>0</HiddenSlides>
  <MMClips>0</MMClips>
  <ScaleCrop>false</ScaleCrop>
  <HeadingPairs>
    <vt:vector size="4" baseType="variant">
      <vt:variant>
        <vt:lpstr>Design Template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Tradition</vt:lpstr>
      <vt:lpstr>1_Tradition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Dr. Swarup Parida</dc:title>
  <dc:creator>Kamal</dc:creator>
  <cp:lastModifiedBy>APPLE</cp:lastModifiedBy>
  <cp:revision>190</cp:revision>
  <cp:lastPrinted>2013-01-02T07:32:09Z</cp:lastPrinted>
  <dcterms:created xsi:type="dcterms:W3CDTF">2013-05-15T06:11:09Z</dcterms:created>
  <dcterms:modified xsi:type="dcterms:W3CDTF">2013-05-15T06:14:35Z</dcterms:modified>
</cp:coreProperties>
</file>