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5"/>
  </p:sldMasterIdLst>
  <p:notesMasterIdLst>
    <p:notesMasterId r:id="rId20"/>
  </p:notesMasterIdLst>
  <p:handoutMasterIdLst>
    <p:handoutMasterId r:id="rId21"/>
  </p:handoutMasterIdLst>
  <p:sldIdLst>
    <p:sldId id="256" r:id="rId6"/>
    <p:sldId id="356" r:id="rId7"/>
    <p:sldId id="345" r:id="rId8"/>
    <p:sldId id="350" r:id="rId9"/>
    <p:sldId id="355" r:id="rId10"/>
    <p:sldId id="347" r:id="rId11"/>
    <p:sldId id="346" r:id="rId12"/>
    <p:sldId id="348" r:id="rId13"/>
    <p:sldId id="357" r:id="rId14"/>
    <p:sldId id="358" r:id="rId15"/>
    <p:sldId id="270" r:id="rId16"/>
    <p:sldId id="352" r:id="rId17"/>
    <p:sldId id="359" r:id="rId18"/>
    <p:sldId id="340" r:id="rId19"/>
  </p:sldIdLst>
  <p:sldSz cx="9144000" cy="6858000" type="screen4x3"/>
  <p:notesSz cx="6797675" cy="9928225"/>
  <p:defaultTextStyle>
    <a:defPPr>
      <a:defRPr lang="es-ES"/>
    </a:defPPr>
    <a:lvl1pPr marL="0" algn="l" defTabSz="914400" rtl="0" eaLnBrk="1" latinLnBrk="0" hangingPunct="1">
      <a:defRPr lang="es-ES" sz="1800" kern="1200">
        <a:solidFill>
          <a:schemeClr val="tx1"/>
        </a:solidFill>
        <a:latin typeface="+mn-lt"/>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CC66"/>
    <a:srgbClr val="2F365B"/>
    <a:srgbClr val="FFFFCC"/>
    <a:srgbClr val="FFCCFF"/>
    <a:srgbClr val="2F6EBB"/>
    <a:srgbClr val="2D6BB5"/>
    <a:srgbClr val="3072C2"/>
    <a:srgbClr val="3A7DCE"/>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00" autoAdjust="0"/>
    <p:restoredTop sz="74969" autoAdjust="0"/>
  </p:normalViewPr>
  <p:slideViewPr>
    <p:cSldViewPr>
      <p:cViewPr>
        <p:scale>
          <a:sx n="81" d="100"/>
          <a:sy n="81" d="100"/>
        </p:scale>
        <p:origin x="-95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4" d="100"/>
        <a:sy n="154" d="100"/>
      </p:scale>
      <p:origin x="0" y="0"/>
    </p:cViewPr>
  </p:sorterViewPr>
  <p:notesViewPr>
    <p:cSldViewPr>
      <p:cViewPr varScale="1">
        <p:scale>
          <a:sx n="67" d="100"/>
          <a:sy n="67" d="100"/>
        </p:scale>
        <p:origin x="-2148" y="-108"/>
      </p:cViewPr>
      <p:guideLst>
        <p:guide orient="horz" pos="3128"/>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411"/>
          </a:xfrm>
          <a:prstGeom prst="rect">
            <a:avLst/>
          </a:prstGeom>
        </p:spPr>
        <p:txBody>
          <a:bodyPr vert="horz" lIns="91440" tIns="45720" rIns="91440" bIns="45720" rtlCol="0"/>
          <a:lstStyle>
            <a:lvl1pPr algn="l" latinLnBrk="0">
              <a:defRPr lang="es-ES" sz="1200"/>
            </a:lvl1pPr>
          </a:lstStyle>
          <a:p>
            <a:endParaRPr lang="es-ES" dirty="0"/>
          </a:p>
        </p:txBody>
      </p:sp>
      <p:sp>
        <p:nvSpPr>
          <p:cNvPr id="3" name="Date Placeholder 2"/>
          <p:cNvSpPr>
            <a:spLocks noGrp="1"/>
          </p:cNvSpPr>
          <p:nvPr>
            <p:ph type="dt" sz="quarter" idx="1"/>
          </p:nvPr>
        </p:nvSpPr>
        <p:spPr>
          <a:xfrm>
            <a:off x="3850444" y="0"/>
            <a:ext cx="2945659" cy="496411"/>
          </a:xfrm>
          <a:prstGeom prst="rect">
            <a:avLst/>
          </a:prstGeom>
        </p:spPr>
        <p:txBody>
          <a:bodyPr vert="horz" lIns="91440" tIns="45720" rIns="91440" bIns="45720" rtlCol="0"/>
          <a:lstStyle>
            <a:lvl1pPr algn="r" latinLnBrk="0">
              <a:defRPr lang="es-ES" sz="1200"/>
            </a:lvl1pPr>
          </a:lstStyle>
          <a:p>
            <a:fld id="{D83FDC75-7F73-4A4A-A77C-09AADF00E0EA}" type="datetimeFigureOut">
              <a:rPr lang="es-ES" smtClean="0"/>
              <a:pPr/>
              <a:t>27/05/2013</a:t>
            </a:fld>
            <a:endParaRPr lang="es-ES" dirty="0"/>
          </a:p>
        </p:txBody>
      </p:sp>
      <p:sp>
        <p:nvSpPr>
          <p:cNvPr id="4" name="Footer Placeholder 3"/>
          <p:cNvSpPr>
            <a:spLocks noGrp="1"/>
          </p:cNvSpPr>
          <p:nvPr>
            <p:ph type="ftr" sz="quarter" idx="2"/>
          </p:nvPr>
        </p:nvSpPr>
        <p:spPr>
          <a:xfrm>
            <a:off x="1" y="9430091"/>
            <a:ext cx="2945659" cy="496411"/>
          </a:xfrm>
          <a:prstGeom prst="rect">
            <a:avLst/>
          </a:prstGeom>
        </p:spPr>
        <p:txBody>
          <a:bodyPr vert="horz" lIns="91440" tIns="45720" rIns="91440" bIns="45720" rtlCol="0" anchor="b"/>
          <a:lstStyle>
            <a:lvl1pPr algn="l" latinLnBrk="0">
              <a:defRPr lang="es-ES" sz="1200"/>
            </a:lvl1pPr>
          </a:lstStyle>
          <a:p>
            <a:endParaRPr lang="es-ES" dirty="0"/>
          </a:p>
        </p:txBody>
      </p:sp>
      <p:sp>
        <p:nvSpPr>
          <p:cNvPr id="5" name="Slide Number Placeholder 4"/>
          <p:cNvSpPr>
            <a:spLocks noGrp="1"/>
          </p:cNvSpPr>
          <p:nvPr>
            <p:ph type="sldNum" sz="quarter" idx="3"/>
          </p:nvPr>
        </p:nvSpPr>
        <p:spPr>
          <a:xfrm>
            <a:off x="3850444" y="9430091"/>
            <a:ext cx="2945659" cy="496411"/>
          </a:xfrm>
          <a:prstGeom prst="rect">
            <a:avLst/>
          </a:prstGeom>
        </p:spPr>
        <p:txBody>
          <a:bodyPr vert="horz" lIns="91440" tIns="45720" rIns="91440" bIns="45720" rtlCol="0" anchor="b"/>
          <a:lstStyle>
            <a:lvl1pPr algn="r" latinLnBrk="0">
              <a:defRPr lang="es-ES" sz="1200"/>
            </a:lvl1pPr>
          </a:lstStyle>
          <a:p>
            <a:fld id="{459226BF-1F13-42D3-80DC-373E7ADD1EBC}" type="slidenum">
              <a:rPr lang="es-ES" smtClean="0"/>
              <a:pPr/>
              <a:t>‹Nº›</a:t>
            </a:fld>
            <a:endParaRPr lang="es-ES" dirty="0"/>
          </a:p>
        </p:txBody>
      </p:sp>
    </p:spTree>
    <p:extLst>
      <p:ext uri="{BB962C8B-B14F-4D97-AF65-F5344CB8AC3E}">
        <p14:creationId xmlns:p14="http://schemas.microsoft.com/office/powerpoint/2010/main" val="3014241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411"/>
          </a:xfrm>
          <a:prstGeom prst="rect">
            <a:avLst/>
          </a:prstGeom>
        </p:spPr>
        <p:txBody>
          <a:bodyPr vert="horz" lIns="91440" tIns="45720" rIns="91440" bIns="45720" rtlCol="0"/>
          <a:lstStyle>
            <a:lvl1pPr algn="l" latinLnBrk="0">
              <a:defRPr lang="es-ES" sz="1200"/>
            </a:lvl1pPr>
          </a:lstStyle>
          <a:p>
            <a:endParaRPr lang="es-ES"/>
          </a:p>
        </p:txBody>
      </p:sp>
      <p:sp>
        <p:nvSpPr>
          <p:cNvPr id="3" name="Date Placeholder 2"/>
          <p:cNvSpPr>
            <a:spLocks noGrp="1"/>
          </p:cNvSpPr>
          <p:nvPr>
            <p:ph type="dt" idx="1"/>
          </p:nvPr>
        </p:nvSpPr>
        <p:spPr>
          <a:xfrm>
            <a:off x="3850444" y="0"/>
            <a:ext cx="2945659" cy="496411"/>
          </a:xfrm>
          <a:prstGeom prst="rect">
            <a:avLst/>
          </a:prstGeom>
        </p:spPr>
        <p:txBody>
          <a:bodyPr vert="horz" lIns="91440" tIns="45720" rIns="91440" bIns="45720" rtlCol="0"/>
          <a:lstStyle>
            <a:lvl1pPr algn="r" latinLnBrk="0">
              <a:defRPr lang="es-ES" sz="1200"/>
            </a:lvl1pPr>
          </a:lstStyle>
          <a:p>
            <a:fld id="{48AEF76B-3757-4A0B-AF93-28494465C1DD}" type="datetimeFigureOut">
              <a:rPr/>
              <a:pPr/>
              <a:t>12/17/2009</a:t>
            </a:fld>
            <a:endParaRPr lang="es-E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Footer Placeholder 5"/>
          <p:cNvSpPr>
            <a:spLocks noGrp="1"/>
          </p:cNvSpPr>
          <p:nvPr>
            <p:ph type="ftr" sz="quarter" idx="4"/>
          </p:nvPr>
        </p:nvSpPr>
        <p:spPr>
          <a:xfrm>
            <a:off x="1" y="9430091"/>
            <a:ext cx="2945659" cy="496411"/>
          </a:xfrm>
          <a:prstGeom prst="rect">
            <a:avLst/>
          </a:prstGeom>
        </p:spPr>
        <p:txBody>
          <a:bodyPr vert="horz" lIns="91440" tIns="45720" rIns="91440" bIns="45720" rtlCol="0" anchor="b"/>
          <a:lstStyle>
            <a:lvl1pPr algn="l" latinLnBrk="0">
              <a:defRPr lang="es-ES" sz="1200"/>
            </a:lvl1pPr>
          </a:lstStyle>
          <a:p>
            <a:endParaRPr lang="es-ES"/>
          </a:p>
        </p:txBody>
      </p:sp>
      <p:sp>
        <p:nvSpPr>
          <p:cNvPr id="7" name="Slide Number Placeholder 6"/>
          <p:cNvSpPr>
            <a:spLocks noGrp="1"/>
          </p:cNvSpPr>
          <p:nvPr>
            <p:ph type="sldNum" sz="quarter" idx="5"/>
          </p:nvPr>
        </p:nvSpPr>
        <p:spPr>
          <a:xfrm>
            <a:off x="3850444" y="9430091"/>
            <a:ext cx="2945659" cy="496411"/>
          </a:xfrm>
          <a:prstGeom prst="rect">
            <a:avLst/>
          </a:prstGeom>
        </p:spPr>
        <p:txBody>
          <a:bodyPr vert="horz" lIns="91440" tIns="45720" rIns="91440" bIns="45720" rtlCol="0" anchor="b"/>
          <a:lstStyle>
            <a:lvl1pPr algn="r" latinLnBrk="0">
              <a:defRPr lang="es-ES" sz="1200"/>
            </a:lvl1pPr>
          </a:lstStyle>
          <a:p>
            <a:fld id="{75693FD4-8F83-4EF7-AC3F-0DC0388986B0}" type="slidenum">
              <a:rPr/>
              <a:pPr/>
              <a:t>‹Nº›</a:t>
            </a:fld>
            <a:endParaRPr lang="es-ES"/>
          </a:p>
        </p:txBody>
      </p:sp>
    </p:spTree>
    <p:extLst>
      <p:ext uri="{BB962C8B-B14F-4D97-AF65-F5344CB8AC3E}">
        <p14:creationId xmlns:p14="http://schemas.microsoft.com/office/powerpoint/2010/main" val="1623110288"/>
      </p:ext>
    </p:extLst>
  </p:cSld>
  <p:clrMap bg1="lt1" tx1="dk1" bg2="lt2" tx2="dk2" accent1="accent1" accent2="accent2" accent3="accent3" accent4="accent4" accent5="accent5" accent6="accent6" hlink="hlink" folHlink="folHlink"/>
  <p:notesStyle>
    <a:lvl1pPr marL="0" algn="l" defTabSz="914400" rtl="0" eaLnBrk="1" latinLnBrk="0" hangingPunct="1">
      <a:defRPr lang="es-ES" sz="1200" kern="1200">
        <a:solidFill>
          <a:schemeClr val="tx1"/>
        </a:solidFill>
        <a:latin typeface="+mn-lt"/>
        <a:ea typeface="+mn-ea"/>
        <a:cs typeface="+mn-cs"/>
      </a:defRPr>
    </a:lvl1pPr>
    <a:lvl2pPr marL="457200" algn="l" defTabSz="914400" rtl="0" eaLnBrk="1" latinLnBrk="0" hangingPunct="1">
      <a:defRPr lang="es-ES" sz="1200" kern="1200">
        <a:solidFill>
          <a:schemeClr val="tx1"/>
        </a:solidFill>
        <a:latin typeface="+mn-lt"/>
        <a:ea typeface="+mn-ea"/>
        <a:cs typeface="+mn-cs"/>
      </a:defRPr>
    </a:lvl2pPr>
    <a:lvl3pPr marL="914400" algn="l" defTabSz="914400" rtl="0" eaLnBrk="1" latinLnBrk="0" hangingPunct="1">
      <a:defRPr lang="es-ES" sz="1200" kern="1200">
        <a:solidFill>
          <a:schemeClr val="tx1"/>
        </a:solidFill>
        <a:latin typeface="+mn-lt"/>
        <a:ea typeface="+mn-ea"/>
        <a:cs typeface="+mn-cs"/>
      </a:defRPr>
    </a:lvl3pPr>
    <a:lvl4pPr marL="1371600" algn="l" defTabSz="914400" rtl="0" eaLnBrk="1" latinLnBrk="0" hangingPunct="1">
      <a:defRPr lang="es-ES" sz="1200" kern="1200">
        <a:solidFill>
          <a:schemeClr val="tx1"/>
        </a:solidFill>
        <a:latin typeface="+mn-lt"/>
        <a:ea typeface="+mn-ea"/>
        <a:cs typeface="+mn-cs"/>
      </a:defRPr>
    </a:lvl4pPr>
    <a:lvl5pPr marL="1828800" algn="l" defTabSz="914400" rtl="0" eaLnBrk="1" latinLnBrk="0" hangingPunct="1">
      <a:defRPr lang="es-ES" sz="1200" kern="1200">
        <a:solidFill>
          <a:schemeClr val="tx1"/>
        </a:solidFill>
        <a:latin typeface="+mn-lt"/>
        <a:ea typeface="+mn-ea"/>
        <a:cs typeface="+mn-cs"/>
      </a:defRPr>
    </a:lvl5pPr>
    <a:lvl6pPr marL="2286000" algn="l" defTabSz="914400" rtl="0" eaLnBrk="1" latinLnBrk="0" hangingPunct="1">
      <a:defRPr lang="es-ES" sz="1200" kern="1200">
        <a:solidFill>
          <a:schemeClr val="tx1"/>
        </a:solidFill>
        <a:latin typeface="+mn-lt"/>
        <a:ea typeface="+mn-ea"/>
        <a:cs typeface="+mn-cs"/>
      </a:defRPr>
    </a:lvl6pPr>
    <a:lvl7pPr marL="2743200" algn="l" defTabSz="914400" rtl="0" eaLnBrk="1" latinLnBrk="0" hangingPunct="1">
      <a:defRPr lang="es-ES" sz="1200" kern="1200">
        <a:solidFill>
          <a:schemeClr val="tx1"/>
        </a:solidFill>
        <a:latin typeface="+mn-lt"/>
        <a:ea typeface="+mn-ea"/>
        <a:cs typeface="+mn-cs"/>
      </a:defRPr>
    </a:lvl7pPr>
    <a:lvl8pPr marL="3200400" algn="l" defTabSz="914400" rtl="0" eaLnBrk="1" latinLnBrk="0" hangingPunct="1">
      <a:defRPr lang="es-ES" sz="1200" kern="1200">
        <a:solidFill>
          <a:schemeClr val="tx1"/>
        </a:solidFill>
        <a:latin typeface="+mn-lt"/>
        <a:ea typeface="+mn-ea"/>
        <a:cs typeface="+mn-cs"/>
      </a:defRPr>
    </a:lvl8pPr>
    <a:lvl9pPr marL="3657600" algn="l" defTabSz="914400" rtl="0" eaLnBrk="1" latinLnBrk="0" hangingPunct="1">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err="1" smtClean="0"/>
              <a:t>Thank</a:t>
            </a:r>
            <a:r>
              <a:rPr lang="es-ES" dirty="0" smtClean="0"/>
              <a:t> </a:t>
            </a:r>
            <a:r>
              <a:rPr lang="es-ES" dirty="0" err="1" smtClean="0"/>
              <a:t>you</a:t>
            </a:r>
            <a:r>
              <a:rPr lang="es-ES" dirty="0" smtClean="0"/>
              <a:t> </a:t>
            </a:r>
            <a:r>
              <a:rPr lang="es-ES" dirty="0" err="1" smtClean="0"/>
              <a:t>very</a:t>
            </a:r>
            <a:r>
              <a:rPr lang="es-ES" dirty="0" smtClean="0"/>
              <a:t> </a:t>
            </a:r>
            <a:r>
              <a:rPr lang="es-ES" dirty="0" err="1" smtClean="0"/>
              <a:t>much</a:t>
            </a:r>
            <a:r>
              <a:rPr lang="es-ES" dirty="0" smtClean="0"/>
              <a:t>, </a:t>
            </a:r>
            <a:r>
              <a:rPr lang="es-ES" dirty="0" err="1" smtClean="0"/>
              <a:t>Mr</a:t>
            </a:r>
            <a:r>
              <a:rPr lang="es-ES" dirty="0" smtClean="0"/>
              <a:t> </a:t>
            </a:r>
            <a:r>
              <a:rPr lang="es-ES" dirty="0" err="1" smtClean="0"/>
              <a:t>chairman</a:t>
            </a:r>
            <a:r>
              <a:rPr lang="es-ES" dirty="0" smtClean="0"/>
              <a:t> </a:t>
            </a:r>
            <a:r>
              <a:rPr lang="es-ES" dirty="0" err="1" smtClean="0"/>
              <a:t>for</a:t>
            </a:r>
            <a:r>
              <a:rPr lang="es-ES" dirty="0" smtClean="0"/>
              <a:t> </a:t>
            </a:r>
            <a:r>
              <a:rPr lang="es-ES" dirty="0" err="1" smtClean="0"/>
              <a:t>this</a:t>
            </a:r>
            <a:r>
              <a:rPr lang="es-ES" dirty="0" smtClean="0"/>
              <a:t> </a:t>
            </a:r>
            <a:r>
              <a:rPr lang="es-ES" dirty="0" err="1" smtClean="0"/>
              <a:t>opportunity</a:t>
            </a:r>
            <a:endParaRPr lang="es-ES" dirty="0"/>
          </a:p>
        </p:txBody>
      </p:sp>
      <p:sp>
        <p:nvSpPr>
          <p:cNvPr id="4" name="3 Marcador de número de diapositiva"/>
          <p:cNvSpPr>
            <a:spLocks noGrp="1"/>
          </p:cNvSpPr>
          <p:nvPr>
            <p:ph type="sldNum" sz="quarter" idx="10"/>
          </p:nvPr>
        </p:nvSpPr>
        <p:spPr/>
        <p:txBody>
          <a:bodyPr/>
          <a:lstStyle/>
          <a:p>
            <a:fld id="{75693FD4-8F83-4EF7-AC3F-0DC0388986B0}" type="slidenum">
              <a:rPr lang="es-ES" smtClean="0"/>
              <a:pPr/>
              <a:t>1</a:t>
            </a:fld>
            <a:endParaRPr lang="es-ES"/>
          </a:p>
        </p:txBody>
      </p:sp>
    </p:spTree>
    <p:extLst>
      <p:ext uri="{BB962C8B-B14F-4D97-AF65-F5344CB8AC3E}">
        <p14:creationId xmlns:p14="http://schemas.microsoft.com/office/powerpoint/2010/main" val="24562382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75693FD4-8F83-4EF7-AC3F-0DC0388986B0}" type="slidenum">
              <a:rPr lang="es-ES" smtClean="0"/>
              <a:pPr/>
              <a:t>10</a:t>
            </a:fld>
            <a:endParaRPr lang="es-ES"/>
          </a:p>
        </p:txBody>
      </p:sp>
    </p:spTree>
    <p:extLst>
      <p:ext uri="{BB962C8B-B14F-4D97-AF65-F5344CB8AC3E}">
        <p14:creationId xmlns:p14="http://schemas.microsoft.com/office/powerpoint/2010/main" val="23863145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75693FD4-8F83-4EF7-AC3F-0DC0388986B0}" type="slidenum">
              <a:rPr lang="es-ES" smtClean="0"/>
              <a:pPr/>
              <a:t>11</a:t>
            </a:fld>
            <a:endParaRPr lang="es-ES"/>
          </a:p>
        </p:txBody>
      </p:sp>
    </p:spTree>
    <p:extLst>
      <p:ext uri="{BB962C8B-B14F-4D97-AF65-F5344CB8AC3E}">
        <p14:creationId xmlns:p14="http://schemas.microsoft.com/office/powerpoint/2010/main" val="20152965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s-ES" dirty="0" smtClean="0"/>
          </a:p>
        </p:txBody>
      </p:sp>
      <p:sp>
        <p:nvSpPr>
          <p:cNvPr id="4" name="3 Marcador de número de diapositiva"/>
          <p:cNvSpPr>
            <a:spLocks noGrp="1"/>
          </p:cNvSpPr>
          <p:nvPr>
            <p:ph type="sldNum" sz="quarter" idx="10"/>
          </p:nvPr>
        </p:nvSpPr>
        <p:spPr/>
        <p:txBody>
          <a:bodyPr/>
          <a:lstStyle/>
          <a:p>
            <a:fld id="{75693FD4-8F83-4EF7-AC3F-0DC0388986B0}" type="slidenum">
              <a:rPr lang="es-ES" smtClean="0"/>
              <a:pPr/>
              <a:t>12</a:t>
            </a:fld>
            <a:endParaRPr lang="es-ES" dirty="0"/>
          </a:p>
        </p:txBody>
      </p:sp>
    </p:spTree>
    <p:extLst>
      <p:ext uri="{BB962C8B-B14F-4D97-AF65-F5344CB8AC3E}">
        <p14:creationId xmlns:p14="http://schemas.microsoft.com/office/powerpoint/2010/main" val="7844595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smtClean="0"/>
          </a:p>
          <a:p>
            <a:endParaRPr lang="en-US" noProof="0" dirty="0"/>
          </a:p>
        </p:txBody>
      </p:sp>
      <p:sp>
        <p:nvSpPr>
          <p:cNvPr id="4" name="3 Marcador de número de diapositiva"/>
          <p:cNvSpPr>
            <a:spLocks noGrp="1"/>
          </p:cNvSpPr>
          <p:nvPr>
            <p:ph type="sldNum" sz="quarter" idx="10"/>
          </p:nvPr>
        </p:nvSpPr>
        <p:spPr/>
        <p:txBody>
          <a:bodyPr/>
          <a:lstStyle/>
          <a:p>
            <a:fld id="{75693FD4-8F83-4EF7-AC3F-0DC0388986B0}" type="slidenum">
              <a:rPr lang="es-ES" smtClean="0"/>
              <a:pPr/>
              <a:t>13</a:t>
            </a:fld>
            <a:endParaRPr lang="es-ES"/>
          </a:p>
        </p:txBody>
      </p:sp>
    </p:spTree>
    <p:extLst>
      <p:ext uri="{BB962C8B-B14F-4D97-AF65-F5344CB8AC3E}">
        <p14:creationId xmlns:p14="http://schemas.microsoft.com/office/powerpoint/2010/main" val="32348290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75693FD4-8F83-4EF7-AC3F-0DC0388986B0}" type="slidenum">
              <a:rPr lang="es-ES" smtClean="0"/>
              <a:pPr/>
              <a:t>14</a:t>
            </a:fld>
            <a:endParaRPr lang="es-ES"/>
          </a:p>
        </p:txBody>
      </p:sp>
    </p:spTree>
    <p:extLst>
      <p:ext uri="{BB962C8B-B14F-4D97-AF65-F5344CB8AC3E}">
        <p14:creationId xmlns:p14="http://schemas.microsoft.com/office/powerpoint/2010/main" val="1989809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US" dirty="0" smtClean="0"/>
              <a:t>I </a:t>
            </a:r>
            <a:r>
              <a:rPr lang="en-US" noProof="0" dirty="0" smtClean="0"/>
              <a:t>will</a:t>
            </a:r>
            <a:r>
              <a:rPr lang="en-US" dirty="0" smtClean="0"/>
              <a:t> try</a:t>
            </a:r>
            <a:r>
              <a:rPr lang="en-US" baseline="0" dirty="0" smtClean="0"/>
              <a:t> to give you an overview on the Biotech Spanish Sector to conclude with what is our business as CDTI, as the reference national organization to support industrial research and innovation, in this case concentrated in biotech</a:t>
            </a:r>
            <a:r>
              <a:rPr lang="es-ES" baseline="0" dirty="0" smtClean="0"/>
              <a:t>. </a:t>
            </a:r>
            <a:endParaRPr lang="es-ES" dirty="0"/>
          </a:p>
        </p:txBody>
      </p:sp>
      <p:sp>
        <p:nvSpPr>
          <p:cNvPr id="4" name="3 Marcador de número de diapositiva"/>
          <p:cNvSpPr>
            <a:spLocks noGrp="1"/>
          </p:cNvSpPr>
          <p:nvPr>
            <p:ph type="sldNum" sz="quarter" idx="10"/>
          </p:nvPr>
        </p:nvSpPr>
        <p:spPr/>
        <p:txBody>
          <a:bodyPr/>
          <a:lstStyle/>
          <a:p>
            <a:fld id="{75693FD4-8F83-4EF7-AC3F-0DC0388986B0}" type="slidenum">
              <a:rPr lang="es-ES" smtClean="0"/>
              <a:pPr/>
              <a:t>2</a:t>
            </a:fld>
            <a:endParaRPr lang="es-ES"/>
          </a:p>
        </p:txBody>
      </p:sp>
    </p:spTree>
    <p:extLst>
      <p:ext uri="{BB962C8B-B14F-4D97-AF65-F5344CB8AC3E}">
        <p14:creationId xmlns:p14="http://schemas.microsoft.com/office/powerpoint/2010/main" val="262964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75693FD4-8F83-4EF7-AC3F-0DC0388986B0}" type="slidenum">
              <a:rPr lang="es-ES" smtClean="0"/>
              <a:pPr/>
              <a:t>3</a:t>
            </a:fld>
            <a:endParaRPr lang="es-ES"/>
          </a:p>
        </p:txBody>
      </p:sp>
    </p:spTree>
    <p:extLst>
      <p:ext uri="{BB962C8B-B14F-4D97-AF65-F5344CB8AC3E}">
        <p14:creationId xmlns:p14="http://schemas.microsoft.com/office/powerpoint/2010/main" val="37345525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z="1200" u="none" strike="noStrike" kern="1200" dirty="0" smtClean="0">
              <a:solidFill>
                <a:schemeClr val="tx1"/>
              </a:solidFill>
              <a:effectLst/>
              <a:latin typeface="+mn-lt"/>
              <a:ea typeface="+mn-ea"/>
              <a:cs typeface="+mn-cs"/>
            </a:endParaRPr>
          </a:p>
        </p:txBody>
      </p:sp>
      <p:sp>
        <p:nvSpPr>
          <p:cNvPr id="1843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448B60C6-F0B9-4554-AEDE-5041E698CEB6}" type="slidenum">
              <a:rPr lang="es-ES" sz="1200" smtClean="0"/>
              <a:pPr/>
              <a:t>4</a:t>
            </a:fld>
            <a:endParaRPr lang="es-ES" sz="12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2 Marcador de notas"/>
          <p:cNvSpPr>
            <a:spLocks noGrp="1"/>
          </p:cNvSpPr>
          <p:nvPr>
            <p:ph type="body" idx="1"/>
          </p:nvPr>
        </p:nvSpPr>
        <p:spPr/>
        <p:txBody>
          <a:bodyPr>
            <a:normAutofit/>
          </a:bodyPr>
          <a:lstStyle/>
          <a:p>
            <a:pPr>
              <a:defRPr/>
            </a:pPr>
            <a:endParaRPr lang="en-GB" noProof="0" dirty="0" smtClean="0"/>
          </a:p>
        </p:txBody>
      </p:sp>
      <p:sp>
        <p:nvSpPr>
          <p:cNvPr id="1946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26C8EC83-5533-4391-B727-FE343C88D449}" type="slidenum">
              <a:rPr lang="es-ES" sz="1200" smtClean="0"/>
              <a:pPr/>
              <a:t>5</a:t>
            </a:fld>
            <a:endParaRPr lang="es-ES" sz="1200"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2048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8786E51A-625B-4077-8BA2-B8137B3E3F15}" type="slidenum">
              <a:rPr lang="es-ES" sz="1200" smtClean="0"/>
              <a:pPr/>
              <a:t>6</a:t>
            </a:fld>
            <a:endParaRPr lang="es-ES" sz="12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2 Marcador de notas"/>
          <p:cNvSpPr>
            <a:spLocks noGrp="1"/>
          </p:cNvSpPr>
          <p:nvPr>
            <p:ph type="body" idx="1"/>
          </p:nvPr>
        </p:nvSpPr>
        <p:spPr/>
        <p:txBody>
          <a:bodyPr>
            <a:normAutofit lnSpcReduction="10000"/>
          </a:bodyPr>
          <a:lstStyle/>
          <a:p>
            <a:pPr marL="0" indent="0">
              <a:buFont typeface="Arial" charset="0"/>
              <a:buNone/>
              <a:defRPr/>
            </a:pPr>
            <a:endParaRPr lang="en-GB" b="1" noProof="0" dirty="0"/>
          </a:p>
        </p:txBody>
      </p:sp>
      <p:sp>
        <p:nvSpPr>
          <p:cNvPr id="2355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4A97FBDA-3C0F-41EF-BAA4-A452146BA117}" type="slidenum">
              <a:rPr lang="es-ES" sz="1200" smtClean="0"/>
              <a:pPr/>
              <a:t>7</a:t>
            </a:fld>
            <a:endParaRPr lang="es-ES" sz="12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S" dirty="0" smtClean="0"/>
          </a:p>
        </p:txBody>
      </p:sp>
      <p:sp>
        <p:nvSpPr>
          <p:cNvPr id="2867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0934D052-6969-43C9-9FE4-235758D4EFB4}" type="slidenum">
              <a:rPr lang="es-ES" sz="1200" smtClean="0"/>
              <a:pPr/>
              <a:t>8</a:t>
            </a:fld>
            <a:endParaRPr lang="es-ES" sz="12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75693FD4-8F83-4EF7-AC3F-0DC0388986B0}" type="slidenum">
              <a:rPr lang="es-ES" smtClean="0"/>
              <a:pPr/>
              <a:t>9</a:t>
            </a:fld>
            <a:endParaRPr lang="es-ES"/>
          </a:p>
        </p:txBody>
      </p:sp>
    </p:spTree>
    <p:extLst>
      <p:ext uri="{BB962C8B-B14F-4D97-AF65-F5344CB8AC3E}">
        <p14:creationId xmlns:p14="http://schemas.microsoft.com/office/powerpoint/2010/main" val="26257812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Portada">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590800" y="2286000"/>
            <a:ext cx="6180224" cy="1470025"/>
          </a:xfrm>
        </p:spPr>
        <p:txBody>
          <a:bodyPr anchor="t">
            <a:noAutofit/>
          </a:bodyPr>
          <a:lstStyle>
            <a:lvl1pPr algn="r" eaLnBrk="1" latinLnBrk="0" hangingPunct="1">
              <a:defRPr kumimoji="0" lang="es-ES" sz="4400" b="1" cap="small" baseline="0">
                <a:solidFill>
                  <a:srgbClr val="003300"/>
                </a:solidFill>
              </a:defRPr>
            </a:lvl1pPr>
          </a:lstStyle>
          <a:p>
            <a:r>
              <a:rPr kumimoji="0" lang="es-ES" dirty="0"/>
              <a:t>Haga clic para modificar el estilo de título del patrón</a:t>
            </a:r>
          </a:p>
        </p:txBody>
      </p:sp>
      <p:sp>
        <p:nvSpPr>
          <p:cNvPr id="3" name="Subtitle 2"/>
          <p:cNvSpPr>
            <a:spLocks noGrp="1"/>
          </p:cNvSpPr>
          <p:nvPr>
            <p:ph type="subTitle" idx="1"/>
          </p:nvPr>
        </p:nvSpPr>
        <p:spPr>
          <a:xfrm>
            <a:off x="3962400" y="4038600"/>
            <a:ext cx="4772528" cy="990600"/>
          </a:xfrm>
        </p:spPr>
        <p:txBody>
          <a:bodyPr>
            <a:normAutofit/>
          </a:bodyPr>
          <a:lstStyle>
            <a:lvl1pPr marL="0" indent="0" algn="r" eaLnBrk="1" latinLnBrk="0" hangingPunct="1">
              <a:buNone/>
              <a:defRPr kumimoji="0" lang="es-ES" sz="2000" b="0">
                <a:solidFill>
                  <a:schemeClr val="tx1"/>
                </a:solidFill>
                <a:latin typeface="+mn-lt"/>
              </a:defRPr>
            </a:lvl1pPr>
            <a:lvl2pPr marL="457200" indent="0" algn="ctr" eaLnBrk="1" latinLnBrk="0" hangingPunct="1">
              <a:buNone/>
              <a:defRPr kumimoji="0" lang="es-ES">
                <a:solidFill>
                  <a:schemeClr val="tx1">
                    <a:tint val="75000"/>
                  </a:schemeClr>
                </a:solidFill>
              </a:defRPr>
            </a:lvl2pPr>
            <a:lvl3pPr marL="914400" indent="0" algn="ctr" eaLnBrk="1" latinLnBrk="0" hangingPunct="1">
              <a:buNone/>
              <a:defRPr kumimoji="0" lang="es-ES">
                <a:solidFill>
                  <a:schemeClr val="tx1">
                    <a:tint val="75000"/>
                  </a:schemeClr>
                </a:solidFill>
              </a:defRPr>
            </a:lvl3pPr>
            <a:lvl4pPr marL="1371600" indent="0" algn="ctr" eaLnBrk="1" latinLnBrk="0" hangingPunct="1">
              <a:buNone/>
              <a:defRPr kumimoji="0" lang="es-ES">
                <a:solidFill>
                  <a:schemeClr val="tx1">
                    <a:tint val="75000"/>
                  </a:schemeClr>
                </a:solidFill>
              </a:defRPr>
            </a:lvl4pPr>
            <a:lvl5pPr marL="1828800" indent="0" algn="ctr" eaLnBrk="1" latinLnBrk="0" hangingPunct="1">
              <a:buNone/>
              <a:defRPr kumimoji="0" lang="es-ES">
                <a:solidFill>
                  <a:schemeClr val="tx1">
                    <a:tint val="75000"/>
                  </a:schemeClr>
                </a:solidFill>
              </a:defRPr>
            </a:lvl5pPr>
            <a:lvl6pPr marL="2286000" indent="0" algn="ctr" eaLnBrk="1" latinLnBrk="0" hangingPunct="1">
              <a:buNone/>
              <a:defRPr kumimoji="0" lang="es-ES">
                <a:solidFill>
                  <a:schemeClr val="tx1">
                    <a:tint val="75000"/>
                  </a:schemeClr>
                </a:solidFill>
              </a:defRPr>
            </a:lvl6pPr>
            <a:lvl7pPr marL="2743200" indent="0" algn="ctr" eaLnBrk="1" latinLnBrk="0" hangingPunct="1">
              <a:buNone/>
              <a:defRPr kumimoji="0" lang="es-ES">
                <a:solidFill>
                  <a:schemeClr val="tx1">
                    <a:tint val="75000"/>
                  </a:schemeClr>
                </a:solidFill>
              </a:defRPr>
            </a:lvl7pPr>
            <a:lvl8pPr marL="3200400" indent="0" algn="ctr" eaLnBrk="1" latinLnBrk="0" hangingPunct="1">
              <a:buNone/>
              <a:defRPr kumimoji="0" lang="es-ES">
                <a:solidFill>
                  <a:schemeClr val="tx1">
                    <a:tint val="75000"/>
                  </a:schemeClr>
                </a:solidFill>
              </a:defRPr>
            </a:lvl8pPr>
            <a:lvl9pPr marL="3657600" indent="0" algn="ctr" eaLnBrk="1" latinLnBrk="0" hangingPunct="1">
              <a:buNone/>
              <a:defRPr kumimoji="0" lang="es-ES">
                <a:solidFill>
                  <a:schemeClr val="tx1">
                    <a:tint val="75000"/>
                  </a:schemeClr>
                </a:solidFill>
              </a:defRPr>
            </a:lvl9pPr>
          </a:lstStyle>
          <a:p>
            <a:pPr eaLnBrk="1" latinLnBrk="0" hangingPunct="1"/>
            <a:r>
              <a:rPr lang="es-ES" smtClean="0"/>
              <a:t>Haga clic para modificar el estilo de subtítulo del patrón</a:t>
            </a:r>
            <a:endParaRPr dirty="0"/>
          </a:p>
        </p:txBody>
      </p:sp>
      <p:pic>
        <p:nvPicPr>
          <p:cNvPr id="8" name="12 Imagen" descr="Logo-CDTI-MEYC-pequeño.gif"/>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6372200" y="260648"/>
            <a:ext cx="23796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13 Grupo"/>
          <p:cNvGrpSpPr>
            <a:grpSpLocks/>
          </p:cNvGrpSpPr>
          <p:nvPr userDrawn="1"/>
        </p:nvGrpSpPr>
        <p:grpSpPr bwMode="auto">
          <a:xfrm>
            <a:off x="827584" y="130331"/>
            <a:ext cx="1884362" cy="585787"/>
            <a:chOff x="738461" y="5619181"/>
            <a:chExt cx="1884022" cy="584775"/>
          </a:xfrm>
        </p:grpSpPr>
        <p:pic>
          <p:nvPicPr>
            <p:cNvPr id="11" name="10 Imagen" descr="FEDER-español.gif"/>
            <p:cNvPicPr>
              <a:picLocks noChangeAspect="1"/>
            </p:cNvPicPr>
            <p:nvPr/>
          </p:nvPicPr>
          <p:blipFill>
            <a:blip r:embed="rId3" cstate="email">
              <a:extLst>
                <a:ext uri="{28A0092B-C50C-407E-A947-70E740481C1C}">
                  <a14:useLocalDpi xmlns:a14="http://schemas.microsoft.com/office/drawing/2010/main" val="0"/>
                </a:ext>
              </a:extLst>
            </a:blip>
            <a:srcRect r="62219"/>
            <a:stretch>
              <a:fillRect/>
            </a:stretch>
          </p:blipFill>
          <p:spPr bwMode="auto">
            <a:xfrm>
              <a:off x="738461" y="5729952"/>
              <a:ext cx="598434"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CuadroTexto"/>
            <p:cNvSpPr txBox="1"/>
            <p:nvPr/>
          </p:nvSpPr>
          <p:spPr>
            <a:xfrm>
              <a:off x="1286049" y="5619181"/>
              <a:ext cx="1336434" cy="584775"/>
            </a:xfrm>
            <a:prstGeom prst="rect">
              <a:avLst/>
            </a:prstGeom>
            <a:noFill/>
          </p:spPr>
          <p:txBody>
            <a:bodyPr>
              <a:spAutoFit/>
            </a:bodyPr>
            <a:lstStyle/>
            <a:p>
              <a:pPr eaLnBrk="0" hangingPunct="0">
                <a:lnSpc>
                  <a:spcPct val="200000"/>
                </a:lnSpc>
                <a:defRPr/>
              </a:pPr>
              <a:r>
                <a:rPr lang="es-ES_tradnl" sz="600" b="1" dirty="0">
                  <a:latin typeface="+mn-lt"/>
                </a:rPr>
                <a:t>UNIÓN EUROPEA</a:t>
              </a:r>
            </a:p>
            <a:p>
              <a:pPr eaLnBrk="0" hangingPunct="0">
                <a:defRPr/>
              </a:pPr>
              <a:r>
                <a:rPr lang="es-ES_tradnl" sz="500" b="1" dirty="0">
                  <a:latin typeface="+mn-lt"/>
                </a:rPr>
                <a:t>Fondo Europeo de</a:t>
              </a:r>
            </a:p>
            <a:p>
              <a:pPr eaLnBrk="0" hangingPunct="0">
                <a:defRPr/>
              </a:pPr>
              <a:r>
                <a:rPr lang="es-ES_tradnl" sz="500" b="1" dirty="0">
                  <a:latin typeface="+mn-lt"/>
                </a:rPr>
                <a:t>Desarrollo Regional (FEDER)</a:t>
              </a:r>
            </a:p>
            <a:p>
              <a:pPr eaLnBrk="0" hangingPunct="0">
                <a:lnSpc>
                  <a:spcPct val="200000"/>
                </a:lnSpc>
                <a:defRPr/>
              </a:pPr>
              <a:r>
                <a:rPr lang="es-ES_tradnl" sz="500" b="1" i="1" dirty="0">
                  <a:latin typeface="+mn-lt"/>
                </a:rPr>
                <a:t>Una manera de hacer Europa</a:t>
              </a:r>
              <a:endParaRPr lang="es-ES" sz="500" b="1" i="1" dirty="0">
                <a:latin typeface="+mn-lt"/>
              </a:endParaRPr>
            </a:p>
          </p:txBody>
        </p:sp>
      </p:grpSp>
      <p:pic>
        <p:nvPicPr>
          <p:cNvPr id="14" name="13 Imagen"/>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rot="16200000">
            <a:off x="4267659" y="1960758"/>
            <a:ext cx="627406" cy="9180513"/>
          </a:xfrm>
          <a:prstGeom prst="rect">
            <a:avLst/>
          </a:prstGeom>
        </p:spPr>
      </p:pic>
      <p:pic>
        <p:nvPicPr>
          <p:cNvPr id="10" name="9 Imagen"/>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192" y="3444"/>
            <a:ext cx="628415" cy="6854556"/>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noAutofit/>
          </a:bodyPr>
          <a:lstStyle>
            <a:lvl1pPr algn="l" eaLnBrk="1" latinLnBrk="0" hangingPunct="1">
              <a:defRPr kumimoji="0" lang="es-ES" sz="3400" b="1">
                <a:solidFill>
                  <a:srgbClr val="2F6EBB"/>
                </a:solidFill>
              </a:defRPr>
            </a:lvl1pPr>
          </a:lstStyle>
          <a:p>
            <a:r>
              <a:rPr kumimoji="0" lang="es-ES" dirty="0" smtClean="0"/>
              <a:t>Haga clic para modificar el estilo de título del patrón</a:t>
            </a:r>
            <a:endParaRPr kumimoji="0" lang="es-ES" dirty="0"/>
          </a:p>
        </p:txBody>
      </p:sp>
      <p:sp>
        <p:nvSpPr>
          <p:cNvPr id="3" name="Content Placeholder 2"/>
          <p:cNvSpPr>
            <a:spLocks noGrp="1"/>
          </p:cNvSpPr>
          <p:nvPr>
            <p:ph idx="1"/>
          </p:nvPr>
        </p:nvSpPr>
        <p:spPr>
          <a:xfrm>
            <a:off x="762000" y="1596413"/>
            <a:ext cx="8077200" cy="4297363"/>
          </a:xfrm>
        </p:spPr>
        <p:txBody>
          <a:bodyPr>
            <a:normAutofit/>
          </a:bodyPr>
          <a:lstStyle>
            <a:lvl1pPr eaLnBrk="1" latinLnBrk="0" hangingPunct="1">
              <a:defRPr kumimoji="0" lang="es-ES" sz="2800">
                <a:latin typeface="+mn-lt"/>
              </a:defRPr>
            </a:lvl1pPr>
            <a:lvl2pPr eaLnBrk="1" latinLnBrk="0" hangingPunct="1">
              <a:defRPr kumimoji="0" lang="es-ES" sz="2400">
                <a:latin typeface="+mn-lt"/>
              </a:defRPr>
            </a:lvl2pPr>
            <a:lvl3pPr eaLnBrk="1" latinLnBrk="0" hangingPunct="1">
              <a:defRPr kumimoji="0" lang="es-ES" sz="2000">
                <a:latin typeface="+mn-lt"/>
              </a:defRPr>
            </a:lvl3pPr>
            <a:lvl4pPr eaLnBrk="1" latinLnBrk="0" hangingPunct="1">
              <a:defRPr kumimoji="0" lang="es-ES" sz="2000">
                <a:latin typeface="+mn-lt"/>
              </a:defRPr>
            </a:lvl4pPr>
            <a:lvl5pPr eaLnBrk="1" latinLnBrk="0" hangingPunct="1">
              <a:defRPr kumimoji="0" lang="es-ES" sz="2000">
                <a:latin typeface="+mn-lt"/>
              </a:defRPr>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dirty="0"/>
          </a:p>
        </p:txBody>
      </p:sp>
      <p:pic>
        <p:nvPicPr>
          <p:cNvPr id="4" name="12 Imagen" descr="Logo-CDTI-MEYC-pequeño.gif"/>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6372200" y="6357906"/>
            <a:ext cx="23796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13 Grupo"/>
          <p:cNvGrpSpPr>
            <a:grpSpLocks/>
          </p:cNvGrpSpPr>
          <p:nvPr userDrawn="1"/>
        </p:nvGrpSpPr>
        <p:grpSpPr bwMode="auto">
          <a:xfrm>
            <a:off x="827584" y="6227589"/>
            <a:ext cx="1884362" cy="585787"/>
            <a:chOff x="738461" y="5619181"/>
            <a:chExt cx="1884022" cy="584775"/>
          </a:xfrm>
        </p:grpSpPr>
        <p:pic>
          <p:nvPicPr>
            <p:cNvPr id="6" name="5 Imagen" descr="FEDER-español.gif"/>
            <p:cNvPicPr>
              <a:picLocks noChangeAspect="1"/>
            </p:cNvPicPr>
            <p:nvPr/>
          </p:nvPicPr>
          <p:blipFill>
            <a:blip r:embed="rId3" cstate="email">
              <a:extLst>
                <a:ext uri="{28A0092B-C50C-407E-A947-70E740481C1C}">
                  <a14:useLocalDpi xmlns:a14="http://schemas.microsoft.com/office/drawing/2010/main" val="0"/>
                </a:ext>
              </a:extLst>
            </a:blip>
            <a:srcRect r="62219"/>
            <a:stretch>
              <a:fillRect/>
            </a:stretch>
          </p:blipFill>
          <p:spPr bwMode="auto">
            <a:xfrm>
              <a:off x="738461" y="5729952"/>
              <a:ext cx="598434"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6 CuadroTexto"/>
            <p:cNvSpPr txBox="1"/>
            <p:nvPr/>
          </p:nvSpPr>
          <p:spPr>
            <a:xfrm>
              <a:off x="1286049" y="5619181"/>
              <a:ext cx="1336434" cy="584775"/>
            </a:xfrm>
            <a:prstGeom prst="rect">
              <a:avLst/>
            </a:prstGeom>
            <a:noFill/>
          </p:spPr>
          <p:txBody>
            <a:bodyPr>
              <a:spAutoFit/>
            </a:bodyPr>
            <a:lstStyle/>
            <a:p>
              <a:pPr eaLnBrk="0" hangingPunct="0">
                <a:lnSpc>
                  <a:spcPct val="200000"/>
                </a:lnSpc>
                <a:defRPr/>
              </a:pPr>
              <a:r>
                <a:rPr lang="es-ES_tradnl" sz="600" b="1" dirty="0">
                  <a:latin typeface="+mn-lt"/>
                </a:rPr>
                <a:t>UNIÓN EUROPEA</a:t>
              </a:r>
            </a:p>
            <a:p>
              <a:pPr eaLnBrk="0" hangingPunct="0">
                <a:defRPr/>
              </a:pPr>
              <a:r>
                <a:rPr lang="es-ES_tradnl" sz="500" b="1" dirty="0">
                  <a:latin typeface="+mn-lt"/>
                </a:rPr>
                <a:t>Fondo Europeo de</a:t>
              </a:r>
            </a:p>
            <a:p>
              <a:pPr eaLnBrk="0" hangingPunct="0">
                <a:defRPr/>
              </a:pPr>
              <a:r>
                <a:rPr lang="es-ES_tradnl" sz="500" b="1" dirty="0">
                  <a:latin typeface="+mn-lt"/>
                </a:rPr>
                <a:t>Desarrollo Regional (FEDER)</a:t>
              </a:r>
            </a:p>
            <a:p>
              <a:pPr eaLnBrk="0" hangingPunct="0">
                <a:lnSpc>
                  <a:spcPct val="200000"/>
                </a:lnSpc>
                <a:defRPr/>
              </a:pPr>
              <a:r>
                <a:rPr lang="es-ES_tradnl" sz="500" b="1" i="1" dirty="0">
                  <a:latin typeface="+mn-lt"/>
                </a:rPr>
                <a:t>Una manera de hacer Europa</a:t>
              </a:r>
              <a:endParaRPr lang="es-ES" sz="500" b="1" i="1" dirty="0">
                <a:latin typeface="+mn-lt"/>
              </a:endParaRPr>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Índice">
    <p:spTree>
      <p:nvGrpSpPr>
        <p:cNvPr id="1" name=""/>
        <p:cNvGrpSpPr/>
        <p:nvPr/>
      </p:nvGrpSpPr>
      <p:grpSpPr>
        <a:xfrm>
          <a:off x="0" y="0"/>
          <a:ext cx="0" cy="0"/>
          <a:chOff x="0" y="0"/>
          <a:chExt cx="0" cy="0"/>
        </a:xfrm>
      </p:grpSpPr>
      <p:pic>
        <p:nvPicPr>
          <p:cNvPr id="8" name="12 Imagen" descr="Logo-CDTI-MEYC-pequeño.gif"/>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6372200" y="260648"/>
            <a:ext cx="23796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13 Grupo"/>
          <p:cNvGrpSpPr>
            <a:grpSpLocks/>
          </p:cNvGrpSpPr>
          <p:nvPr userDrawn="1"/>
        </p:nvGrpSpPr>
        <p:grpSpPr bwMode="auto">
          <a:xfrm>
            <a:off x="827584" y="130331"/>
            <a:ext cx="1884362" cy="585787"/>
            <a:chOff x="738461" y="5619181"/>
            <a:chExt cx="1884022" cy="584775"/>
          </a:xfrm>
        </p:grpSpPr>
        <p:pic>
          <p:nvPicPr>
            <p:cNvPr id="11" name="10 Imagen" descr="FEDER-español.gif"/>
            <p:cNvPicPr>
              <a:picLocks noChangeAspect="1"/>
            </p:cNvPicPr>
            <p:nvPr/>
          </p:nvPicPr>
          <p:blipFill>
            <a:blip r:embed="rId3" cstate="email">
              <a:extLst>
                <a:ext uri="{28A0092B-C50C-407E-A947-70E740481C1C}">
                  <a14:useLocalDpi xmlns:a14="http://schemas.microsoft.com/office/drawing/2010/main" val="0"/>
                </a:ext>
              </a:extLst>
            </a:blip>
            <a:srcRect r="62219"/>
            <a:stretch>
              <a:fillRect/>
            </a:stretch>
          </p:blipFill>
          <p:spPr bwMode="auto">
            <a:xfrm>
              <a:off x="738461" y="5729952"/>
              <a:ext cx="598434"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CuadroTexto"/>
            <p:cNvSpPr txBox="1"/>
            <p:nvPr/>
          </p:nvSpPr>
          <p:spPr>
            <a:xfrm>
              <a:off x="1286049" y="5619181"/>
              <a:ext cx="1336434" cy="584775"/>
            </a:xfrm>
            <a:prstGeom prst="rect">
              <a:avLst/>
            </a:prstGeom>
            <a:noFill/>
          </p:spPr>
          <p:txBody>
            <a:bodyPr>
              <a:spAutoFit/>
            </a:bodyPr>
            <a:lstStyle/>
            <a:p>
              <a:pPr eaLnBrk="0" hangingPunct="0">
                <a:lnSpc>
                  <a:spcPct val="200000"/>
                </a:lnSpc>
                <a:defRPr/>
              </a:pPr>
              <a:r>
                <a:rPr lang="es-ES_tradnl" sz="600" b="1" dirty="0">
                  <a:latin typeface="+mn-lt"/>
                </a:rPr>
                <a:t>UNIÓN EUROPEA</a:t>
              </a:r>
            </a:p>
            <a:p>
              <a:pPr eaLnBrk="0" hangingPunct="0">
                <a:defRPr/>
              </a:pPr>
              <a:r>
                <a:rPr lang="es-ES_tradnl" sz="500" b="1" dirty="0">
                  <a:latin typeface="+mn-lt"/>
                </a:rPr>
                <a:t>Fondo Europeo de</a:t>
              </a:r>
            </a:p>
            <a:p>
              <a:pPr eaLnBrk="0" hangingPunct="0">
                <a:defRPr/>
              </a:pPr>
              <a:r>
                <a:rPr lang="es-ES_tradnl" sz="500" b="1" dirty="0">
                  <a:latin typeface="+mn-lt"/>
                </a:rPr>
                <a:t>Desarrollo Regional (FEDER)</a:t>
              </a:r>
            </a:p>
            <a:p>
              <a:pPr eaLnBrk="0" hangingPunct="0">
                <a:lnSpc>
                  <a:spcPct val="200000"/>
                </a:lnSpc>
                <a:defRPr/>
              </a:pPr>
              <a:r>
                <a:rPr lang="es-ES_tradnl" sz="500" b="1" i="1" dirty="0">
                  <a:latin typeface="+mn-lt"/>
                </a:rPr>
                <a:t>Una manera de hacer Europa</a:t>
              </a:r>
              <a:endParaRPr lang="es-ES" sz="500" b="1" i="1" dirty="0">
                <a:latin typeface="+mn-lt"/>
              </a:endParaRPr>
            </a:p>
          </p:txBody>
        </p:sp>
      </p:grpSp>
      <p:pic>
        <p:nvPicPr>
          <p:cNvPr id="14" name="13 Imagen"/>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rot="16200000">
            <a:off x="4267659" y="1960758"/>
            <a:ext cx="627406" cy="9180513"/>
          </a:xfrm>
          <a:prstGeom prst="rect">
            <a:avLst/>
          </a:prstGeom>
        </p:spPr>
      </p:pic>
      <p:pic>
        <p:nvPicPr>
          <p:cNvPr id="10" name="9 Imagen"/>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192" y="3444"/>
            <a:ext cx="628415" cy="6854556"/>
          </a:xfrm>
          <a:prstGeom prst="rect">
            <a:avLst/>
          </a:prstGeom>
        </p:spPr>
      </p:pic>
      <p:sp>
        <p:nvSpPr>
          <p:cNvPr id="13" name="Rectangle 3"/>
          <p:cNvSpPr>
            <a:spLocks noGrp="1" noChangeArrowheads="1"/>
          </p:cNvSpPr>
          <p:nvPr userDrawn="1"/>
        </p:nvSpPr>
        <p:spPr bwMode="auto">
          <a:xfrm>
            <a:off x="2195736" y="1268760"/>
            <a:ext cx="6264696" cy="504056"/>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effectLst>
                  <a:outerShdw blurRad="38100" dist="38100" dir="2700000" algn="tl">
                    <a:srgbClr val="FFFFFF"/>
                  </a:outerShdw>
                </a:effectLst>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effectLst>
                  <a:outerShdw blurRad="38100" dist="38100" dir="2700000" algn="tl">
                    <a:srgbClr val="FFFFFF"/>
                  </a:outerShdw>
                </a:effectLst>
                <a:latin typeface="+mn-lt"/>
              </a:defRPr>
            </a:lvl2pPr>
            <a:lvl3pPr marL="1143000" indent="-228600" algn="l" rtl="0" eaLnBrk="0" fontAlgn="base" hangingPunct="0">
              <a:spcBef>
                <a:spcPct val="20000"/>
              </a:spcBef>
              <a:spcAft>
                <a:spcPct val="0"/>
              </a:spcAft>
              <a:buChar char="•"/>
              <a:defRPr sz="2000">
                <a:solidFill>
                  <a:schemeClr val="tx1"/>
                </a:solidFill>
                <a:effectLst>
                  <a:outerShdw blurRad="38100" dist="38100" dir="2700000" algn="tl">
                    <a:srgbClr val="FFFFFF"/>
                  </a:outerShdw>
                </a:effectLst>
                <a:latin typeface="+mn-lt"/>
              </a:defRPr>
            </a:lvl3pPr>
            <a:lvl4pPr marL="1600200" indent="-228600" algn="l" rtl="0" eaLnBrk="0" fontAlgn="base" hangingPunct="0">
              <a:spcBef>
                <a:spcPct val="20000"/>
              </a:spcBef>
              <a:spcAft>
                <a:spcPct val="0"/>
              </a:spcAft>
              <a:buChar char="–"/>
              <a:defRPr>
                <a:solidFill>
                  <a:schemeClr val="tx1"/>
                </a:solidFill>
                <a:effectLst>
                  <a:outerShdw blurRad="38100" dist="38100" dir="2700000" algn="tl">
                    <a:srgbClr val="FFFFFF"/>
                  </a:outerShdw>
                </a:effectLst>
                <a:latin typeface="+mn-lt"/>
              </a:defRPr>
            </a:lvl4pPr>
            <a:lvl5pPr marL="2057400" indent="-228600" algn="l" rtl="0" eaLnBrk="0" fontAlgn="base" hangingPunct="0">
              <a:spcBef>
                <a:spcPct val="20000"/>
              </a:spcBef>
              <a:spcAft>
                <a:spcPct val="0"/>
              </a:spcAft>
              <a:buChar char="»"/>
              <a:defRPr>
                <a:solidFill>
                  <a:schemeClr val="tx1"/>
                </a:solidFill>
                <a:effectLst>
                  <a:outerShdw blurRad="38100" dist="38100" dir="2700000" algn="tl">
                    <a:srgbClr val="FFFFFF"/>
                  </a:outerShdw>
                </a:effectLst>
                <a:latin typeface="+mn-lt"/>
              </a:defRPr>
            </a:lvl5pPr>
            <a:lvl6pPr marL="2514600" indent="-228600" algn="l" rtl="0" eaLnBrk="1" fontAlgn="base" hangingPunct="1">
              <a:spcBef>
                <a:spcPct val="20000"/>
              </a:spcBef>
              <a:spcAft>
                <a:spcPct val="0"/>
              </a:spcAft>
              <a:buChar char="»"/>
              <a:defRPr>
                <a:solidFill>
                  <a:schemeClr val="tx1"/>
                </a:solidFill>
                <a:effectLst>
                  <a:outerShdw blurRad="38100" dist="38100" dir="2700000" algn="tl">
                    <a:srgbClr val="FFFFFF"/>
                  </a:outerShdw>
                </a:effectLst>
                <a:latin typeface="+mn-lt"/>
              </a:defRPr>
            </a:lvl6pPr>
            <a:lvl7pPr marL="2971800" indent="-228600" algn="l" rtl="0" eaLnBrk="1" fontAlgn="base" hangingPunct="1">
              <a:spcBef>
                <a:spcPct val="20000"/>
              </a:spcBef>
              <a:spcAft>
                <a:spcPct val="0"/>
              </a:spcAft>
              <a:buChar char="»"/>
              <a:defRPr>
                <a:solidFill>
                  <a:schemeClr val="tx1"/>
                </a:solidFill>
                <a:effectLst>
                  <a:outerShdw blurRad="38100" dist="38100" dir="2700000" algn="tl">
                    <a:srgbClr val="FFFFFF"/>
                  </a:outerShdw>
                </a:effectLst>
                <a:latin typeface="+mn-lt"/>
              </a:defRPr>
            </a:lvl7pPr>
            <a:lvl8pPr marL="3429000" indent="-228600" algn="l" rtl="0" eaLnBrk="1" fontAlgn="base" hangingPunct="1">
              <a:spcBef>
                <a:spcPct val="20000"/>
              </a:spcBef>
              <a:spcAft>
                <a:spcPct val="0"/>
              </a:spcAft>
              <a:buChar char="»"/>
              <a:defRPr>
                <a:solidFill>
                  <a:schemeClr val="tx1"/>
                </a:solidFill>
                <a:effectLst>
                  <a:outerShdw blurRad="38100" dist="38100" dir="2700000" algn="tl">
                    <a:srgbClr val="FFFFFF"/>
                  </a:outerShdw>
                </a:effectLst>
                <a:latin typeface="+mn-lt"/>
              </a:defRPr>
            </a:lvl8pPr>
            <a:lvl9pPr marL="3886200" indent="-228600" algn="l" rtl="0" eaLnBrk="1" fontAlgn="base" hangingPunct="1">
              <a:spcBef>
                <a:spcPct val="20000"/>
              </a:spcBef>
              <a:spcAft>
                <a:spcPct val="0"/>
              </a:spcAft>
              <a:buChar char="»"/>
              <a:defRPr>
                <a:solidFill>
                  <a:schemeClr val="tx1"/>
                </a:solidFill>
                <a:effectLst>
                  <a:outerShdw blurRad="38100" dist="38100" dir="2700000" algn="tl">
                    <a:srgbClr val="FFFFFF"/>
                  </a:outerShdw>
                </a:effectLst>
                <a:latin typeface="+mn-lt"/>
              </a:defRPr>
            </a:lvl9pPr>
          </a:lstStyle>
          <a:p>
            <a:pPr marL="0" indent="0" eaLnBrk="1" hangingPunct="1">
              <a:buNone/>
            </a:pPr>
            <a:r>
              <a:rPr lang="es-ES_tradnl" b="1" dirty="0" smtClean="0">
                <a:effectLst/>
                <a:latin typeface="+mj-lt"/>
              </a:rPr>
              <a:t>Índice</a:t>
            </a:r>
            <a:endParaRPr lang="es-ES" sz="2400" dirty="0" smtClean="0">
              <a:effectLst/>
            </a:endParaRPr>
          </a:p>
        </p:txBody>
      </p:sp>
      <p:sp>
        <p:nvSpPr>
          <p:cNvPr id="3" name="2 Marcador de texto"/>
          <p:cNvSpPr>
            <a:spLocks noGrp="1"/>
          </p:cNvSpPr>
          <p:nvPr>
            <p:ph type="body" sz="quarter" idx="10"/>
          </p:nvPr>
        </p:nvSpPr>
        <p:spPr>
          <a:xfrm>
            <a:off x="2193332" y="1772816"/>
            <a:ext cx="6267099" cy="4321175"/>
          </a:xfrm>
        </p:spPr>
        <p:txBody>
          <a:bodyPr/>
          <a:lstStyle>
            <a:lvl1pPr marL="457200" indent="-457200">
              <a:buFont typeface="+mj-lt"/>
              <a:buAutoNum type="arabicPeriod"/>
              <a:defRPr sz="2400"/>
            </a:lvl1pPr>
            <a:lvl2pPr marL="914400" indent="-457200">
              <a:buFont typeface="+mj-lt"/>
              <a:buAutoNum type="arabicPeriod"/>
              <a:defRPr sz="2000"/>
            </a:lvl2pPr>
            <a:lvl3pPr marL="1257300" indent="-342900">
              <a:buFont typeface="+mj-lt"/>
              <a:buAutoNum type="arabicPeriod"/>
              <a:defRPr sz="2000"/>
            </a:lvl3pPr>
            <a:lvl4pPr marL="1714500" indent="-342900">
              <a:buFont typeface="+mj-lt"/>
              <a:buAutoNum type="arabicPeriod"/>
              <a:defRPr sz="2000"/>
            </a:lvl4pPr>
            <a:lvl5pPr marL="2171700" indent="-342900">
              <a:buFont typeface="+mj-lt"/>
              <a:buAutoNum type="arabicPeriod"/>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Tree>
    <p:extLst>
      <p:ext uri="{BB962C8B-B14F-4D97-AF65-F5344CB8AC3E}">
        <p14:creationId xmlns:p14="http://schemas.microsoft.com/office/powerpoint/2010/main" val="31785377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3414684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Diseño personalizado">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723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5576" y="274638"/>
            <a:ext cx="8083624" cy="1143000"/>
          </a:xfrm>
          <a:prstGeom prst="rect">
            <a:avLst/>
          </a:prstGeom>
        </p:spPr>
        <p:txBody>
          <a:bodyPr vert="horz" lIns="91440" tIns="45720" rIns="91440" bIns="45720" rtlCol="0" anchor="ctr">
            <a:normAutofit/>
          </a:bodyPr>
          <a:lstStyle/>
          <a:p>
            <a:pPr eaLnBrk="1" latinLnBrk="0" hangingPunct="1"/>
            <a:r>
              <a:rPr kumimoji="0" lang="es-ES" dirty="0" smtClean="0"/>
              <a:t>Haga clic para modificar el estilo de título del patrón</a:t>
            </a:r>
            <a:endParaRPr kumimoji="0" lang="en-US" dirty="0" smtClean="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eaLnBrk="1" latinLnBrk="0" hangingPunct="1"/>
            <a:r>
              <a:rPr kumimoji="0" lang="es-ES" dirty="0" smtClean="0"/>
              <a:t>Haga clic para modificar el estilo de texto del patrón</a:t>
            </a:r>
          </a:p>
          <a:p>
            <a:pPr lvl="1" eaLnBrk="1" latinLnBrk="0" hangingPunct="1"/>
            <a:r>
              <a:rPr kumimoji="0" lang="es-ES" dirty="0" smtClean="0"/>
              <a:t>Segundo nivel</a:t>
            </a:r>
          </a:p>
          <a:p>
            <a:pPr lvl="2" eaLnBrk="1" latinLnBrk="0" hangingPunct="1"/>
            <a:r>
              <a:rPr kumimoji="0" lang="es-ES" dirty="0" smtClean="0"/>
              <a:t>Tercer nivel</a:t>
            </a:r>
          </a:p>
          <a:p>
            <a:pPr lvl="3" eaLnBrk="1" latinLnBrk="0" hangingPunct="1"/>
            <a:r>
              <a:rPr kumimoji="0" lang="es-ES" dirty="0" smtClean="0"/>
              <a:t>Cuarto nivel</a:t>
            </a:r>
          </a:p>
          <a:p>
            <a:pPr lvl="4" eaLnBrk="1" latinLnBrk="0" hangingPunct="1"/>
            <a:r>
              <a:rPr kumimoji="0" lang="es-ES" dirty="0" smtClean="0"/>
              <a:t>Quinto nivel</a:t>
            </a:r>
            <a:endParaRPr kumimoji="0"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eaLnBrk="1" latinLnBrk="0" hangingPunct="1">
              <a:defRPr kumimoji="0" lang="es-ES" sz="1200">
                <a:solidFill>
                  <a:schemeClr val="tx1">
                    <a:tint val="75000"/>
                  </a:schemeClr>
                </a:solidFill>
              </a:defRPr>
            </a:lvl1pPr>
          </a:lstStyle>
          <a:p>
            <a:fld id="{33D6E5A2-EC83-451F-A719-9AC1370DD5CF}" type="slidenum">
              <a:rPr/>
              <a:pPr/>
              <a:t>‹Nº›</a:t>
            </a:fld>
            <a:endParaRPr kumimoji="0" lang="es-ES"/>
          </a:p>
        </p:txBody>
      </p:sp>
      <p:sp>
        <p:nvSpPr>
          <p:cNvPr id="13" name="Text Box 6"/>
          <p:cNvSpPr txBox="1">
            <a:spLocks noChangeArrowheads="1"/>
          </p:cNvSpPr>
          <p:nvPr/>
        </p:nvSpPr>
        <p:spPr bwMode="auto">
          <a:xfrm>
            <a:off x="3491880" y="6419849"/>
            <a:ext cx="366712" cy="244475"/>
          </a:xfrm>
          <a:prstGeom prst="rect">
            <a:avLst/>
          </a:prstGeom>
          <a:noFill/>
          <a:ln w="9525">
            <a:noFill/>
            <a:miter lim="800000"/>
            <a:headEnd/>
            <a:tailEnd/>
          </a:ln>
          <a:effectLst/>
        </p:spPr>
        <p:txBody>
          <a:bodyPr wrap="none">
            <a:spAutoFit/>
          </a:bodyPr>
          <a:lstStyle/>
          <a:p>
            <a:pPr eaLnBrk="0" hangingPunct="0">
              <a:defRPr/>
            </a:pPr>
            <a:fld id="{F4C3F74C-47B1-44E2-A196-7D772249651C}" type="slidenum">
              <a:rPr lang="es-ES_tradnl" sz="1000">
                <a:latin typeface="Arial Narrow" pitchFamily="34" charset="0"/>
              </a:rPr>
              <a:pPr eaLnBrk="0" hangingPunct="0">
                <a:defRPr/>
              </a:pPr>
              <a:t>‹Nº›</a:t>
            </a:fld>
            <a:endParaRPr lang="es-ES_tradnl" dirty="0"/>
          </a:p>
        </p:txBody>
      </p:sp>
      <p:sp>
        <p:nvSpPr>
          <p:cNvPr id="14" name="Rectangle 7"/>
          <p:cNvSpPr>
            <a:spLocks noChangeArrowheads="1"/>
          </p:cNvSpPr>
          <p:nvPr/>
        </p:nvSpPr>
        <p:spPr bwMode="auto">
          <a:xfrm>
            <a:off x="4788024" y="6426200"/>
            <a:ext cx="768350" cy="244475"/>
          </a:xfrm>
          <a:prstGeom prst="rect">
            <a:avLst/>
          </a:prstGeom>
          <a:noFill/>
          <a:ln w="9525">
            <a:noFill/>
            <a:miter lim="800000"/>
            <a:headEnd/>
            <a:tailEnd/>
          </a:ln>
          <a:effectLst/>
        </p:spPr>
        <p:txBody>
          <a:bodyPr wrap="none">
            <a:spAutoFit/>
          </a:bodyPr>
          <a:lstStyle/>
          <a:p>
            <a:pPr eaLnBrk="0" hangingPunct="0">
              <a:defRPr/>
            </a:pPr>
            <a:r>
              <a:rPr lang="es-ES_tradnl" sz="1000">
                <a:latin typeface="Arial Narrow" pitchFamily="34" charset="0"/>
              </a:rPr>
              <a:t>(</a:t>
            </a:r>
            <a:fld id="{E655AF8E-4345-4B33-8EE4-C6909E13985A}" type="datetime1">
              <a:rPr lang="es-ES_tradnl" sz="1000">
                <a:latin typeface="Arial Narrow" pitchFamily="34" charset="0"/>
              </a:rPr>
              <a:pPr eaLnBrk="0" hangingPunct="0">
                <a:defRPr/>
              </a:pPr>
              <a:t>27/05/2013</a:t>
            </a:fld>
            <a:r>
              <a:rPr lang="es-ES_tradnl" sz="1000">
                <a:latin typeface="Arial Narrow" pitchFamily="34" charset="0"/>
              </a:rPr>
              <a:t>)</a:t>
            </a:r>
          </a:p>
        </p:txBody>
      </p:sp>
      <p:pic>
        <p:nvPicPr>
          <p:cNvPr id="17" name="16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92" y="3444"/>
            <a:ext cx="628415" cy="6854556"/>
          </a:xfrm>
          <a:prstGeom prst="rect">
            <a:avLst/>
          </a:prstGeom>
        </p:spPr>
      </p:pic>
      <p:pic>
        <p:nvPicPr>
          <p:cNvPr id="8" name="12 Imagen" descr="Logo-CDTI-MEYC-pequeño.gif"/>
          <p:cNvPicPr>
            <a:picLocks noChangeAspect="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372200" y="6357906"/>
            <a:ext cx="23796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13 Grupo"/>
          <p:cNvGrpSpPr>
            <a:grpSpLocks/>
          </p:cNvGrpSpPr>
          <p:nvPr/>
        </p:nvGrpSpPr>
        <p:grpSpPr bwMode="auto">
          <a:xfrm>
            <a:off x="827584" y="6227589"/>
            <a:ext cx="1884362" cy="585787"/>
            <a:chOff x="738461" y="5619181"/>
            <a:chExt cx="1884022" cy="584775"/>
          </a:xfrm>
        </p:grpSpPr>
        <p:pic>
          <p:nvPicPr>
            <p:cNvPr id="10" name="9 Imagen" descr="FEDER-español.gif"/>
            <p:cNvPicPr>
              <a:picLocks noChangeAspect="1"/>
            </p:cNvPicPr>
            <p:nvPr/>
          </p:nvPicPr>
          <p:blipFill>
            <a:blip r:embed="rId9" cstate="email">
              <a:extLst>
                <a:ext uri="{28A0092B-C50C-407E-A947-70E740481C1C}">
                  <a14:useLocalDpi xmlns:a14="http://schemas.microsoft.com/office/drawing/2010/main" val="0"/>
                </a:ext>
              </a:extLst>
            </a:blip>
            <a:srcRect r="62219"/>
            <a:stretch>
              <a:fillRect/>
            </a:stretch>
          </p:blipFill>
          <p:spPr bwMode="auto">
            <a:xfrm>
              <a:off x="738461" y="5729952"/>
              <a:ext cx="598434"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10 CuadroTexto"/>
            <p:cNvSpPr txBox="1"/>
            <p:nvPr/>
          </p:nvSpPr>
          <p:spPr>
            <a:xfrm>
              <a:off x="1286049" y="5619181"/>
              <a:ext cx="1336434" cy="584775"/>
            </a:xfrm>
            <a:prstGeom prst="rect">
              <a:avLst/>
            </a:prstGeom>
            <a:noFill/>
          </p:spPr>
          <p:txBody>
            <a:bodyPr>
              <a:spAutoFit/>
            </a:bodyPr>
            <a:lstStyle/>
            <a:p>
              <a:pPr eaLnBrk="0" hangingPunct="0">
                <a:lnSpc>
                  <a:spcPct val="200000"/>
                </a:lnSpc>
                <a:defRPr/>
              </a:pPr>
              <a:r>
                <a:rPr lang="es-ES_tradnl" sz="600" b="1" dirty="0">
                  <a:latin typeface="+mn-lt"/>
                </a:rPr>
                <a:t>UNIÓN EUROPEA</a:t>
              </a:r>
            </a:p>
            <a:p>
              <a:pPr eaLnBrk="0" hangingPunct="0">
                <a:defRPr/>
              </a:pPr>
              <a:r>
                <a:rPr lang="es-ES_tradnl" sz="500" b="1" dirty="0">
                  <a:latin typeface="+mn-lt"/>
                </a:rPr>
                <a:t>Fondo Europeo de</a:t>
              </a:r>
            </a:p>
            <a:p>
              <a:pPr eaLnBrk="0" hangingPunct="0">
                <a:defRPr/>
              </a:pPr>
              <a:r>
                <a:rPr lang="es-ES_tradnl" sz="500" b="1" dirty="0">
                  <a:latin typeface="+mn-lt"/>
                </a:rPr>
                <a:t>Desarrollo Regional (FEDER)</a:t>
              </a:r>
            </a:p>
            <a:p>
              <a:pPr eaLnBrk="0" hangingPunct="0">
                <a:lnSpc>
                  <a:spcPct val="200000"/>
                </a:lnSpc>
                <a:defRPr/>
              </a:pPr>
              <a:r>
                <a:rPr lang="es-ES_tradnl" sz="500" b="1" i="1" dirty="0">
                  <a:latin typeface="+mn-lt"/>
                </a:rPr>
                <a:t>Una manera de hacer Europa</a:t>
              </a:r>
              <a:endParaRPr lang="es-ES" sz="500" b="1" i="1" dirty="0">
                <a:latin typeface="+mn-lt"/>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65" r:id="rId4"/>
    <p:sldLayoutId id="2147483668" r:id="rId5"/>
  </p:sldLayoutIdLst>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txStyles>
    <p:titleStyle>
      <a:lvl1pPr algn="l" defTabSz="914400" rtl="0" eaLnBrk="1" latinLnBrk="0" hangingPunct="1">
        <a:spcBef>
          <a:spcPct val="0"/>
        </a:spcBef>
        <a:buNone/>
        <a:defRPr kumimoji="0" lang="es-ES" sz="3400" b="1" kern="1200">
          <a:solidFill>
            <a:srgbClr val="2F6EBB"/>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0" lang="es-ES"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p:bodyStyle>
    <p:otherStyle>
      <a:defPPr>
        <a:defRPr kumimoji="0" lang="es-ES"/>
      </a:defPPr>
      <a:lvl1pPr marL="0" algn="l" defTabSz="914400" rtl="0" eaLnBrk="1" latinLnBrk="0" hangingPunct="1">
        <a:defRPr kumimoji="0" lang="es-ES" sz="1800" kern="1200">
          <a:solidFill>
            <a:schemeClr val="tx1"/>
          </a:solidFill>
          <a:latin typeface="+mn-lt"/>
          <a:ea typeface="+mn-ea"/>
          <a:cs typeface="+mn-cs"/>
        </a:defRPr>
      </a:lvl1pPr>
      <a:lvl2pPr marL="457200" algn="l" defTabSz="914400" rtl="0" eaLnBrk="1" latinLnBrk="0" hangingPunct="1">
        <a:defRPr kumimoji="0" lang="es-ES" sz="1800" kern="1200">
          <a:solidFill>
            <a:schemeClr val="tx1"/>
          </a:solidFill>
          <a:latin typeface="+mn-lt"/>
          <a:ea typeface="+mn-ea"/>
          <a:cs typeface="+mn-cs"/>
        </a:defRPr>
      </a:lvl2pPr>
      <a:lvl3pPr marL="914400" algn="l" defTabSz="914400" rtl="0" eaLnBrk="1" latinLnBrk="0" hangingPunct="1">
        <a:defRPr kumimoji="0" lang="es-ES" sz="1800" kern="1200">
          <a:solidFill>
            <a:schemeClr val="tx1"/>
          </a:solidFill>
          <a:latin typeface="+mn-lt"/>
          <a:ea typeface="+mn-ea"/>
          <a:cs typeface="+mn-cs"/>
        </a:defRPr>
      </a:lvl3pPr>
      <a:lvl4pPr marL="1371600" algn="l" defTabSz="914400" rtl="0" eaLnBrk="1" latinLnBrk="0" hangingPunct="1">
        <a:defRPr kumimoji="0" lang="es-ES" sz="1800" kern="1200">
          <a:solidFill>
            <a:schemeClr val="tx1"/>
          </a:solidFill>
          <a:latin typeface="+mn-lt"/>
          <a:ea typeface="+mn-ea"/>
          <a:cs typeface="+mn-cs"/>
        </a:defRPr>
      </a:lvl4pPr>
      <a:lvl5pPr marL="1828800" algn="l" defTabSz="914400" rtl="0" eaLnBrk="1" latinLnBrk="0" hangingPunct="1">
        <a:defRPr kumimoji="0" lang="es-ES" sz="1800" kern="1200">
          <a:solidFill>
            <a:schemeClr val="tx1"/>
          </a:solidFill>
          <a:latin typeface="+mn-lt"/>
          <a:ea typeface="+mn-ea"/>
          <a:cs typeface="+mn-cs"/>
        </a:defRPr>
      </a:lvl5pPr>
      <a:lvl6pPr marL="2286000" algn="l" defTabSz="914400" rtl="0" eaLnBrk="1" latinLnBrk="0" hangingPunct="1">
        <a:defRPr kumimoji="0" lang="es-ES" sz="1800" kern="1200">
          <a:solidFill>
            <a:schemeClr val="tx1"/>
          </a:solidFill>
          <a:latin typeface="+mn-lt"/>
          <a:ea typeface="+mn-ea"/>
          <a:cs typeface="+mn-cs"/>
        </a:defRPr>
      </a:lvl6pPr>
      <a:lvl7pPr marL="2743200" algn="l" defTabSz="914400" rtl="0" eaLnBrk="1" latinLnBrk="0" hangingPunct="1">
        <a:defRPr kumimoji="0" lang="es-ES" sz="1800" kern="1200">
          <a:solidFill>
            <a:schemeClr val="tx1"/>
          </a:solidFill>
          <a:latin typeface="+mn-lt"/>
          <a:ea typeface="+mn-ea"/>
          <a:cs typeface="+mn-cs"/>
        </a:defRPr>
      </a:lvl7pPr>
      <a:lvl8pPr marL="3200400" algn="l" defTabSz="914400" rtl="0" eaLnBrk="1" latinLnBrk="0" hangingPunct="1">
        <a:defRPr kumimoji="0" lang="es-ES" sz="1800" kern="1200">
          <a:solidFill>
            <a:schemeClr val="tx1"/>
          </a:solidFill>
          <a:latin typeface="+mn-lt"/>
          <a:ea typeface="+mn-ea"/>
          <a:cs typeface="+mn-cs"/>
        </a:defRPr>
      </a:lvl8pPr>
      <a:lvl9pPr marL="3657600" algn="l" defTabSz="914400" rtl="0" eaLnBrk="1" latinLnBrk="0" hangingPunct="1">
        <a:defRPr kumimoji="0" lang="es-ES"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hyperlink" Target="mailto:cecilia.hernandez@cdti.es"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19.jpeg"/><Relationship Id="rId4" Type="http://schemas.openxmlformats.org/officeDocument/2006/relationships/image" Target="../media/image18.wmf"/></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jpeg"/><Relationship Id="rId11" Type="http://schemas.openxmlformats.org/officeDocument/2006/relationships/image" Target="../media/image17.jpeg"/><Relationship Id="rId5" Type="http://schemas.openxmlformats.org/officeDocument/2006/relationships/image" Target="../media/image11.jpe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hyperlink" Target="http://www.nanomedspain.net/" TargetMode="External"/><Relationship Id="rId3" Type="http://schemas.openxmlformats.org/officeDocument/2006/relationships/hyperlink" Target="http://www.mercadosbiotecnologicos.com/" TargetMode="External"/><Relationship Id="rId7" Type="http://schemas.openxmlformats.org/officeDocument/2006/relationships/hyperlink" Target="http://www.bioplat.or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www.invigen.org/" TargetMode="External"/><Relationship Id="rId11" Type="http://schemas.openxmlformats.org/officeDocument/2006/relationships/hyperlink" Target="http://www.suschem-es.org/" TargetMode="External"/><Relationship Id="rId5" Type="http://schemas.openxmlformats.org/officeDocument/2006/relationships/hyperlink" Target="http://www.plataformatecnologiasanitaria.es/" TargetMode="External"/><Relationship Id="rId10" Type="http://schemas.openxmlformats.org/officeDocument/2006/relationships/hyperlink" Target="http://www.foodforlife-spain.org/" TargetMode="External"/><Relationship Id="rId4" Type="http://schemas.openxmlformats.org/officeDocument/2006/relationships/hyperlink" Target="http://www.medicamentos-innovadores.org/" TargetMode="External"/><Relationship Id="rId9" Type="http://schemas.openxmlformats.org/officeDocument/2006/relationships/hyperlink" Target="http://www.vetmasi.e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09319" y="2852937"/>
            <a:ext cx="3502641" cy="3232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ctrTitle"/>
          </p:nvPr>
        </p:nvSpPr>
        <p:spPr>
          <a:xfrm>
            <a:off x="2627784" y="1340768"/>
            <a:ext cx="5904656" cy="1470025"/>
          </a:xfrm>
        </p:spPr>
        <p:txBody>
          <a:bodyPr/>
          <a:lstStyle/>
          <a:p>
            <a:r>
              <a:rPr lang="es-ES" sz="3600" dirty="0">
                <a:latin typeface="Arial" pitchFamily="34" charset="0"/>
              </a:rPr>
              <a:t/>
            </a:r>
            <a:br>
              <a:rPr lang="es-ES" sz="3600" dirty="0">
                <a:latin typeface="Arial" pitchFamily="34" charset="0"/>
              </a:rPr>
            </a:br>
            <a:r>
              <a:rPr lang="es-ES" sz="3600" dirty="0" err="1">
                <a:solidFill>
                  <a:srgbClr val="00518E"/>
                </a:solidFill>
                <a:latin typeface="Calibri" pitchFamily="34" charset="0"/>
              </a:rPr>
              <a:t>The</a:t>
            </a:r>
            <a:r>
              <a:rPr lang="es-ES" sz="3600" dirty="0">
                <a:solidFill>
                  <a:srgbClr val="00518E"/>
                </a:solidFill>
                <a:latin typeface="Calibri" pitchFamily="34" charset="0"/>
              </a:rPr>
              <a:t> </a:t>
            </a:r>
            <a:r>
              <a:rPr lang="es-ES" sz="3600" dirty="0" err="1">
                <a:solidFill>
                  <a:srgbClr val="00518E"/>
                </a:solidFill>
                <a:latin typeface="Calibri" pitchFamily="34" charset="0"/>
              </a:rPr>
              <a:t>Spanish</a:t>
            </a:r>
            <a:r>
              <a:rPr lang="es-ES" sz="3600" dirty="0">
                <a:solidFill>
                  <a:srgbClr val="00518E"/>
                </a:solidFill>
                <a:latin typeface="Calibri" pitchFamily="34" charset="0"/>
              </a:rPr>
              <a:t> </a:t>
            </a:r>
            <a:r>
              <a:rPr lang="es-ES" sz="3600" dirty="0" err="1">
                <a:solidFill>
                  <a:srgbClr val="00518E"/>
                </a:solidFill>
                <a:latin typeface="Calibri" pitchFamily="34" charset="0"/>
              </a:rPr>
              <a:t>Biotech</a:t>
            </a:r>
            <a:r>
              <a:rPr lang="es-ES" sz="3600" dirty="0">
                <a:solidFill>
                  <a:srgbClr val="00518E"/>
                </a:solidFill>
                <a:latin typeface="Calibri" pitchFamily="34" charset="0"/>
              </a:rPr>
              <a:t> </a:t>
            </a:r>
            <a:r>
              <a:rPr lang="es-ES" sz="3600" dirty="0" smtClean="0">
                <a:solidFill>
                  <a:srgbClr val="00518E"/>
                </a:solidFill>
                <a:latin typeface="Calibri" pitchFamily="34" charset="0"/>
              </a:rPr>
              <a:t>sector</a:t>
            </a:r>
            <a:r>
              <a:rPr lang="es-ES" sz="3600" dirty="0">
                <a:solidFill>
                  <a:srgbClr val="00518E"/>
                </a:solidFill>
                <a:latin typeface="Calibri" pitchFamily="34" charset="0"/>
              </a:rPr>
              <a:t/>
            </a:r>
            <a:br>
              <a:rPr lang="es-ES" sz="3600" dirty="0">
                <a:solidFill>
                  <a:srgbClr val="00518E"/>
                </a:solidFill>
                <a:latin typeface="Calibri" pitchFamily="34" charset="0"/>
              </a:rPr>
            </a:br>
            <a:endParaRPr lang="es-ES" sz="3600" dirty="0"/>
          </a:p>
        </p:txBody>
      </p:sp>
      <p:sp>
        <p:nvSpPr>
          <p:cNvPr id="3" name="2 Subtítulo"/>
          <p:cNvSpPr>
            <a:spLocks noGrp="1"/>
          </p:cNvSpPr>
          <p:nvPr>
            <p:ph type="subTitle" idx="1"/>
          </p:nvPr>
        </p:nvSpPr>
        <p:spPr>
          <a:xfrm>
            <a:off x="4211960" y="4038600"/>
            <a:ext cx="4522968" cy="990600"/>
          </a:xfrm>
        </p:spPr>
        <p:txBody>
          <a:bodyPr>
            <a:normAutofit fontScale="92500" lnSpcReduction="10000"/>
          </a:bodyPr>
          <a:lstStyle/>
          <a:p>
            <a:r>
              <a:rPr lang="es-ES" b="1" dirty="0" smtClean="0"/>
              <a:t>Cecilia Hernández</a:t>
            </a:r>
          </a:p>
          <a:p>
            <a:r>
              <a:rPr lang="es-ES" b="1" dirty="0" smtClean="0"/>
              <a:t>Head , </a:t>
            </a:r>
            <a:r>
              <a:rPr lang="es-ES" b="1" dirty="0" err="1" smtClean="0"/>
              <a:t>Department</a:t>
            </a:r>
            <a:r>
              <a:rPr lang="es-ES" b="1" dirty="0" smtClean="0"/>
              <a:t> of </a:t>
            </a:r>
            <a:r>
              <a:rPr lang="es-ES" b="1" dirty="0" err="1" smtClean="0"/>
              <a:t>Health</a:t>
            </a:r>
            <a:r>
              <a:rPr lang="es-ES" b="1" dirty="0" smtClean="0"/>
              <a:t>, </a:t>
            </a:r>
            <a:r>
              <a:rPr lang="es-ES" b="1" dirty="0" err="1" smtClean="0"/>
              <a:t>bioeconomy</a:t>
            </a:r>
            <a:r>
              <a:rPr lang="es-ES" b="1" dirty="0" smtClean="0"/>
              <a:t>, </a:t>
            </a:r>
            <a:r>
              <a:rPr lang="es-ES" b="1" dirty="0" err="1" smtClean="0"/>
              <a:t>Climate</a:t>
            </a:r>
            <a:r>
              <a:rPr lang="es-ES" b="1" dirty="0" smtClean="0"/>
              <a:t> &amp;Natural </a:t>
            </a:r>
            <a:r>
              <a:rPr lang="es-ES" b="1" dirty="0" err="1" smtClean="0"/>
              <a:t>Resources</a:t>
            </a:r>
            <a:r>
              <a:rPr lang="es-ES" b="1" dirty="0" smtClean="0"/>
              <a:t>  </a:t>
            </a:r>
          </a:p>
        </p:txBody>
      </p:sp>
    </p:spTree>
    <p:extLst>
      <p:ext uri="{BB962C8B-B14F-4D97-AF65-F5344CB8AC3E}">
        <p14:creationId xmlns:p14="http://schemas.microsoft.com/office/powerpoint/2010/main" val="7381642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2441775144"/>
              </p:ext>
            </p:extLst>
          </p:nvPr>
        </p:nvGraphicFramePr>
        <p:xfrm>
          <a:off x="827584" y="1484784"/>
          <a:ext cx="8100900" cy="4507426"/>
        </p:xfrm>
        <a:graphic>
          <a:graphicData uri="http://schemas.openxmlformats.org/drawingml/2006/table">
            <a:tbl>
              <a:tblPr/>
              <a:tblGrid>
                <a:gridCol w="44406"/>
                <a:gridCol w="2436951"/>
                <a:gridCol w="948754"/>
                <a:gridCol w="656830"/>
                <a:gridCol w="1313659"/>
                <a:gridCol w="583849"/>
                <a:gridCol w="1463042"/>
                <a:gridCol w="653409"/>
              </a:tblGrid>
              <a:tr h="440890">
                <a:tc gridSpan="2">
                  <a:txBody>
                    <a:bodyPr/>
                    <a:lstStyle/>
                    <a:p>
                      <a:pPr algn="l" fontAlgn="t"/>
                      <a:r>
                        <a:rPr lang="es-ES" sz="2400" b="1" i="0" u="none" strike="noStrike" dirty="0" err="1" smtClean="0">
                          <a:effectLst/>
                          <a:latin typeface="Arial"/>
                        </a:rPr>
                        <a:t>Areas</a:t>
                      </a:r>
                      <a:r>
                        <a:rPr lang="es-ES" sz="2400" b="1" i="0" u="none" strike="noStrike" dirty="0" smtClean="0">
                          <a:effectLst/>
                          <a:latin typeface="Arial"/>
                        </a:rPr>
                        <a:t>:</a:t>
                      </a:r>
                      <a:endParaRPr lang="es-ES" sz="2400" b="1"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hMerge="1">
                  <a:txBody>
                    <a:bodyPr/>
                    <a:lstStyle/>
                    <a:p>
                      <a:endParaRPr lang="es-ES"/>
                    </a:p>
                  </a:txBody>
                  <a:tcPr/>
                </a:tc>
                <a:tc>
                  <a:txBody>
                    <a:bodyPr/>
                    <a:lstStyle/>
                    <a:p>
                      <a:pPr algn="l" fontAlgn="t"/>
                      <a:r>
                        <a:rPr lang="es-ES" sz="1100" b="0" i="0" u="none" strike="noStrike" dirty="0" smtClean="0">
                          <a:effectLst/>
                          <a:latin typeface="Arial"/>
                        </a:rPr>
                        <a:t> </a:t>
                      </a:r>
                      <a:endParaRPr lang="es-ES" sz="11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rgbClr val="EBF1DE"/>
                    </a:solidFill>
                  </a:tcPr>
                </a:tc>
                <a:tc>
                  <a:txBody>
                    <a:bodyPr/>
                    <a:lstStyle/>
                    <a:p>
                      <a:pPr algn="l" fontAlgn="t"/>
                      <a:r>
                        <a:rPr lang="es-ES" sz="1100" b="0" i="0" u="none" strike="noStrike" dirty="0">
                          <a:effectLst/>
                          <a:latin typeface="Arial"/>
                        </a:rPr>
                        <a:t> </a:t>
                      </a:r>
                    </a:p>
                  </a:txBody>
                  <a:tcPr marL="9207" marR="9207" marT="9207" marB="0">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EBF1DE"/>
                    </a:solidFill>
                  </a:tcPr>
                </a:tc>
                <a:tc>
                  <a:txBody>
                    <a:bodyPr/>
                    <a:lstStyle/>
                    <a:p>
                      <a:pPr algn="l" fontAlgn="t"/>
                      <a:r>
                        <a:rPr lang="es-ES" sz="1100" b="0" i="0" u="none" strike="noStrike" dirty="0">
                          <a:effectLst/>
                          <a:latin typeface="Arial"/>
                        </a:rPr>
                        <a:t> </a:t>
                      </a:r>
                    </a:p>
                  </a:txBody>
                  <a:tcPr marL="9207" marR="9207" marT="9207" marB="0">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rgbClr val="EBF1DE"/>
                    </a:solidFill>
                  </a:tcPr>
                </a:tc>
                <a:tc>
                  <a:txBody>
                    <a:bodyPr/>
                    <a:lstStyle/>
                    <a:p>
                      <a:pPr algn="l" fontAlgn="t"/>
                      <a:r>
                        <a:rPr lang="es-ES" sz="1100" b="0" i="0" u="none" strike="noStrike" dirty="0">
                          <a:effectLst/>
                          <a:latin typeface="Arial"/>
                        </a:rPr>
                        <a:t> </a:t>
                      </a:r>
                    </a:p>
                  </a:txBody>
                  <a:tcPr marL="9207" marR="9207" marT="9207" marB="0">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EBF1DE"/>
                    </a:solidFill>
                  </a:tcPr>
                </a:tc>
                <a:tc>
                  <a:txBody>
                    <a:bodyPr/>
                    <a:lstStyle/>
                    <a:p>
                      <a:pPr algn="l" fontAlgn="t"/>
                      <a:r>
                        <a:rPr lang="es-ES" sz="1100" b="0" i="0" u="none" strike="noStrike" dirty="0">
                          <a:effectLst/>
                          <a:latin typeface="Arial"/>
                        </a:rPr>
                        <a:t> </a:t>
                      </a:r>
                    </a:p>
                  </a:txBody>
                  <a:tcPr marL="9207" marR="9207" marT="9207" marB="0">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rgbClr val="EBF1DE"/>
                    </a:solidFill>
                  </a:tcPr>
                </a:tc>
                <a:tc>
                  <a:txBody>
                    <a:bodyPr/>
                    <a:lstStyle/>
                    <a:p>
                      <a:pPr algn="l" fontAlgn="t"/>
                      <a:r>
                        <a:rPr lang="es-ES" sz="1100" b="0" i="0" u="none" strike="noStrike" dirty="0">
                          <a:effectLst/>
                          <a:latin typeface="Arial"/>
                        </a:rPr>
                        <a:t> </a:t>
                      </a:r>
                    </a:p>
                  </a:txBody>
                  <a:tcPr marL="9207" marR="9207" marT="9207" marB="0">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EBF1DE"/>
                    </a:solidFill>
                  </a:tcPr>
                </a:tc>
              </a:tr>
              <a:tr h="351198">
                <a:tc>
                  <a:txBody>
                    <a:bodyPr/>
                    <a:lstStyle/>
                    <a:p>
                      <a:pPr algn="l" fontAlgn="t"/>
                      <a:endParaRPr lang="es-ES" sz="1200" b="1" i="0" u="none" strike="noStrike" dirty="0">
                        <a:effectLst/>
                        <a:latin typeface="Arial"/>
                      </a:endParaRPr>
                    </a:p>
                  </a:txBody>
                  <a:tcPr marL="9207" marR="9207" marT="9207" marB="0">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l" fontAlgn="t"/>
                      <a:endParaRPr lang="es-ES" sz="1800" b="1"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t"/>
                      <a:r>
                        <a:rPr lang="es-ES" sz="1600" b="1" i="0" u="none" strike="noStrike" dirty="0" err="1" smtClean="0">
                          <a:effectLst/>
                          <a:latin typeface="Arial"/>
                        </a:rPr>
                        <a:t>Projects</a:t>
                      </a:r>
                      <a:endParaRPr lang="es-ES" sz="1600" b="1"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t"/>
                      <a:endParaRPr lang="es-ES" sz="1600" b="1" i="0" u="none" strike="noStrike" dirty="0">
                        <a:effectLst/>
                        <a:latin typeface="Arial"/>
                      </a:endParaRP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t"/>
                      <a:r>
                        <a:rPr lang="es-ES" sz="1600" b="1" i="0" u="none" strike="noStrike" dirty="0">
                          <a:effectLst/>
                          <a:latin typeface="Arial"/>
                        </a:rPr>
                        <a:t> Budget (€) </a:t>
                      </a:r>
                    </a:p>
                  </a:txBody>
                  <a:tcPr marL="9207" marR="9207" marT="9207" marB="0">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t"/>
                      <a:endParaRPr lang="es-ES" sz="1600" b="1" i="0" u="none" strike="noStrike" dirty="0">
                        <a:effectLst/>
                        <a:latin typeface="Arial"/>
                      </a:endParaRP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t"/>
                      <a:r>
                        <a:rPr lang="es-ES" sz="1600" b="1" i="0" u="none" strike="noStrike" dirty="0">
                          <a:effectLst/>
                          <a:latin typeface="Arial"/>
                        </a:rPr>
                        <a:t> </a:t>
                      </a:r>
                      <a:r>
                        <a:rPr lang="es-ES" sz="1600" b="1" i="0" u="none" strike="noStrike" dirty="0" smtClean="0">
                          <a:effectLst/>
                          <a:latin typeface="Arial"/>
                        </a:rPr>
                        <a:t>CDTI </a:t>
                      </a:r>
                      <a:r>
                        <a:rPr lang="es-ES" sz="1600" b="1" i="0" u="none" strike="noStrike" dirty="0" err="1" smtClean="0">
                          <a:effectLst/>
                          <a:latin typeface="Arial"/>
                        </a:rPr>
                        <a:t>Funding</a:t>
                      </a:r>
                      <a:r>
                        <a:rPr lang="es-ES" sz="1600" b="1" i="0" u="none" strike="noStrike" baseline="0" dirty="0" smtClean="0">
                          <a:effectLst/>
                          <a:latin typeface="Arial"/>
                        </a:rPr>
                        <a:t> </a:t>
                      </a:r>
                      <a:r>
                        <a:rPr lang="es-ES" sz="1600" b="1" i="0" u="none" strike="noStrike" dirty="0" smtClean="0">
                          <a:effectLst/>
                          <a:latin typeface="Arial"/>
                        </a:rPr>
                        <a:t>(</a:t>
                      </a:r>
                      <a:r>
                        <a:rPr lang="es-ES" sz="1600" b="1" i="0" u="none" strike="noStrike" dirty="0">
                          <a:effectLst/>
                          <a:latin typeface="Arial"/>
                        </a:rPr>
                        <a:t>€) </a:t>
                      </a:r>
                    </a:p>
                  </a:txBody>
                  <a:tcPr marL="9207" marR="9207" marT="9207" marB="0">
                    <a:lnL w="12700" cap="flat" cmpd="sng" algn="ctr">
                      <a:solidFill>
                        <a:schemeClr val="tx1"/>
                      </a:solidFill>
                      <a:prstDash val="solid"/>
                      <a:round/>
                      <a:headEnd type="none" w="med" len="med"/>
                      <a:tailEnd type="none" w="med" len="med"/>
                    </a:lnL>
                    <a:lnR>
                      <a:noFill/>
                    </a:lnR>
                    <a:lnT>
                      <a:noFill/>
                    </a:lnT>
                    <a:lnB>
                      <a:noFill/>
                    </a:lnB>
                  </a:tcPr>
                </a:tc>
                <a:tc>
                  <a:txBody>
                    <a:bodyPr/>
                    <a:lstStyle/>
                    <a:p>
                      <a:pPr algn="ctr" fontAlgn="t"/>
                      <a:endParaRPr lang="es-ES" sz="1600" b="1" i="0" u="none" strike="noStrike" dirty="0">
                        <a:effectLst/>
                        <a:latin typeface="Arial"/>
                      </a:endParaRP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r>
              <a:tr h="486372">
                <a:tc>
                  <a:txBody>
                    <a:bodyPr/>
                    <a:lstStyle/>
                    <a:p>
                      <a:pPr algn="l" fontAlgn="t"/>
                      <a:endParaRPr lang="es-ES" sz="1200" b="0" i="0" u="none" strike="noStrike">
                        <a:effectLst/>
                        <a:latin typeface="Arial"/>
                      </a:endParaRP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l" fontAlgn="t"/>
                      <a:r>
                        <a:rPr lang="es-ES" sz="1800" b="0" i="0" u="none" strike="noStrike" dirty="0" smtClean="0">
                          <a:effectLst/>
                          <a:latin typeface="Arial"/>
                        </a:rPr>
                        <a:t> </a:t>
                      </a:r>
                    </a:p>
                    <a:p>
                      <a:pPr algn="l" fontAlgn="t"/>
                      <a:r>
                        <a:rPr lang="es-ES" sz="1800" b="0" i="0" u="none" strike="noStrike" dirty="0" smtClean="0">
                          <a:effectLst/>
                          <a:latin typeface="Arial"/>
                        </a:rPr>
                        <a:t> </a:t>
                      </a:r>
                      <a:r>
                        <a:rPr lang="es-ES" sz="1800" b="0" i="0" u="none" strike="noStrike" dirty="0" err="1" smtClean="0">
                          <a:effectLst/>
                          <a:latin typeface="Arial"/>
                        </a:rPr>
                        <a:t>Agri-food</a:t>
                      </a:r>
                      <a:r>
                        <a:rPr lang="es-ES" sz="1800" b="0" i="0" u="none" strike="noStrike" dirty="0" smtClean="0">
                          <a:effectLst/>
                          <a:latin typeface="Arial"/>
                        </a:rPr>
                        <a:t> </a:t>
                      </a:r>
                      <a:r>
                        <a:rPr lang="es-ES" sz="1800" b="0" i="0" u="none" strike="noStrike" dirty="0" err="1" smtClean="0">
                          <a:effectLst/>
                          <a:latin typeface="Arial"/>
                        </a:rPr>
                        <a:t>Biotech</a:t>
                      </a:r>
                      <a:endParaRPr lang="es-ES" sz="18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r" fontAlgn="t"/>
                      <a:endParaRPr lang="es-ES" sz="1600" b="0" i="0" u="none" strike="noStrike" smtClean="0">
                        <a:effectLst/>
                        <a:latin typeface="Arial"/>
                      </a:endParaRPr>
                    </a:p>
                    <a:p>
                      <a:pPr algn="r" fontAlgn="t"/>
                      <a:r>
                        <a:rPr lang="es-ES" sz="1600" b="0" i="0" u="none" strike="noStrike" smtClean="0">
                          <a:effectLst/>
                          <a:latin typeface="Arial"/>
                        </a:rPr>
                        <a:t>20</a:t>
                      </a:r>
                      <a:endParaRPr lang="es-ES" sz="16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t"/>
                      <a:endParaRPr lang="es-ES" sz="1600" b="0" i="0" u="none" strike="noStrike" dirty="0" smtClean="0">
                        <a:effectLst/>
                        <a:latin typeface="Arial"/>
                      </a:endParaRPr>
                    </a:p>
                    <a:p>
                      <a:pPr algn="r" fontAlgn="t"/>
                      <a:r>
                        <a:rPr lang="es-ES" sz="1600" b="0" i="0" u="none" strike="noStrike" dirty="0" smtClean="0">
                          <a:effectLst/>
                          <a:latin typeface="Arial"/>
                        </a:rPr>
                        <a:t>12</a:t>
                      </a:r>
                      <a:r>
                        <a:rPr lang="es-ES" sz="1600" b="0" i="0" u="none" strike="noStrike" dirty="0">
                          <a:effectLst/>
                          <a:latin typeface="Arial"/>
                        </a:rPr>
                        <a:t>%</a:t>
                      </a: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r" fontAlgn="t"/>
                      <a:r>
                        <a:rPr lang="es-ES" sz="1600" b="0" i="0" u="none" strike="noStrike" dirty="0">
                          <a:effectLst/>
                          <a:latin typeface="Arial"/>
                        </a:rPr>
                        <a:t>     </a:t>
                      </a:r>
                      <a:r>
                        <a:rPr lang="es-ES" sz="1600" b="0" i="0" u="none" strike="noStrike" dirty="0" smtClean="0">
                          <a:effectLst/>
                          <a:latin typeface="Arial"/>
                        </a:rPr>
                        <a:t>14,361,649   </a:t>
                      </a:r>
                      <a:endParaRPr lang="es-ES" sz="16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t"/>
                      <a:endParaRPr lang="es-ES" sz="1600" b="0" i="0" u="none" strike="noStrike" dirty="0" smtClean="0">
                        <a:effectLst/>
                        <a:latin typeface="Arial"/>
                      </a:endParaRPr>
                    </a:p>
                    <a:p>
                      <a:pPr algn="r" fontAlgn="t"/>
                      <a:r>
                        <a:rPr lang="es-ES" sz="1600" b="0" i="0" u="none" strike="noStrike" dirty="0" smtClean="0">
                          <a:effectLst/>
                          <a:latin typeface="Arial"/>
                        </a:rPr>
                        <a:t>9</a:t>
                      </a:r>
                      <a:r>
                        <a:rPr lang="es-ES" sz="1600" b="0" i="0" u="none" strike="noStrike" dirty="0">
                          <a:effectLst/>
                          <a:latin typeface="Arial"/>
                        </a:rPr>
                        <a:t>%</a:t>
                      </a: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r" fontAlgn="t"/>
                      <a:r>
                        <a:rPr lang="es-ES" sz="1600" b="0" i="0" u="none" strike="noStrike" dirty="0">
                          <a:effectLst/>
                          <a:latin typeface="Arial"/>
                        </a:rPr>
                        <a:t>        </a:t>
                      </a:r>
                      <a:r>
                        <a:rPr lang="es-ES" sz="1600" b="0" i="0" u="none" strike="noStrike" dirty="0" smtClean="0">
                          <a:effectLst/>
                          <a:latin typeface="Arial"/>
                        </a:rPr>
                        <a:t>10,056.525   </a:t>
                      </a:r>
                      <a:endParaRPr lang="es-ES" sz="16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t"/>
                      <a:endParaRPr lang="es-ES" sz="1600" b="0" i="0" u="none" strike="noStrike" dirty="0" smtClean="0">
                        <a:effectLst/>
                        <a:latin typeface="Arial"/>
                      </a:endParaRPr>
                    </a:p>
                    <a:p>
                      <a:pPr algn="r" fontAlgn="t"/>
                      <a:r>
                        <a:rPr lang="es-ES" sz="1600" b="0" i="0" u="none" strike="noStrike" dirty="0" smtClean="0">
                          <a:effectLst/>
                          <a:latin typeface="Arial"/>
                        </a:rPr>
                        <a:t>10</a:t>
                      </a:r>
                      <a:r>
                        <a:rPr lang="es-ES" sz="1600" b="0" i="0" u="none" strike="noStrike" dirty="0">
                          <a:effectLst/>
                          <a:latin typeface="Arial"/>
                        </a:rPr>
                        <a:t>%</a:t>
                      </a: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r>
              <a:tr h="438041">
                <a:tc>
                  <a:txBody>
                    <a:bodyPr/>
                    <a:lstStyle/>
                    <a:p>
                      <a:pPr algn="l" fontAlgn="t"/>
                      <a:endParaRPr lang="es-ES" sz="1200" b="0" i="0" u="none" strike="noStrike">
                        <a:effectLst/>
                        <a:latin typeface="Arial"/>
                      </a:endParaRP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l" fontAlgn="t"/>
                      <a:r>
                        <a:rPr lang="es-ES" sz="1800" b="0" i="0" u="none" strike="noStrike" dirty="0" smtClean="0">
                          <a:effectLst/>
                          <a:latin typeface="Arial"/>
                        </a:rPr>
                        <a:t> </a:t>
                      </a:r>
                    </a:p>
                    <a:p>
                      <a:pPr algn="l" fontAlgn="t"/>
                      <a:r>
                        <a:rPr lang="es-ES" sz="1800" b="0" i="0" u="none" strike="noStrike" dirty="0" smtClean="0">
                          <a:effectLst/>
                          <a:latin typeface="Arial"/>
                        </a:rPr>
                        <a:t> </a:t>
                      </a:r>
                      <a:r>
                        <a:rPr lang="es-ES" sz="1800" b="0" i="0" u="none" strike="noStrike" dirty="0" err="1" smtClean="0">
                          <a:effectLst/>
                          <a:latin typeface="Arial"/>
                        </a:rPr>
                        <a:t>Environmental</a:t>
                      </a:r>
                      <a:r>
                        <a:rPr lang="es-ES" sz="1800" b="0" i="0" u="none" strike="noStrike" baseline="0" dirty="0" smtClean="0">
                          <a:effectLst/>
                          <a:latin typeface="Arial"/>
                        </a:rPr>
                        <a:t> </a:t>
                      </a:r>
                      <a:r>
                        <a:rPr lang="es-ES" sz="1800" b="0" i="0" u="none" strike="noStrike" dirty="0" err="1" smtClean="0">
                          <a:effectLst/>
                          <a:latin typeface="Arial"/>
                        </a:rPr>
                        <a:t>Biotech</a:t>
                      </a:r>
                      <a:endParaRPr lang="es-ES" sz="18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r" fontAlgn="t"/>
                      <a:endParaRPr lang="es-ES" sz="1600" b="0" i="0" u="none" strike="noStrike" dirty="0" smtClean="0">
                        <a:effectLst/>
                        <a:latin typeface="Arial"/>
                      </a:endParaRPr>
                    </a:p>
                    <a:p>
                      <a:pPr algn="r" fontAlgn="t"/>
                      <a:r>
                        <a:rPr lang="es-ES" sz="1600" b="0" i="0" u="none" strike="noStrike" dirty="0" smtClean="0">
                          <a:effectLst/>
                          <a:latin typeface="Arial"/>
                        </a:rPr>
                        <a:t>3</a:t>
                      </a:r>
                      <a:endParaRPr lang="es-ES" sz="16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t"/>
                      <a:endParaRPr lang="es-ES" sz="1600" b="0" i="0" u="none" strike="noStrike" dirty="0" smtClean="0">
                        <a:effectLst/>
                        <a:latin typeface="Arial"/>
                      </a:endParaRPr>
                    </a:p>
                    <a:p>
                      <a:pPr algn="r" fontAlgn="t"/>
                      <a:r>
                        <a:rPr lang="es-ES" sz="1600" b="0" i="0" u="none" strike="noStrike" dirty="0" smtClean="0">
                          <a:effectLst/>
                          <a:latin typeface="Arial"/>
                        </a:rPr>
                        <a:t>2</a:t>
                      </a:r>
                      <a:r>
                        <a:rPr lang="es-ES" sz="1600" b="0" i="0" u="none" strike="noStrike" dirty="0">
                          <a:effectLst/>
                          <a:latin typeface="Arial"/>
                        </a:rPr>
                        <a:t>%</a:t>
                      </a: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r" fontAlgn="t"/>
                      <a:r>
                        <a:rPr lang="es-ES" sz="1600" b="0" i="0" u="none" strike="noStrike" dirty="0">
                          <a:effectLst/>
                          <a:latin typeface="Arial"/>
                        </a:rPr>
                        <a:t>        </a:t>
                      </a:r>
                      <a:r>
                        <a:rPr lang="es-ES" sz="1600" b="0" i="0" u="none" strike="noStrike" dirty="0" smtClean="0">
                          <a:effectLst/>
                          <a:latin typeface="Arial"/>
                        </a:rPr>
                        <a:t>1,281,960   </a:t>
                      </a:r>
                      <a:endParaRPr lang="es-ES" sz="16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t"/>
                      <a:endParaRPr lang="es-ES" sz="1600" b="0" i="0" u="none" strike="noStrike" dirty="0" smtClean="0">
                        <a:effectLst/>
                        <a:latin typeface="Arial"/>
                      </a:endParaRPr>
                    </a:p>
                    <a:p>
                      <a:pPr algn="r" fontAlgn="t"/>
                      <a:r>
                        <a:rPr lang="es-ES" sz="1600" b="0" i="0" u="none" strike="noStrike" dirty="0" smtClean="0">
                          <a:effectLst/>
                          <a:latin typeface="Arial"/>
                        </a:rPr>
                        <a:t>1</a:t>
                      </a:r>
                      <a:r>
                        <a:rPr lang="es-ES" sz="1600" b="0" i="0" u="none" strike="noStrike" dirty="0">
                          <a:effectLst/>
                          <a:latin typeface="Arial"/>
                        </a:rPr>
                        <a:t>%</a:t>
                      </a: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r" fontAlgn="t"/>
                      <a:r>
                        <a:rPr lang="es-ES" sz="1600" b="0" i="0" u="none" strike="noStrike" dirty="0">
                          <a:effectLst/>
                          <a:latin typeface="Arial"/>
                        </a:rPr>
                        <a:t>             </a:t>
                      </a:r>
                      <a:r>
                        <a:rPr lang="es-ES" sz="1600" b="0" i="0" u="none" strike="noStrike" dirty="0" smtClean="0">
                          <a:effectLst/>
                          <a:latin typeface="Arial"/>
                        </a:rPr>
                        <a:t>986,516   </a:t>
                      </a:r>
                      <a:endParaRPr lang="es-ES" sz="16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t"/>
                      <a:endParaRPr lang="es-ES" sz="1600" b="0" i="0" u="none" strike="noStrike" dirty="0" smtClean="0">
                        <a:effectLst/>
                        <a:latin typeface="Arial"/>
                      </a:endParaRPr>
                    </a:p>
                    <a:p>
                      <a:pPr algn="r" fontAlgn="t"/>
                      <a:r>
                        <a:rPr lang="es-ES" sz="1600" b="0" i="0" u="none" strike="noStrike" dirty="0" smtClean="0">
                          <a:effectLst/>
                          <a:latin typeface="Arial"/>
                        </a:rPr>
                        <a:t>1</a:t>
                      </a:r>
                      <a:r>
                        <a:rPr lang="es-ES" sz="1600" b="0" i="0" u="none" strike="noStrike" dirty="0">
                          <a:effectLst/>
                          <a:latin typeface="Arial"/>
                        </a:rPr>
                        <a:t>%</a:t>
                      </a: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r>
              <a:tr h="480384">
                <a:tc>
                  <a:txBody>
                    <a:bodyPr/>
                    <a:lstStyle/>
                    <a:p>
                      <a:pPr algn="l" fontAlgn="t"/>
                      <a:endParaRPr lang="es-ES" sz="1200" b="0" i="0" u="none" strike="noStrike">
                        <a:effectLst/>
                        <a:latin typeface="Arial"/>
                      </a:endParaRP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l" fontAlgn="t"/>
                      <a:endParaRPr lang="es-ES" sz="1800" b="0" i="0" u="none" strike="noStrike" baseline="0" dirty="0" smtClean="0">
                        <a:effectLst/>
                        <a:latin typeface="Arial"/>
                      </a:endParaRPr>
                    </a:p>
                    <a:p>
                      <a:pPr algn="l" fontAlgn="t"/>
                      <a:r>
                        <a:rPr lang="es-ES" sz="1800" b="0" i="0" u="none" strike="noStrike" baseline="0" dirty="0" smtClean="0">
                          <a:effectLst/>
                          <a:latin typeface="Arial"/>
                        </a:rPr>
                        <a:t> I</a:t>
                      </a:r>
                      <a:r>
                        <a:rPr lang="es-ES" sz="1800" b="0" i="0" u="none" strike="noStrike" dirty="0" smtClean="0">
                          <a:effectLst/>
                          <a:latin typeface="Arial"/>
                        </a:rPr>
                        <a:t>ndustrial </a:t>
                      </a:r>
                      <a:r>
                        <a:rPr lang="es-ES" sz="1800" b="0" i="0" u="none" strike="noStrike" dirty="0" err="1" smtClean="0">
                          <a:effectLst/>
                          <a:latin typeface="Arial"/>
                        </a:rPr>
                        <a:t>Biotech</a:t>
                      </a:r>
                      <a:r>
                        <a:rPr lang="es-ES" sz="1800" b="0" i="0" u="none" strike="noStrike" dirty="0" smtClean="0">
                          <a:effectLst/>
                          <a:latin typeface="Arial"/>
                        </a:rPr>
                        <a:t>.</a:t>
                      </a:r>
                      <a:endParaRPr lang="es-ES" sz="18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r" fontAlgn="t"/>
                      <a:endParaRPr lang="es-ES" sz="1600" b="0" i="0" u="none" strike="noStrike" dirty="0" smtClean="0">
                        <a:effectLst/>
                        <a:latin typeface="Arial"/>
                      </a:endParaRPr>
                    </a:p>
                    <a:p>
                      <a:pPr algn="r" fontAlgn="t"/>
                      <a:r>
                        <a:rPr lang="es-ES" sz="1600" b="0" i="0" u="none" strike="noStrike" dirty="0" smtClean="0">
                          <a:effectLst/>
                          <a:latin typeface="Arial"/>
                        </a:rPr>
                        <a:t>8</a:t>
                      </a:r>
                      <a:endParaRPr lang="es-ES" sz="16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t"/>
                      <a:endParaRPr lang="es-ES" sz="1600" b="0" i="0" u="none" strike="noStrike" dirty="0" smtClean="0">
                        <a:effectLst/>
                        <a:latin typeface="Arial"/>
                      </a:endParaRPr>
                    </a:p>
                    <a:p>
                      <a:pPr algn="r" fontAlgn="t"/>
                      <a:r>
                        <a:rPr lang="es-ES" sz="1600" b="0" i="0" u="none" strike="noStrike" dirty="0" smtClean="0">
                          <a:effectLst/>
                          <a:latin typeface="Arial"/>
                        </a:rPr>
                        <a:t>5</a:t>
                      </a:r>
                      <a:r>
                        <a:rPr lang="es-ES" sz="1600" b="0" i="0" u="none" strike="noStrike" dirty="0">
                          <a:effectLst/>
                          <a:latin typeface="Arial"/>
                        </a:rPr>
                        <a:t>%</a:t>
                      </a: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r" fontAlgn="t"/>
                      <a:r>
                        <a:rPr lang="es-ES" sz="1600" b="0" i="0" u="none" strike="noStrike" dirty="0">
                          <a:effectLst/>
                          <a:latin typeface="Arial"/>
                        </a:rPr>
                        <a:t>        </a:t>
                      </a:r>
                      <a:r>
                        <a:rPr lang="es-ES" sz="1600" b="0" i="0" u="none" strike="noStrike" dirty="0" smtClean="0">
                          <a:effectLst/>
                          <a:latin typeface="Arial"/>
                        </a:rPr>
                        <a:t>6,920,060   </a:t>
                      </a:r>
                      <a:endParaRPr lang="es-ES" sz="16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t"/>
                      <a:endParaRPr lang="es-ES" sz="1600" b="0" i="0" u="none" strike="noStrike" dirty="0" smtClean="0">
                        <a:effectLst/>
                        <a:latin typeface="Arial"/>
                      </a:endParaRPr>
                    </a:p>
                    <a:p>
                      <a:pPr algn="r" fontAlgn="t"/>
                      <a:r>
                        <a:rPr lang="es-ES" sz="1600" b="0" i="0" u="none" strike="noStrike" dirty="0" smtClean="0">
                          <a:effectLst/>
                          <a:latin typeface="Arial"/>
                        </a:rPr>
                        <a:t>5</a:t>
                      </a:r>
                      <a:r>
                        <a:rPr lang="es-ES" sz="1600" b="0" i="0" u="none" strike="noStrike" dirty="0">
                          <a:effectLst/>
                          <a:latin typeface="Arial"/>
                        </a:rPr>
                        <a:t>%</a:t>
                      </a: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r" fontAlgn="t"/>
                      <a:r>
                        <a:rPr lang="es-ES" sz="1600" b="0" i="0" u="none" strike="noStrike" dirty="0">
                          <a:effectLst/>
                          <a:latin typeface="Arial"/>
                        </a:rPr>
                        <a:t>          </a:t>
                      </a:r>
                      <a:r>
                        <a:rPr lang="es-ES" sz="1600" b="0" i="0" u="none" strike="noStrike" dirty="0" smtClean="0">
                          <a:effectLst/>
                          <a:latin typeface="Arial"/>
                        </a:rPr>
                        <a:t>4,725,262   </a:t>
                      </a:r>
                      <a:endParaRPr lang="es-ES" sz="16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t"/>
                      <a:endParaRPr lang="es-ES" sz="1600" b="0" i="0" u="none" strike="noStrike" dirty="0" smtClean="0">
                        <a:effectLst/>
                        <a:latin typeface="Arial"/>
                      </a:endParaRPr>
                    </a:p>
                    <a:p>
                      <a:pPr algn="r" fontAlgn="t"/>
                      <a:r>
                        <a:rPr lang="es-ES" sz="1600" b="0" i="0" u="none" strike="noStrike" dirty="0" smtClean="0">
                          <a:effectLst/>
                          <a:latin typeface="Arial"/>
                        </a:rPr>
                        <a:t>5</a:t>
                      </a:r>
                      <a:r>
                        <a:rPr lang="es-ES" sz="1600" b="0" i="0" u="none" strike="noStrike" dirty="0">
                          <a:effectLst/>
                          <a:latin typeface="Arial"/>
                        </a:rPr>
                        <a:t>%</a:t>
                      </a: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r>
              <a:tr h="394985">
                <a:tc>
                  <a:txBody>
                    <a:bodyPr/>
                    <a:lstStyle/>
                    <a:p>
                      <a:pPr algn="l" fontAlgn="t"/>
                      <a:endParaRPr lang="es-ES" sz="1200" b="0" i="0" u="none" strike="noStrike">
                        <a:effectLst/>
                        <a:latin typeface="Arial"/>
                      </a:endParaRP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l" fontAlgn="t"/>
                      <a:r>
                        <a:rPr lang="es-ES" sz="1800" b="0" i="0" u="none" strike="noStrike" dirty="0" smtClean="0">
                          <a:solidFill>
                            <a:schemeClr val="tx1"/>
                          </a:solidFill>
                          <a:effectLst/>
                          <a:latin typeface="Arial"/>
                        </a:rPr>
                        <a:t> </a:t>
                      </a:r>
                    </a:p>
                    <a:p>
                      <a:pPr algn="l" fontAlgn="t"/>
                      <a:r>
                        <a:rPr lang="es-ES" sz="1800" b="0" i="0" u="none" strike="noStrike" dirty="0" smtClean="0">
                          <a:solidFill>
                            <a:schemeClr val="tx1"/>
                          </a:solidFill>
                          <a:effectLst/>
                          <a:latin typeface="Arial"/>
                        </a:rPr>
                        <a:t> Human </a:t>
                      </a:r>
                      <a:r>
                        <a:rPr lang="es-ES" sz="1800" b="0" i="0" u="none" strike="noStrike" dirty="0" err="1" smtClean="0">
                          <a:solidFill>
                            <a:schemeClr val="tx1"/>
                          </a:solidFill>
                          <a:effectLst/>
                          <a:latin typeface="Arial"/>
                        </a:rPr>
                        <a:t>Health</a:t>
                      </a:r>
                      <a:r>
                        <a:rPr lang="es-ES" sz="1800" b="0" i="0" u="none" strike="noStrike" dirty="0" smtClean="0">
                          <a:solidFill>
                            <a:schemeClr val="tx1"/>
                          </a:solidFill>
                          <a:effectLst/>
                          <a:latin typeface="Arial"/>
                        </a:rPr>
                        <a:t> </a:t>
                      </a:r>
                      <a:r>
                        <a:rPr lang="es-ES" sz="1800" b="0" i="0" u="none" strike="noStrike" dirty="0" err="1" smtClean="0">
                          <a:effectLst/>
                          <a:latin typeface="Arial"/>
                        </a:rPr>
                        <a:t>Biotech</a:t>
                      </a:r>
                      <a:endParaRPr lang="es-ES" sz="1800" b="0" i="0" u="none" strike="noStrike" dirty="0">
                        <a:solidFill>
                          <a:schemeClr val="tx1"/>
                        </a:solidFill>
                        <a:effectLst/>
                        <a:latin typeface="Arial"/>
                      </a:endParaRPr>
                    </a:p>
                  </a:txBody>
                  <a:tcPr marL="9207" marR="9207" marT="920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FFCC66"/>
                    </a:solidFill>
                  </a:tcPr>
                </a:tc>
                <a:tc>
                  <a:txBody>
                    <a:bodyPr/>
                    <a:lstStyle/>
                    <a:p>
                      <a:pPr algn="r" fontAlgn="t"/>
                      <a:endParaRPr lang="es-ES" sz="1600" b="0" i="0" u="none" strike="noStrike" dirty="0" smtClean="0">
                        <a:solidFill>
                          <a:schemeClr val="tx1"/>
                        </a:solidFill>
                        <a:effectLst/>
                        <a:latin typeface="Arial"/>
                      </a:endParaRPr>
                    </a:p>
                    <a:p>
                      <a:pPr algn="r" fontAlgn="t"/>
                      <a:r>
                        <a:rPr lang="es-ES" sz="1600" b="0" i="0" u="none" strike="noStrike" dirty="0" smtClean="0">
                          <a:solidFill>
                            <a:schemeClr val="tx1"/>
                          </a:solidFill>
                          <a:effectLst/>
                          <a:latin typeface="Arial"/>
                        </a:rPr>
                        <a:t>119</a:t>
                      </a:r>
                      <a:endParaRPr lang="es-ES" sz="1600" b="0" i="0" u="none" strike="noStrike" dirty="0">
                        <a:solidFill>
                          <a:schemeClr val="tx1"/>
                        </a:solidFill>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a:noFill/>
                    </a:lnB>
                    <a:solidFill>
                      <a:srgbClr val="FFCC66"/>
                    </a:solidFill>
                  </a:tcPr>
                </a:tc>
                <a:tc>
                  <a:txBody>
                    <a:bodyPr/>
                    <a:lstStyle/>
                    <a:p>
                      <a:pPr algn="r" fontAlgn="t"/>
                      <a:endParaRPr lang="es-ES" sz="1600" b="0" i="0" u="none" strike="noStrike" dirty="0" smtClean="0">
                        <a:solidFill>
                          <a:schemeClr val="tx1"/>
                        </a:solidFill>
                        <a:effectLst/>
                        <a:latin typeface="Arial"/>
                      </a:endParaRPr>
                    </a:p>
                    <a:p>
                      <a:pPr algn="r" fontAlgn="t"/>
                      <a:r>
                        <a:rPr lang="es-ES" sz="1600" b="0" i="0" u="none" strike="noStrike" dirty="0" smtClean="0">
                          <a:solidFill>
                            <a:schemeClr val="tx1"/>
                          </a:solidFill>
                          <a:effectLst/>
                          <a:latin typeface="Arial"/>
                        </a:rPr>
                        <a:t>75%</a:t>
                      </a:r>
                      <a:endParaRPr lang="es-ES" sz="1600" b="0" i="0" u="none" strike="noStrike" dirty="0">
                        <a:solidFill>
                          <a:schemeClr val="tx1"/>
                        </a:solidFill>
                        <a:effectLst/>
                        <a:latin typeface="Arial"/>
                      </a:endParaRPr>
                    </a:p>
                  </a:txBody>
                  <a:tcPr marL="9207" marR="9207" marT="9207" marB="0">
                    <a:lnL>
                      <a:noFill/>
                    </a:lnL>
                    <a:lnR w="12700" cap="flat" cmpd="sng" algn="ctr">
                      <a:solidFill>
                        <a:schemeClr val="tx1"/>
                      </a:solidFill>
                      <a:prstDash val="solid"/>
                      <a:round/>
                      <a:headEnd type="none" w="med" len="med"/>
                      <a:tailEnd type="none" w="med" len="med"/>
                    </a:lnR>
                    <a:lnT>
                      <a:noFill/>
                    </a:lnT>
                    <a:lnB>
                      <a:noFill/>
                    </a:lnB>
                    <a:solidFill>
                      <a:srgbClr val="FFCC66"/>
                    </a:solidFill>
                  </a:tcPr>
                </a:tc>
                <a:tc>
                  <a:txBody>
                    <a:bodyPr/>
                    <a:lstStyle/>
                    <a:p>
                      <a:pPr algn="r" fontAlgn="t"/>
                      <a:r>
                        <a:rPr lang="es-ES" sz="1600" b="0" i="0" u="none" strike="noStrike" dirty="0">
                          <a:solidFill>
                            <a:schemeClr val="tx1"/>
                          </a:solidFill>
                          <a:effectLst/>
                          <a:latin typeface="Arial"/>
                        </a:rPr>
                        <a:t>   </a:t>
                      </a:r>
                      <a:r>
                        <a:rPr lang="es-ES" sz="1600" b="0" i="0" u="none" strike="noStrike" dirty="0" smtClean="0">
                          <a:solidFill>
                            <a:schemeClr val="tx1"/>
                          </a:solidFill>
                          <a:effectLst/>
                          <a:latin typeface="Arial"/>
                        </a:rPr>
                        <a:t>  120,400,446</a:t>
                      </a:r>
                      <a:endParaRPr lang="es-ES" sz="1600" b="0" i="0" u="none" strike="noStrike" dirty="0">
                        <a:solidFill>
                          <a:schemeClr val="tx1"/>
                        </a:solidFill>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a:noFill/>
                    </a:lnB>
                    <a:solidFill>
                      <a:srgbClr val="FFCC66"/>
                    </a:solidFill>
                  </a:tcPr>
                </a:tc>
                <a:tc>
                  <a:txBody>
                    <a:bodyPr/>
                    <a:lstStyle/>
                    <a:p>
                      <a:pPr algn="r" fontAlgn="t"/>
                      <a:endParaRPr lang="es-ES" sz="1600" b="0" i="0" u="none" strike="noStrike" dirty="0" smtClean="0">
                        <a:solidFill>
                          <a:schemeClr val="tx1"/>
                        </a:solidFill>
                        <a:effectLst/>
                        <a:latin typeface="Arial"/>
                      </a:endParaRPr>
                    </a:p>
                    <a:p>
                      <a:pPr algn="r" fontAlgn="t"/>
                      <a:r>
                        <a:rPr lang="es-ES" sz="1600" b="0" i="0" u="none" strike="noStrike" dirty="0" smtClean="0">
                          <a:solidFill>
                            <a:schemeClr val="tx1"/>
                          </a:solidFill>
                          <a:effectLst/>
                          <a:latin typeface="Arial"/>
                        </a:rPr>
                        <a:t>80</a:t>
                      </a:r>
                      <a:r>
                        <a:rPr lang="es-ES" sz="1600" b="0" i="0" u="none" strike="noStrike" dirty="0">
                          <a:solidFill>
                            <a:schemeClr val="tx1"/>
                          </a:solidFill>
                          <a:effectLst/>
                          <a:latin typeface="Arial"/>
                        </a:rPr>
                        <a:t>%</a:t>
                      </a:r>
                    </a:p>
                  </a:txBody>
                  <a:tcPr marL="9207" marR="9207" marT="9207" marB="0">
                    <a:lnL>
                      <a:noFill/>
                    </a:lnL>
                    <a:lnR w="12700" cap="flat" cmpd="sng" algn="ctr">
                      <a:solidFill>
                        <a:schemeClr val="tx1"/>
                      </a:solidFill>
                      <a:prstDash val="solid"/>
                      <a:round/>
                      <a:headEnd type="none" w="med" len="med"/>
                      <a:tailEnd type="none" w="med" len="med"/>
                    </a:lnR>
                    <a:lnT>
                      <a:noFill/>
                    </a:lnT>
                    <a:lnB>
                      <a:noFill/>
                    </a:lnB>
                    <a:solidFill>
                      <a:srgbClr val="FFCC66"/>
                    </a:solidFill>
                  </a:tcPr>
                </a:tc>
                <a:tc>
                  <a:txBody>
                    <a:bodyPr/>
                    <a:lstStyle/>
                    <a:p>
                      <a:pPr algn="r" fontAlgn="t"/>
                      <a:r>
                        <a:rPr lang="es-ES" sz="1600" b="0" i="0" u="none" strike="noStrike" dirty="0">
                          <a:solidFill>
                            <a:schemeClr val="tx1"/>
                          </a:solidFill>
                          <a:effectLst/>
                          <a:latin typeface="Arial"/>
                        </a:rPr>
                        <a:t>        </a:t>
                      </a:r>
                      <a:r>
                        <a:rPr lang="es-ES" sz="1600" b="0" i="0" u="none" strike="noStrike" dirty="0" smtClean="0">
                          <a:solidFill>
                            <a:schemeClr val="tx1"/>
                          </a:solidFill>
                          <a:effectLst/>
                          <a:latin typeface="Arial"/>
                        </a:rPr>
                        <a:t>79,447,815   </a:t>
                      </a:r>
                      <a:endParaRPr lang="es-ES" sz="1600" b="0" i="0" u="none" strike="noStrike" dirty="0">
                        <a:solidFill>
                          <a:schemeClr val="tx1"/>
                        </a:solidFill>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a:noFill/>
                    </a:lnB>
                    <a:solidFill>
                      <a:srgbClr val="FFCC66"/>
                    </a:solidFill>
                  </a:tcPr>
                </a:tc>
                <a:tc>
                  <a:txBody>
                    <a:bodyPr/>
                    <a:lstStyle/>
                    <a:p>
                      <a:pPr algn="r" fontAlgn="t"/>
                      <a:endParaRPr lang="es-ES" sz="1600" b="0" i="0" u="none" strike="noStrike" dirty="0" smtClean="0">
                        <a:solidFill>
                          <a:schemeClr val="tx1"/>
                        </a:solidFill>
                        <a:effectLst/>
                        <a:latin typeface="Arial"/>
                      </a:endParaRPr>
                    </a:p>
                    <a:p>
                      <a:pPr algn="r" fontAlgn="t"/>
                      <a:r>
                        <a:rPr lang="es-ES" sz="1600" b="0" i="0" u="none" strike="noStrike" dirty="0" smtClean="0">
                          <a:solidFill>
                            <a:schemeClr val="tx1"/>
                          </a:solidFill>
                          <a:effectLst/>
                          <a:latin typeface="Arial"/>
                        </a:rPr>
                        <a:t>78</a:t>
                      </a:r>
                      <a:r>
                        <a:rPr lang="es-ES" sz="1600" b="0" i="0" u="none" strike="noStrike" dirty="0">
                          <a:solidFill>
                            <a:schemeClr val="tx1"/>
                          </a:solidFill>
                          <a:effectLst/>
                          <a:latin typeface="Arial"/>
                        </a:rPr>
                        <a:t>%</a:t>
                      </a:r>
                    </a:p>
                  </a:txBody>
                  <a:tcPr marL="9207" marR="9207" marT="9207" marB="0">
                    <a:lnL>
                      <a:noFill/>
                    </a:lnL>
                    <a:lnR w="12700" cap="flat" cmpd="sng" algn="ctr">
                      <a:solidFill>
                        <a:schemeClr val="tx1"/>
                      </a:solidFill>
                      <a:prstDash val="solid"/>
                      <a:round/>
                      <a:headEnd type="none" w="med" len="med"/>
                      <a:tailEnd type="none" w="med" len="med"/>
                    </a:lnR>
                    <a:lnT>
                      <a:noFill/>
                    </a:lnT>
                    <a:lnB>
                      <a:noFill/>
                    </a:lnB>
                    <a:solidFill>
                      <a:srgbClr val="FFCC66"/>
                    </a:solidFill>
                  </a:tcPr>
                </a:tc>
              </a:tr>
              <a:tr h="438041">
                <a:tc>
                  <a:txBody>
                    <a:bodyPr/>
                    <a:lstStyle/>
                    <a:p>
                      <a:pPr algn="l" fontAlgn="t"/>
                      <a:endParaRPr lang="es-ES" sz="1200" b="0" i="0" u="none" strike="noStrike" dirty="0">
                        <a:effectLst/>
                        <a:latin typeface="Arial"/>
                      </a:endParaRP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l" fontAlgn="t"/>
                      <a:endParaRPr lang="es-ES" sz="1800" b="0" i="0" u="none" strike="noStrike" dirty="0" smtClean="0">
                        <a:effectLst/>
                        <a:latin typeface="Arial"/>
                      </a:endParaRPr>
                    </a:p>
                    <a:p>
                      <a:pPr algn="l" fontAlgn="t"/>
                      <a:r>
                        <a:rPr lang="es-ES" sz="1800" b="0" i="0" u="none" strike="noStrike" dirty="0" smtClean="0">
                          <a:effectLst/>
                          <a:latin typeface="Arial"/>
                        </a:rPr>
                        <a:t> Animal </a:t>
                      </a:r>
                      <a:r>
                        <a:rPr lang="es-ES" sz="1800" b="0" i="0" u="none" strike="noStrike" dirty="0" err="1" smtClean="0">
                          <a:effectLst/>
                          <a:latin typeface="Arial"/>
                        </a:rPr>
                        <a:t>Health</a:t>
                      </a:r>
                      <a:r>
                        <a:rPr lang="es-ES" sz="1800" b="0" i="0" u="none" strike="noStrike" dirty="0" smtClean="0">
                          <a:effectLst/>
                          <a:latin typeface="Arial"/>
                        </a:rPr>
                        <a:t> </a:t>
                      </a:r>
                      <a:r>
                        <a:rPr lang="es-ES" sz="1800" b="0" i="0" u="none" strike="noStrike" dirty="0" err="1" smtClean="0">
                          <a:effectLst/>
                          <a:latin typeface="Arial"/>
                        </a:rPr>
                        <a:t>Biotech</a:t>
                      </a:r>
                      <a:endParaRPr lang="es-ES" sz="18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r" fontAlgn="t"/>
                      <a:endParaRPr lang="es-ES" sz="1600" b="0" i="0" u="none" strike="noStrike" dirty="0" smtClean="0">
                        <a:effectLst/>
                        <a:latin typeface="Arial"/>
                      </a:endParaRPr>
                    </a:p>
                    <a:p>
                      <a:pPr algn="r" fontAlgn="t"/>
                      <a:r>
                        <a:rPr lang="es-ES" sz="1600" b="0" i="0" u="none" strike="noStrike" dirty="0" smtClean="0">
                          <a:effectLst/>
                          <a:latin typeface="Arial"/>
                        </a:rPr>
                        <a:t>12</a:t>
                      </a:r>
                      <a:endParaRPr lang="es-ES" sz="16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t"/>
                      <a:endParaRPr lang="es-ES" sz="1600" b="0" i="0" u="none" strike="noStrike" dirty="0" smtClean="0">
                        <a:effectLst/>
                        <a:latin typeface="Arial"/>
                      </a:endParaRPr>
                    </a:p>
                    <a:p>
                      <a:pPr algn="r" fontAlgn="t"/>
                      <a:r>
                        <a:rPr lang="es-ES" sz="1600" b="0" i="0" u="none" strike="noStrike" dirty="0" smtClean="0">
                          <a:effectLst/>
                          <a:latin typeface="Arial"/>
                        </a:rPr>
                        <a:t>7</a:t>
                      </a:r>
                      <a:r>
                        <a:rPr lang="es-ES" sz="1600" b="0" i="0" u="none" strike="noStrike" dirty="0">
                          <a:effectLst/>
                          <a:latin typeface="Arial"/>
                        </a:rPr>
                        <a:t>%</a:t>
                      </a: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r" fontAlgn="t"/>
                      <a:r>
                        <a:rPr lang="es-ES" sz="1600" b="0" i="0" u="none" strike="noStrike" dirty="0">
                          <a:effectLst/>
                          <a:latin typeface="Arial"/>
                        </a:rPr>
                        <a:t>        </a:t>
                      </a:r>
                      <a:r>
                        <a:rPr lang="es-ES" sz="1600" b="0" i="0" u="none" strike="noStrike" dirty="0" smtClean="0">
                          <a:effectLst/>
                          <a:latin typeface="Arial"/>
                        </a:rPr>
                        <a:t>8,011,189   </a:t>
                      </a:r>
                      <a:endParaRPr lang="es-ES" sz="16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t"/>
                      <a:endParaRPr lang="es-ES" sz="1600" b="0" i="0" u="none" strike="noStrike" dirty="0" smtClean="0">
                        <a:effectLst/>
                        <a:latin typeface="Arial"/>
                      </a:endParaRPr>
                    </a:p>
                    <a:p>
                      <a:pPr algn="r" fontAlgn="t"/>
                      <a:r>
                        <a:rPr lang="es-ES" sz="1600" b="0" i="0" u="none" strike="noStrike" dirty="0" smtClean="0">
                          <a:effectLst/>
                          <a:latin typeface="Arial"/>
                        </a:rPr>
                        <a:t>5</a:t>
                      </a:r>
                      <a:r>
                        <a:rPr lang="es-ES" sz="1600" b="0" i="0" u="none" strike="noStrike" dirty="0">
                          <a:effectLst/>
                          <a:latin typeface="Arial"/>
                        </a:rPr>
                        <a:t>%</a:t>
                      </a: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r" fontAlgn="t"/>
                      <a:r>
                        <a:rPr lang="es-ES" sz="1600" b="0" i="0" u="none" strike="noStrike" dirty="0">
                          <a:effectLst/>
                          <a:latin typeface="Arial"/>
                        </a:rPr>
                        <a:t>          </a:t>
                      </a:r>
                      <a:r>
                        <a:rPr lang="es-ES" sz="1600" b="0" i="0" u="none" strike="noStrike" dirty="0" smtClean="0">
                          <a:effectLst/>
                          <a:latin typeface="Arial"/>
                        </a:rPr>
                        <a:t>5,716,623   </a:t>
                      </a:r>
                      <a:endParaRPr lang="es-ES" sz="16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a:noFill/>
                    </a:lnB>
                  </a:tcPr>
                </a:tc>
                <a:tc>
                  <a:txBody>
                    <a:bodyPr/>
                    <a:lstStyle/>
                    <a:p>
                      <a:pPr algn="r" fontAlgn="t"/>
                      <a:endParaRPr lang="es-ES" sz="1600" b="0" i="0" u="none" strike="noStrike" dirty="0" smtClean="0">
                        <a:effectLst/>
                        <a:latin typeface="Arial"/>
                      </a:endParaRPr>
                    </a:p>
                    <a:p>
                      <a:pPr algn="r" fontAlgn="t"/>
                      <a:r>
                        <a:rPr lang="es-ES" sz="1600" b="0" i="0" u="none" strike="noStrike" dirty="0" smtClean="0">
                          <a:effectLst/>
                          <a:latin typeface="Arial"/>
                        </a:rPr>
                        <a:t>6</a:t>
                      </a:r>
                      <a:r>
                        <a:rPr lang="es-ES" sz="1600" b="0" i="0" u="none" strike="noStrike" dirty="0">
                          <a:effectLst/>
                          <a:latin typeface="Arial"/>
                        </a:rPr>
                        <a:t>%</a:t>
                      </a: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r>
              <a:tr h="234185">
                <a:tc>
                  <a:txBody>
                    <a:bodyPr/>
                    <a:lstStyle/>
                    <a:p>
                      <a:pPr algn="l" fontAlgn="t"/>
                      <a:endParaRPr lang="es-ES" sz="1200" b="0" i="0" u="none" strike="noStrike">
                        <a:effectLst/>
                        <a:latin typeface="Arial"/>
                      </a:endParaRP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l" fontAlgn="t"/>
                      <a:endParaRPr lang="es-ES" sz="18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l" fontAlgn="t"/>
                      <a:endParaRPr lang="es-ES" sz="16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t"/>
                      <a:endParaRPr lang="es-ES" sz="1600" b="0" i="0" u="none" strike="noStrike" dirty="0">
                        <a:effectLst/>
                        <a:latin typeface="Arial"/>
                      </a:endParaRP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r" fontAlgn="t"/>
                      <a:endParaRPr lang="es-ES" sz="16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t"/>
                      <a:endParaRPr lang="es-ES" sz="1600" b="0" i="0" u="none" strike="noStrike" dirty="0">
                        <a:effectLst/>
                        <a:latin typeface="Arial"/>
                      </a:endParaRP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c>
                  <a:txBody>
                    <a:bodyPr/>
                    <a:lstStyle/>
                    <a:p>
                      <a:pPr algn="r" fontAlgn="t"/>
                      <a:endParaRPr lang="es-ES" sz="1600" b="0"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t"/>
                      <a:endParaRPr lang="es-ES" sz="1600" b="0" i="0" u="none" strike="noStrike" dirty="0">
                        <a:effectLst/>
                        <a:latin typeface="Arial"/>
                      </a:endParaRPr>
                    </a:p>
                  </a:txBody>
                  <a:tcPr marL="9207" marR="9207" marT="9207" marB="0">
                    <a:lnL>
                      <a:noFill/>
                    </a:lnL>
                    <a:lnR w="12700" cap="flat" cmpd="sng" algn="ctr">
                      <a:solidFill>
                        <a:schemeClr val="tx1"/>
                      </a:solidFill>
                      <a:prstDash val="solid"/>
                      <a:round/>
                      <a:headEnd type="none" w="med" len="med"/>
                      <a:tailEnd type="none" w="med" len="med"/>
                    </a:lnR>
                    <a:lnT>
                      <a:noFill/>
                    </a:lnT>
                    <a:lnB>
                      <a:noFill/>
                    </a:lnB>
                  </a:tcPr>
                </a:tc>
              </a:tr>
              <a:tr h="440890">
                <a:tc>
                  <a:txBody>
                    <a:bodyPr/>
                    <a:lstStyle/>
                    <a:p>
                      <a:pPr algn="l" fontAlgn="t"/>
                      <a:r>
                        <a:rPr lang="es-ES" sz="1200" b="1" i="0" u="none" strike="noStrike">
                          <a:effectLst/>
                          <a:latin typeface="Arial"/>
                        </a:rPr>
                        <a:t> </a:t>
                      </a:r>
                    </a:p>
                  </a:txBody>
                  <a:tcPr marL="9207" marR="9207" marT="9207" marB="0">
                    <a:lnL>
                      <a:noFill/>
                    </a:lnL>
                    <a:lnR w="12700" cap="flat" cmpd="sng" algn="ctr">
                      <a:solidFill>
                        <a:schemeClr val="tx1"/>
                      </a:solidFill>
                      <a:prstDash val="solid"/>
                      <a:round/>
                      <a:headEnd type="none" w="med" len="med"/>
                      <a:tailEnd type="none" w="med" len="med"/>
                    </a:lnR>
                    <a:lnT>
                      <a:noFill/>
                    </a:lnT>
                    <a:lnB>
                      <a:noFill/>
                    </a:lnB>
                    <a:solidFill>
                      <a:srgbClr val="EBF1DE"/>
                    </a:solidFill>
                  </a:tcPr>
                </a:tc>
                <a:tc>
                  <a:txBody>
                    <a:bodyPr/>
                    <a:lstStyle/>
                    <a:p>
                      <a:pPr algn="l" fontAlgn="t"/>
                      <a:r>
                        <a:rPr lang="es-ES" sz="1800" b="1" i="0" u="none" strike="noStrike" dirty="0">
                          <a:effectLst/>
                          <a:latin typeface="Arial"/>
                        </a:rPr>
                        <a:t>Total</a:t>
                      </a:r>
                    </a:p>
                  </a:txBody>
                  <a:tcPr marL="9207" marR="9207" marT="920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EBF1DE"/>
                    </a:solidFill>
                  </a:tcPr>
                </a:tc>
                <a:tc>
                  <a:txBody>
                    <a:bodyPr/>
                    <a:lstStyle/>
                    <a:p>
                      <a:pPr algn="r" fontAlgn="t"/>
                      <a:r>
                        <a:rPr lang="es-ES" sz="1600" b="1" i="0" u="none" strike="noStrike" dirty="0">
                          <a:effectLst/>
                          <a:latin typeface="Arial"/>
                        </a:rPr>
                        <a:t>162</a:t>
                      </a:r>
                    </a:p>
                  </a:txBody>
                  <a:tcPr marL="9207" marR="9207" marT="9207" marB="0">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solidFill>
                      <a:srgbClr val="EBF1DE"/>
                    </a:solidFill>
                  </a:tcPr>
                </a:tc>
                <a:tc>
                  <a:txBody>
                    <a:bodyPr/>
                    <a:lstStyle/>
                    <a:p>
                      <a:pPr algn="r" fontAlgn="t"/>
                      <a:r>
                        <a:rPr lang="es-ES" sz="1600" b="1" i="0" u="none" strike="noStrike" dirty="0">
                          <a:effectLst/>
                          <a:latin typeface="Arial"/>
                        </a:rPr>
                        <a:t>100%</a:t>
                      </a:r>
                    </a:p>
                  </a:txBody>
                  <a:tcPr marL="9207" marR="9207" marT="9207" marB="0">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EBF1DE"/>
                    </a:solidFill>
                  </a:tcPr>
                </a:tc>
                <a:tc>
                  <a:txBody>
                    <a:bodyPr/>
                    <a:lstStyle/>
                    <a:p>
                      <a:pPr algn="r" fontAlgn="t"/>
                      <a:r>
                        <a:rPr lang="es-ES" sz="1600" b="1" i="0" u="none" strike="noStrike" smtClean="0">
                          <a:effectLst/>
                          <a:latin typeface="Arial"/>
                        </a:rPr>
                        <a:t>150,975,304</a:t>
                      </a:r>
                      <a:endParaRPr lang="es-ES" sz="1600" b="1" i="0" u="none" strike="noStrike" dirty="0" smtClean="0">
                        <a:effectLst/>
                        <a:latin typeface="Arial"/>
                      </a:endParaRPr>
                    </a:p>
                    <a:p>
                      <a:pPr algn="r" fontAlgn="t"/>
                      <a:r>
                        <a:rPr lang="es-ES" sz="1600" b="1" i="0" u="none" strike="noStrike" dirty="0" smtClean="0">
                          <a:effectLst/>
                          <a:latin typeface="Arial"/>
                        </a:rPr>
                        <a:t>      </a:t>
                      </a:r>
                      <a:endParaRPr lang="es-ES" sz="1600" b="1"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solidFill>
                      <a:srgbClr val="EBF1DE"/>
                    </a:solidFill>
                  </a:tcPr>
                </a:tc>
                <a:tc>
                  <a:txBody>
                    <a:bodyPr/>
                    <a:lstStyle/>
                    <a:p>
                      <a:pPr algn="r" fontAlgn="t"/>
                      <a:r>
                        <a:rPr lang="es-ES" sz="1600" b="1" i="0" u="none" strike="noStrike" dirty="0">
                          <a:effectLst/>
                          <a:latin typeface="Arial"/>
                        </a:rPr>
                        <a:t>100%</a:t>
                      </a:r>
                    </a:p>
                  </a:txBody>
                  <a:tcPr marL="9207" marR="9207" marT="9207" marB="0">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EBF1DE"/>
                    </a:solidFill>
                  </a:tcPr>
                </a:tc>
                <a:tc>
                  <a:txBody>
                    <a:bodyPr/>
                    <a:lstStyle/>
                    <a:p>
                      <a:pPr algn="r" fontAlgn="t"/>
                      <a:r>
                        <a:rPr lang="es-ES" sz="1600" b="1" i="0" u="none" strike="noStrike" dirty="0">
                          <a:effectLst/>
                          <a:latin typeface="Arial"/>
                        </a:rPr>
                        <a:t> </a:t>
                      </a:r>
                      <a:r>
                        <a:rPr lang="es-ES" sz="1600" b="1" i="0" u="none" strike="noStrike" dirty="0" smtClean="0">
                          <a:effectLst/>
                          <a:latin typeface="Arial"/>
                        </a:rPr>
                        <a:t> 100,932,741</a:t>
                      </a:r>
                    </a:p>
                    <a:p>
                      <a:pPr algn="r" fontAlgn="t"/>
                      <a:r>
                        <a:rPr lang="es-ES" sz="1600" b="1" i="0" u="none" strike="noStrike" dirty="0" smtClean="0">
                          <a:effectLst/>
                          <a:latin typeface="Arial"/>
                        </a:rPr>
                        <a:t>   </a:t>
                      </a:r>
                      <a:endParaRPr lang="es-ES" sz="1600" b="1" i="0" u="none" strike="noStrike" dirty="0">
                        <a:effectLst/>
                        <a:latin typeface="Arial"/>
                      </a:endParaRPr>
                    </a:p>
                  </a:txBody>
                  <a:tcPr marL="9207" marR="9207" marT="9207" marB="0">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solidFill>
                      <a:srgbClr val="EBF1DE"/>
                    </a:solidFill>
                  </a:tcPr>
                </a:tc>
                <a:tc>
                  <a:txBody>
                    <a:bodyPr/>
                    <a:lstStyle/>
                    <a:p>
                      <a:pPr algn="r" fontAlgn="t"/>
                      <a:r>
                        <a:rPr lang="es-ES" sz="1600" b="1" i="0" u="none" strike="noStrike" dirty="0">
                          <a:effectLst/>
                          <a:latin typeface="Arial"/>
                        </a:rPr>
                        <a:t>100%</a:t>
                      </a:r>
                    </a:p>
                  </a:txBody>
                  <a:tcPr marL="9207" marR="9207" marT="9207" marB="0">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EBF1DE"/>
                    </a:solidFill>
                  </a:tcPr>
                </a:tc>
              </a:tr>
            </a:tbl>
          </a:graphicData>
        </a:graphic>
      </p:graphicFrame>
      <p:sp>
        <p:nvSpPr>
          <p:cNvPr id="5" name="4 CuadroTexto"/>
          <p:cNvSpPr txBox="1"/>
          <p:nvPr/>
        </p:nvSpPr>
        <p:spPr>
          <a:xfrm>
            <a:off x="1187624" y="611977"/>
            <a:ext cx="7488832" cy="584775"/>
          </a:xfrm>
          <a:prstGeom prst="rect">
            <a:avLst/>
          </a:prstGeom>
          <a:noFill/>
        </p:spPr>
        <p:txBody>
          <a:bodyPr wrap="square" rtlCol="0">
            <a:spAutoFit/>
          </a:bodyPr>
          <a:lstStyle/>
          <a:p>
            <a:r>
              <a:rPr lang="es-ES" sz="3200" b="1" kern="0" dirty="0">
                <a:solidFill>
                  <a:srgbClr val="00B0F0"/>
                </a:solidFill>
                <a:effectLst>
                  <a:outerShdw blurRad="38100" dist="38100" dir="2700000" algn="tl">
                    <a:srgbClr val="FFFFFF"/>
                  </a:outerShdw>
                </a:effectLst>
                <a:latin typeface="Calibri" pitchFamily="34" charset="0"/>
                <a:ea typeface="+mj-ea"/>
                <a:cs typeface="+mj-cs"/>
              </a:rPr>
              <a:t>CDTI </a:t>
            </a:r>
            <a:r>
              <a:rPr lang="es-ES" sz="3200" b="1" kern="0" dirty="0" err="1">
                <a:solidFill>
                  <a:srgbClr val="00B0F0"/>
                </a:solidFill>
                <a:effectLst>
                  <a:outerShdw blurRad="38100" dist="38100" dir="2700000" algn="tl">
                    <a:srgbClr val="FFFFFF"/>
                  </a:outerShdw>
                </a:effectLst>
                <a:latin typeface="Calibri" pitchFamily="34" charset="0"/>
                <a:ea typeface="+mj-ea"/>
                <a:cs typeface="+mj-cs"/>
              </a:rPr>
              <a:t>Support</a:t>
            </a:r>
            <a:r>
              <a:rPr lang="es-ES" sz="3200" b="1" kern="0" dirty="0">
                <a:solidFill>
                  <a:srgbClr val="00B0F0"/>
                </a:solidFill>
                <a:effectLst>
                  <a:outerShdw blurRad="38100" dist="38100" dir="2700000" algn="tl">
                    <a:srgbClr val="FFFFFF"/>
                  </a:outerShdw>
                </a:effectLst>
                <a:latin typeface="Calibri" pitchFamily="34" charset="0"/>
                <a:ea typeface="+mj-ea"/>
                <a:cs typeface="+mj-cs"/>
              </a:rPr>
              <a:t> </a:t>
            </a:r>
            <a:r>
              <a:rPr lang="es-ES" sz="3200" b="1" kern="0" dirty="0" smtClean="0">
                <a:solidFill>
                  <a:srgbClr val="00B0F0"/>
                </a:solidFill>
                <a:effectLst>
                  <a:outerShdw blurRad="38100" dist="38100" dir="2700000" algn="tl">
                    <a:srgbClr val="FFFFFF"/>
                  </a:outerShdw>
                </a:effectLst>
                <a:latin typeface="Calibri" pitchFamily="34" charset="0"/>
                <a:ea typeface="+mj-ea"/>
                <a:cs typeface="+mj-cs"/>
              </a:rPr>
              <a:t>(2008-2012): </a:t>
            </a:r>
            <a:r>
              <a:rPr lang="es-ES" sz="3200" b="1" kern="0" dirty="0" err="1" smtClean="0">
                <a:solidFill>
                  <a:srgbClr val="00B0F0"/>
                </a:solidFill>
                <a:effectLst>
                  <a:outerShdw blurRad="38100" dist="38100" dir="2700000" algn="tl">
                    <a:srgbClr val="FFFFFF"/>
                  </a:outerShdw>
                </a:effectLst>
                <a:latin typeface="Calibri" pitchFamily="34" charset="0"/>
                <a:ea typeface="+mj-ea"/>
                <a:cs typeface="+mj-cs"/>
              </a:rPr>
              <a:t>Funded</a:t>
            </a:r>
            <a:r>
              <a:rPr lang="es-ES" sz="3200" b="1" kern="0" dirty="0" smtClean="0">
                <a:solidFill>
                  <a:srgbClr val="00B0F0"/>
                </a:solidFill>
                <a:effectLst>
                  <a:outerShdw blurRad="38100" dist="38100" dir="2700000" algn="tl">
                    <a:srgbClr val="FFFFFF"/>
                  </a:outerShdw>
                </a:effectLst>
                <a:latin typeface="Calibri" pitchFamily="34" charset="0"/>
                <a:ea typeface="+mj-ea"/>
                <a:cs typeface="+mj-cs"/>
              </a:rPr>
              <a:t> </a:t>
            </a:r>
            <a:r>
              <a:rPr lang="es-ES" sz="3200" b="1" kern="0" dirty="0" err="1" smtClean="0">
                <a:solidFill>
                  <a:srgbClr val="00B0F0"/>
                </a:solidFill>
                <a:effectLst>
                  <a:outerShdw blurRad="38100" dist="38100" dir="2700000" algn="tl">
                    <a:srgbClr val="FFFFFF"/>
                  </a:outerShdw>
                </a:effectLst>
                <a:latin typeface="Calibri" pitchFamily="34" charset="0"/>
                <a:ea typeface="+mj-ea"/>
                <a:cs typeface="+mj-cs"/>
              </a:rPr>
              <a:t>projects</a:t>
            </a:r>
            <a:endParaRPr lang="es-ES" sz="3200" b="1" kern="0" dirty="0">
              <a:solidFill>
                <a:srgbClr val="00B0F0"/>
              </a:solidFill>
              <a:effectLst>
                <a:outerShdw blurRad="38100" dist="38100" dir="2700000" algn="tl">
                  <a:srgbClr val="FFFFFF"/>
                </a:outerShdw>
              </a:effectLst>
              <a:latin typeface="Calibri" pitchFamily="34" charset="0"/>
              <a:ea typeface="+mj-ea"/>
              <a:cs typeface="+mj-cs"/>
            </a:endParaRPr>
          </a:p>
        </p:txBody>
      </p:sp>
    </p:spTree>
    <p:extLst>
      <p:ext uri="{BB962C8B-B14F-4D97-AF65-F5344CB8AC3E}">
        <p14:creationId xmlns:p14="http://schemas.microsoft.com/office/powerpoint/2010/main" val="39966880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noGrp="1"/>
          </p:cNvSpPr>
          <p:nvPr>
            <p:ph idx="1"/>
          </p:nvPr>
        </p:nvSpPr>
        <p:spPr>
          <a:xfrm>
            <a:off x="899592" y="2832318"/>
            <a:ext cx="3816424" cy="1460778"/>
          </a:xfrm>
          <a:solidFill>
            <a:schemeClr val="accent1">
              <a:lumMod val="20000"/>
              <a:lumOff val="80000"/>
            </a:schemeClr>
          </a:solidFill>
        </p:spPr>
        <p:txBody>
          <a:bodyPr>
            <a:noAutofit/>
          </a:bodyPr>
          <a:lstStyle>
            <a:lvl1pPr algn="ctr" rtl="0" eaLnBrk="0" fontAlgn="base" hangingPunct="0">
              <a:spcBef>
                <a:spcPct val="0"/>
              </a:spcBef>
              <a:spcAft>
                <a:spcPct val="0"/>
              </a:spcAft>
              <a:defRPr sz="2800" b="1">
                <a:solidFill>
                  <a:schemeClr val="tx1"/>
                </a:solidFill>
                <a:effectLst>
                  <a:outerShdw blurRad="38100" dist="38100" dir="2700000" algn="tl">
                    <a:srgbClr val="FFFFFF"/>
                  </a:outerShdw>
                </a:effectLst>
                <a:latin typeface="+mj-lt"/>
                <a:ea typeface="+mj-ea"/>
                <a:cs typeface="+mj-cs"/>
              </a:defRPr>
            </a:lvl1pPr>
            <a:lvl2pPr algn="l" rtl="0" eaLnBrk="0" fontAlgn="base" hangingPunct="0">
              <a:spcBef>
                <a:spcPct val="0"/>
              </a:spcBef>
              <a:spcAft>
                <a:spcPct val="0"/>
              </a:spcAft>
              <a:defRPr b="1">
                <a:solidFill>
                  <a:schemeClr val="tx1"/>
                </a:solidFill>
                <a:effectLst>
                  <a:outerShdw blurRad="38100" dist="38100" dir="2700000" algn="tl">
                    <a:srgbClr val="FFFFFF"/>
                  </a:outerShdw>
                </a:effectLst>
                <a:latin typeface="Arial" charset="0"/>
              </a:defRPr>
            </a:lvl2pPr>
            <a:lvl3pPr algn="l" rtl="0" eaLnBrk="0" fontAlgn="base" hangingPunct="0">
              <a:spcBef>
                <a:spcPct val="0"/>
              </a:spcBef>
              <a:spcAft>
                <a:spcPct val="0"/>
              </a:spcAft>
              <a:defRPr b="1">
                <a:solidFill>
                  <a:schemeClr val="tx1"/>
                </a:solidFill>
                <a:effectLst>
                  <a:outerShdw blurRad="38100" dist="38100" dir="2700000" algn="tl">
                    <a:srgbClr val="FFFFFF"/>
                  </a:outerShdw>
                </a:effectLst>
                <a:latin typeface="Arial" charset="0"/>
              </a:defRPr>
            </a:lvl3pPr>
            <a:lvl4pPr algn="l" rtl="0" eaLnBrk="0" fontAlgn="base" hangingPunct="0">
              <a:spcBef>
                <a:spcPct val="0"/>
              </a:spcBef>
              <a:spcAft>
                <a:spcPct val="0"/>
              </a:spcAft>
              <a:defRPr b="1">
                <a:solidFill>
                  <a:schemeClr val="tx1"/>
                </a:solidFill>
                <a:effectLst>
                  <a:outerShdw blurRad="38100" dist="38100" dir="2700000" algn="tl">
                    <a:srgbClr val="FFFFFF"/>
                  </a:outerShdw>
                </a:effectLst>
                <a:latin typeface="Arial" charset="0"/>
              </a:defRPr>
            </a:lvl4pPr>
            <a:lvl5pPr algn="l" rtl="0" eaLnBrk="0" fontAlgn="base" hangingPunct="0">
              <a:spcBef>
                <a:spcPct val="0"/>
              </a:spcBef>
              <a:spcAft>
                <a:spcPct val="0"/>
              </a:spcAft>
              <a:defRPr b="1">
                <a:solidFill>
                  <a:schemeClr val="tx1"/>
                </a:solidFill>
                <a:effectLst>
                  <a:outerShdw blurRad="38100" dist="38100" dir="2700000" algn="tl">
                    <a:srgbClr val="FFFFFF"/>
                  </a:outerShdw>
                </a:effectLst>
                <a:latin typeface="Arial" charset="0"/>
              </a:defRPr>
            </a:lvl5pPr>
            <a:lvl6pPr marL="457200" algn="l" rtl="0" eaLnBrk="1" fontAlgn="base" hangingPunct="1">
              <a:spcBef>
                <a:spcPct val="0"/>
              </a:spcBef>
              <a:spcAft>
                <a:spcPct val="0"/>
              </a:spcAft>
              <a:defRPr b="1">
                <a:solidFill>
                  <a:schemeClr val="tx1"/>
                </a:solidFill>
                <a:effectLst>
                  <a:outerShdw blurRad="38100" dist="38100" dir="2700000" algn="tl">
                    <a:srgbClr val="FFFFFF"/>
                  </a:outerShdw>
                </a:effectLst>
                <a:latin typeface="Arial" charset="0"/>
              </a:defRPr>
            </a:lvl6pPr>
            <a:lvl7pPr marL="914400" algn="l" rtl="0" eaLnBrk="1" fontAlgn="base" hangingPunct="1">
              <a:spcBef>
                <a:spcPct val="0"/>
              </a:spcBef>
              <a:spcAft>
                <a:spcPct val="0"/>
              </a:spcAft>
              <a:defRPr b="1">
                <a:solidFill>
                  <a:schemeClr val="tx1"/>
                </a:solidFill>
                <a:effectLst>
                  <a:outerShdw blurRad="38100" dist="38100" dir="2700000" algn="tl">
                    <a:srgbClr val="FFFFFF"/>
                  </a:outerShdw>
                </a:effectLst>
                <a:latin typeface="Arial" charset="0"/>
              </a:defRPr>
            </a:lvl7pPr>
            <a:lvl8pPr marL="1371600" algn="l" rtl="0" eaLnBrk="1" fontAlgn="base" hangingPunct="1">
              <a:spcBef>
                <a:spcPct val="0"/>
              </a:spcBef>
              <a:spcAft>
                <a:spcPct val="0"/>
              </a:spcAft>
              <a:defRPr b="1">
                <a:solidFill>
                  <a:schemeClr val="tx1"/>
                </a:solidFill>
                <a:effectLst>
                  <a:outerShdw blurRad="38100" dist="38100" dir="2700000" algn="tl">
                    <a:srgbClr val="FFFFFF"/>
                  </a:outerShdw>
                </a:effectLst>
                <a:latin typeface="Arial" charset="0"/>
              </a:defRPr>
            </a:lvl8pPr>
            <a:lvl9pPr marL="1828800" algn="l" rtl="0" eaLnBrk="1" fontAlgn="base" hangingPunct="1">
              <a:spcBef>
                <a:spcPct val="0"/>
              </a:spcBef>
              <a:spcAft>
                <a:spcPct val="0"/>
              </a:spcAft>
              <a:defRPr b="1">
                <a:solidFill>
                  <a:schemeClr val="tx1"/>
                </a:solidFill>
                <a:effectLst>
                  <a:outerShdw blurRad="38100" dist="38100" dir="2700000" algn="tl">
                    <a:srgbClr val="FFFFFF"/>
                  </a:outerShdw>
                </a:effectLst>
                <a:latin typeface="Arial" charset="0"/>
              </a:defRPr>
            </a:lvl9pPr>
          </a:lstStyle>
          <a:p>
            <a:pPr marL="0" indent="0" algn="l" eaLnBrk="1" hangingPunct="1">
              <a:buFontTx/>
              <a:buNone/>
              <a:defRPr/>
            </a:pPr>
            <a:r>
              <a:rPr lang="es-ES" sz="1600" b="0" dirty="0" smtClean="0">
                <a:solidFill>
                  <a:schemeClr val="accent2"/>
                </a:solidFill>
                <a:effectLst/>
              </a:rPr>
              <a:t/>
            </a:r>
            <a:br>
              <a:rPr lang="es-ES" sz="1600" b="0" dirty="0" smtClean="0">
                <a:solidFill>
                  <a:schemeClr val="accent2"/>
                </a:solidFill>
                <a:effectLst/>
              </a:rPr>
            </a:br>
            <a:r>
              <a:rPr lang="es-ES" sz="2400" b="0" dirty="0" err="1" smtClean="0">
                <a:solidFill>
                  <a:schemeClr val="accent2"/>
                </a:solidFill>
              </a:rPr>
              <a:t>Most</a:t>
            </a:r>
            <a:r>
              <a:rPr lang="es-ES" sz="2400" b="0" dirty="0" smtClean="0">
                <a:solidFill>
                  <a:schemeClr val="accent2"/>
                </a:solidFill>
              </a:rPr>
              <a:t> </a:t>
            </a:r>
            <a:r>
              <a:rPr lang="es-ES" sz="2400" b="0" dirty="0">
                <a:solidFill>
                  <a:schemeClr val="accent2"/>
                </a:solidFill>
              </a:rPr>
              <a:t>of </a:t>
            </a:r>
            <a:r>
              <a:rPr lang="es-ES" sz="2400" b="0" dirty="0" err="1" smtClean="0">
                <a:solidFill>
                  <a:schemeClr val="accent2"/>
                </a:solidFill>
              </a:rPr>
              <a:t>pure</a:t>
            </a:r>
            <a:r>
              <a:rPr lang="es-ES" sz="2400" b="0" dirty="0" smtClean="0">
                <a:solidFill>
                  <a:schemeClr val="accent2"/>
                </a:solidFill>
              </a:rPr>
              <a:t> </a:t>
            </a:r>
            <a:r>
              <a:rPr lang="es-ES" sz="2400" b="0" dirty="0" err="1" smtClean="0">
                <a:solidFill>
                  <a:schemeClr val="accent2"/>
                </a:solidFill>
              </a:rPr>
              <a:t>biotech</a:t>
            </a:r>
            <a:r>
              <a:rPr lang="es-ES" sz="2400" b="0" dirty="0" smtClean="0">
                <a:solidFill>
                  <a:schemeClr val="accent2"/>
                </a:solidFill>
              </a:rPr>
              <a:t> </a:t>
            </a:r>
            <a:r>
              <a:rPr lang="es-ES" sz="2400" b="0" dirty="0" err="1" smtClean="0">
                <a:solidFill>
                  <a:schemeClr val="accent2"/>
                </a:solidFill>
              </a:rPr>
              <a:t>companies</a:t>
            </a:r>
            <a:r>
              <a:rPr lang="es-ES" sz="2400" b="0" dirty="0" smtClean="0">
                <a:solidFill>
                  <a:schemeClr val="accent2"/>
                </a:solidFill>
              </a:rPr>
              <a:t>  are </a:t>
            </a:r>
            <a:r>
              <a:rPr lang="es-ES" sz="2400" b="0" dirty="0" err="1" smtClean="0">
                <a:solidFill>
                  <a:schemeClr val="accent2"/>
                </a:solidFill>
              </a:rPr>
              <a:t>focused</a:t>
            </a:r>
            <a:r>
              <a:rPr lang="es-ES" sz="2400" b="0" dirty="0" smtClean="0">
                <a:solidFill>
                  <a:schemeClr val="accent2"/>
                </a:solidFill>
              </a:rPr>
              <a:t> </a:t>
            </a:r>
            <a:r>
              <a:rPr lang="es-ES" sz="2400" b="0" dirty="0" err="1" smtClean="0">
                <a:solidFill>
                  <a:schemeClr val="accent2"/>
                </a:solidFill>
              </a:rPr>
              <a:t>to</a:t>
            </a:r>
            <a:r>
              <a:rPr lang="es-ES" sz="2400" b="0" dirty="0" smtClean="0">
                <a:solidFill>
                  <a:schemeClr val="accent2"/>
                </a:solidFill>
              </a:rPr>
              <a:t> human </a:t>
            </a:r>
            <a:r>
              <a:rPr lang="es-ES" sz="2400" b="0" dirty="0" err="1" smtClean="0">
                <a:solidFill>
                  <a:schemeClr val="accent2"/>
                </a:solidFill>
              </a:rPr>
              <a:t>health</a:t>
            </a:r>
            <a:r>
              <a:rPr lang="es-ES" sz="2400" b="0" dirty="0" smtClean="0">
                <a:solidFill>
                  <a:schemeClr val="accent2"/>
                </a:solidFill>
              </a:rPr>
              <a:t> (54%)</a:t>
            </a:r>
            <a:endParaRPr lang="es-ES" sz="1800" b="0" dirty="0">
              <a:solidFill>
                <a:schemeClr val="accent2"/>
              </a:solidFill>
            </a:endParaRPr>
          </a:p>
        </p:txBody>
      </p:sp>
      <p:sp>
        <p:nvSpPr>
          <p:cNvPr id="3" name="2 Rectángulo"/>
          <p:cNvSpPr/>
          <p:nvPr/>
        </p:nvSpPr>
        <p:spPr>
          <a:xfrm>
            <a:off x="5076056" y="1772816"/>
            <a:ext cx="3384376" cy="3785652"/>
          </a:xfrm>
          <a:prstGeom prst="rect">
            <a:avLst/>
          </a:prstGeom>
          <a:solidFill>
            <a:srgbClr val="FFFFCC"/>
          </a:solidFill>
        </p:spPr>
        <p:txBody>
          <a:bodyPr wrap="square">
            <a:spAutoFit/>
          </a:bodyPr>
          <a:lstStyle/>
          <a:p>
            <a:pPr algn="ctr">
              <a:defRPr/>
            </a:pPr>
            <a:r>
              <a:rPr lang="en-US" sz="2000" b="1" dirty="0" smtClean="0">
                <a:solidFill>
                  <a:schemeClr val="accent6"/>
                </a:solidFill>
                <a:latin typeface="+mj-lt"/>
              </a:rPr>
              <a:t>Priorities</a:t>
            </a:r>
          </a:p>
          <a:p>
            <a:pPr algn="ctr">
              <a:defRPr/>
            </a:pPr>
            <a:endParaRPr lang="en-US" sz="2000" dirty="0" smtClean="0">
              <a:solidFill>
                <a:schemeClr val="accent2"/>
              </a:solidFill>
            </a:endParaRPr>
          </a:p>
          <a:p>
            <a:pPr>
              <a:defRPr/>
            </a:pPr>
            <a:r>
              <a:rPr lang="en-US" sz="2000" dirty="0" smtClean="0">
                <a:solidFill>
                  <a:schemeClr val="accent2"/>
                </a:solidFill>
              </a:rPr>
              <a:t>Cell Therapy.</a:t>
            </a:r>
          </a:p>
          <a:p>
            <a:pPr>
              <a:defRPr/>
            </a:pPr>
            <a:r>
              <a:rPr lang="en-US" sz="2000" dirty="0" smtClean="0">
                <a:solidFill>
                  <a:schemeClr val="accent2"/>
                </a:solidFill>
              </a:rPr>
              <a:t>Regenerative Medicine.</a:t>
            </a:r>
          </a:p>
          <a:p>
            <a:pPr>
              <a:defRPr/>
            </a:pPr>
            <a:r>
              <a:rPr lang="en-US" sz="2000" smtClean="0">
                <a:solidFill>
                  <a:schemeClr val="accent2"/>
                </a:solidFill>
              </a:rPr>
              <a:t>Gene </a:t>
            </a:r>
            <a:r>
              <a:rPr lang="en-US" sz="2000" dirty="0" smtClean="0">
                <a:solidFill>
                  <a:schemeClr val="accent2"/>
                </a:solidFill>
              </a:rPr>
              <a:t>Therapy .</a:t>
            </a:r>
          </a:p>
          <a:p>
            <a:pPr>
              <a:defRPr/>
            </a:pPr>
            <a:r>
              <a:rPr lang="en-US" sz="2000" dirty="0" smtClean="0">
                <a:solidFill>
                  <a:schemeClr val="accent2"/>
                </a:solidFill>
              </a:rPr>
              <a:t>Immunology.</a:t>
            </a:r>
          </a:p>
          <a:p>
            <a:pPr>
              <a:defRPr/>
            </a:pPr>
            <a:r>
              <a:rPr lang="en-US" sz="2000" dirty="0" smtClean="0">
                <a:solidFill>
                  <a:schemeClr val="accent2"/>
                </a:solidFill>
              </a:rPr>
              <a:t>Vaccines.</a:t>
            </a:r>
            <a:br>
              <a:rPr lang="en-US" sz="2000" dirty="0" smtClean="0">
                <a:solidFill>
                  <a:schemeClr val="accent2"/>
                </a:solidFill>
              </a:rPr>
            </a:br>
            <a:r>
              <a:rPr lang="en-US" sz="2000" dirty="0" smtClean="0">
                <a:solidFill>
                  <a:schemeClr val="accent2"/>
                </a:solidFill>
              </a:rPr>
              <a:t>Antimicrobial Resistance</a:t>
            </a:r>
          </a:p>
          <a:p>
            <a:pPr>
              <a:defRPr/>
            </a:pPr>
            <a:r>
              <a:rPr lang="en-US" sz="2000" dirty="0" smtClean="0">
                <a:solidFill>
                  <a:schemeClr val="accent2"/>
                </a:solidFill>
              </a:rPr>
              <a:t>Biosimilars.</a:t>
            </a:r>
          </a:p>
          <a:p>
            <a:pPr fontAlgn="base">
              <a:spcBef>
                <a:spcPct val="0"/>
              </a:spcBef>
              <a:spcAft>
                <a:spcPct val="0"/>
              </a:spcAft>
              <a:defRPr/>
            </a:pPr>
            <a:r>
              <a:rPr lang="en-US" sz="2000" dirty="0" smtClean="0">
                <a:solidFill>
                  <a:schemeClr val="accent2"/>
                </a:solidFill>
              </a:rPr>
              <a:t>Bioinformatics.</a:t>
            </a:r>
          </a:p>
          <a:p>
            <a:pPr algn="ctr" fontAlgn="base">
              <a:spcBef>
                <a:spcPct val="0"/>
              </a:spcBef>
              <a:spcAft>
                <a:spcPct val="0"/>
              </a:spcAft>
              <a:defRPr/>
            </a:pPr>
            <a:endParaRPr lang="en-US" sz="2000" dirty="0" smtClean="0">
              <a:solidFill>
                <a:schemeClr val="accent2"/>
              </a:solidFill>
              <a:effectLst>
                <a:outerShdw blurRad="38100" dist="38100" dir="2700000" algn="tl">
                  <a:srgbClr val="FFFFFF"/>
                </a:outerShdw>
              </a:effectLst>
              <a:latin typeface="+mj-lt"/>
              <a:ea typeface="+mj-ea"/>
              <a:cs typeface="+mj-cs"/>
            </a:endParaRPr>
          </a:p>
          <a:p>
            <a:pPr marL="285750" indent="-285750" algn="ctr" fontAlgn="base">
              <a:spcBef>
                <a:spcPct val="0"/>
              </a:spcBef>
              <a:spcAft>
                <a:spcPct val="0"/>
              </a:spcAft>
              <a:buFontTx/>
              <a:buChar char="-"/>
              <a:defRPr/>
            </a:pPr>
            <a:endParaRPr lang="en-US" sz="2000" dirty="0">
              <a:solidFill>
                <a:schemeClr val="accent2"/>
              </a:solidFill>
              <a:effectLst>
                <a:outerShdw blurRad="38100" dist="38100" dir="2700000" algn="tl">
                  <a:srgbClr val="FFFFFF"/>
                </a:outerShdw>
              </a:effectLst>
              <a:latin typeface="+mj-lt"/>
              <a:ea typeface="+mj-ea"/>
              <a:cs typeface="+mj-cs"/>
            </a:endParaRPr>
          </a:p>
        </p:txBody>
      </p:sp>
      <p:sp>
        <p:nvSpPr>
          <p:cNvPr id="5" name="4 CuadroTexto"/>
          <p:cNvSpPr txBox="1"/>
          <p:nvPr/>
        </p:nvSpPr>
        <p:spPr>
          <a:xfrm>
            <a:off x="1187624" y="805952"/>
            <a:ext cx="5472608" cy="584775"/>
          </a:xfrm>
          <a:prstGeom prst="rect">
            <a:avLst/>
          </a:prstGeom>
          <a:noFill/>
        </p:spPr>
        <p:txBody>
          <a:bodyPr wrap="square" rtlCol="0">
            <a:spAutoFit/>
          </a:bodyPr>
          <a:lstStyle/>
          <a:p>
            <a:r>
              <a:rPr lang="es-ES" sz="3200" b="1" kern="0" dirty="0">
                <a:solidFill>
                  <a:srgbClr val="00B0F0"/>
                </a:solidFill>
                <a:effectLst>
                  <a:outerShdw blurRad="38100" dist="38100" dir="2700000" algn="tl">
                    <a:srgbClr val="FFFFFF"/>
                  </a:outerShdw>
                </a:effectLst>
                <a:latin typeface="Calibri" pitchFamily="34" charset="0"/>
                <a:ea typeface="+mj-ea"/>
                <a:cs typeface="+mj-cs"/>
              </a:rPr>
              <a:t>CDTI </a:t>
            </a:r>
            <a:r>
              <a:rPr lang="es-ES" sz="3200" b="1" kern="0" dirty="0" err="1">
                <a:solidFill>
                  <a:srgbClr val="00B0F0"/>
                </a:solidFill>
                <a:effectLst>
                  <a:outerShdw blurRad="38100" dist="38100" dir="2700000" algn="tl">
                    <a:srgbClr val="FFFFFF"/>
                  </a:outerShdw>
                </a:effectLst>
                <a:latin typeface="Calibri" pitchFamily="34" charset="0"/>
                <a:ea typeface="+mj-ea"/>
                <a:cs typeface="+mj-cs"/>
              </a:rPr>
              <a:t>Support</a:t>
            </a:r>
            <a:r>
              <a:rPr lang="es-ES" sz="3200" b="1" kern="0" dirty="0">
                <a:solidFill>
                  <a:srgbClr val="00B0F0"/>
                </a:solidFill>
                <a:effectLst>
                  <a:outerShdw blurRad="38100" dist="38100" dir="2700000" algn="tl">
                    <a:srgbClr val="FFFFFF"/>
                  </a:outerShdw>
                </a:effectLst>
                <a:latin typeface="Calibri" pitchFamily="34" charset="0"/>
                <a:ea typeface="+mj-ea"/>
                <a:cs typeface="+mj-cs"/>
              </a:rPr>
              <a:t> </a:t>
            </a:r>
            <a:r>
              <a:rPr lang="es-ES" sz="3200" b="1" kern="0" dirty="0" smtClean="0">
                <a:solidFill>
                  <a:srgbClr val="00B0F0"/>
                </a:solidFill>
                <a:effectLst>
                  <a:outerShdw blurRad="38100" dist="38100" dir="2700000" algn="tl">
                    <a:srgbClr val="FFFFFF"/>
                  </a:outerShdw>
                </a:effectLst>
                <a:latin typeface="Calibri" pitchFamily="34" charset="0"/>
                <a:ea typeface="+mj-ea"/>
                <a:cs typeface="+mj-cs"/>
              </a:rPr>
              <a:t>(2008-2012)</a:t>
            </a:r>
            <a:endParaRPr lang="es-ES" sz="3200" b="1" kern="0" dirty="0">
              <a:solidFill>
                <a:srgbClr val="00B0F0"/>
              </a:solidFill>
              <a:effectLst>
                <a:outerShdw blurRad="38100" dist="38100" dir="2700000" algn="tl">
                  <a:srgbClr val="FFFFFF"/>
                </a:outerShdw>
              </a:effectLst>
              <a:latin typeface="Calibri" pitchFamily="34" charset="0"/>
              <a:ea typeface="+mj-ea"/>
              <a:cs typeface="+mj-cs"/>
            </a:endParaRPr>
          </a:p>
        </p:txBody>
      </p:sp>
    </p:spTree>
    <p:extLst>
      <p:ext uri="{BB962C8B-B14F-4D97-AF65-F5344CB8AC3E}">
        <p14:creationId xmlns:p14="http://schemas.microsoft.com/office/powerpoint/2010/main" val="8570129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827584" y="1363409"/>
            <a:ext cx="8064896" cy="4585871"/>
          </a:xfrm>
          <a:prstGeom prst="rect">
            <a:avLst/>
          </a:prstGeom>
        </p:spPr>
        <p:txBody>
          <a:bodyPr wrap="square">
            <a:spAutoFit/>
          </a:bodyPr>
          <a:lstStyle/>
          <a:p>
            <a:pPr marL="285750" indent="-285750">
              <a:buFont typeface="Calibri" pitchFamily="34" charset="0"/>
              <a:buChar char="-"/>
            </a:pPr>
            <a:r>
              <a:rPr lang="es-ES" sz="1600" dirty="0" smtClean="0"/>
              <a:t>DIAGNÓSTICO </a:t>
            </a:r>
            <a:r>
              <a:rPr lang="es-ES" sz="1600" dirty="0"/>
              <a:t>GENÉTICO DE ENFERMEDADES </a:t>
            </a:r>
            <a:r>
              <a:rPr lang="es-ES" sz="1600" dirty="0" smtClean="0"/>
              <a:t>RARAS</a:t>
            </a:r>
            <a:endParaRPr lang="es-ES" sz="1600" dirty="0"/>
          </a:p>
          <a:p>
            <a:pPr marL="285750" indent="-285750">
              <a:buFont typeface="Calibri" pitchFamily="34" charset="0"/>
              <a:buChar char="-"/>
            </a:pPr>
            <a:r>
              <a:rPr lang="es-ES" sz="1600" dirty="0" smtClean="0"/>
              <a:t>APLICACIÓN </a:t>
            </a:r>
            <a:r>
              <a:rPr lang="es-ES" sz="1600" dirty="0"/>
              <a:t>DE LA BIOLOGÍA DE SISTEMAS Y LAS TÉCNICAS DE INTELIGENCIA ARTIFICIAL PARA LA IDENTIFICACIÓN DE </a:t>
            </a:r>
            <a:r>
              <a:rPr lang="es-ES" sz="1600" dirty="0" smtClean="0"/>
              <a:t>DIANAS </a:t>
            </a:r>
          </a:p>
          <a:p>
            <a:pPr marL="285750" indent="-285750">
              <a:buFont typeface="Calibri" pitchFamily="34" charset="0"/>
              <a:buChar char="-"/>
            </a:pPr>
            <a:r>
              <a:rPr lang="es-ES" sz="1600" dirty="0" smtClean="0"/>
              <a:t>PREPARACIÓN </a:t>
            </a:r>
            <a:r>
              <a:rPr lang="es-ES" sz="1600" dirty="0"/>
              <a:t>Y ESCALADO PREINDUSTRIAL DE RESINAS DE AGAROSA PARA LA INDUSTRIA BIOTECNOLÓGICA</a:t>
            </a:r>
            <a:endParaRPr lang="es-ES" sz="1600" dirty="0" smtClean="0"/>
          </a:p>
          <a:p>
            <a:pPr marL="285750" indent="-285750">
              <a:buFont typeface="Calibri" pitchFamily="34" charset="0"/>
              <a:buChar char="-"/>
            </a:pPr>
            <a:r>
              <a:rPr lang="es-ES" sz="1600" dirty="0" smtClean="0"/>
              <a:t>CONTROL </a:t>
            </a:r>
            <a:r>
              <a:rPr lang="es-ES" sz="1600" dirty="0"/>
              <a:t>BIOLÓGICO DE HONGOS, BACTERIAS, ALGAS E INVERTEBRADOS MARINOS: SELECCIÓN DE NUEVOS BIOCIDAS DE SÍNTESIS BIOLÓGICA Y OPTIMIZACIÓN DE SU PRODUCCIÓN MEDIANTE TÉCNICAS GENÉTICAS E INDUSTRIALES.</a:t>
            </a:r>
            <a:endParaRPr lang="es-ES" sz="1600" dirty="0" smtClean="0"/>
          </a:p>
          <a:p>
            <a:pPr marL="285750" indent="-285750">
              <a:buFont typeface="Calibri" pitchFamily="34" charset="0"/>
              <a:buChar char="-"/>
            </a:pPr>
            <a:r>
              <a:rPr lang="es-ES" sz="1600" dirty="0" smtClean="0"/>
              <a:t>DESARROLLO </a:t>
            </a:r>
            <a:r>
              <a:rPr lang="es-ES" sz="1600" dirty="0"/>
              <a:t>DE BIOPRODUCTOS CON CAPACIDAD BIOPESTICIDA, BIOESTIMULANTE Y/O </a:t>
            </a:r>
            <a:r>
              <a:rPr lang="es-ES" sz="1600" dirty="0" smtClean="0"/>
              <a:t>BIOFERTILIZANTE</a:t>
            </a:r>
            <a:r>
              <a:rPr lang="es-ES" dirty="0" smtClean="0"/>
              <a:t>.</a:t>
            </a:r>
          </a:p>
          <a:p>
            <a:pPr marL="285750" indent="-285750">
              <a:buFont typeface="Calibri" pitchFamily="34" charset="0"/>
              <a:buChar char="-"/>
              <a:defRPr/>
            </a:pPr>
            <a:r>
              <a:rPr lang="es-ES" sz="1600" dirty="0" smtClean="0"/>
              <a:t>NUEVOS PÉPTIDOS PARA TRATAMIENTO DE ENFERMEDADES INFLAMATORIAS/AUTOINMUNES Y RADIODIGNÓSTICO TUMORAL</a:t>
            </a:r>
          </a:p>
          <a:p>
            <a:pPr marL="285750" indent="-285750">
              <a:buFont typeface="Calibri" pitchFamily="34" charset="0"/>
              <a:buChar char="-"/>
              <a:defRPr/>
            </a:pPr>
            <a:r>
              <a:rPr lang="es-ES" sz="1600" dirty="0" smtClean="0"/>
              <a:t>NUEVO PROCESO DE VECTORIZACIÓN VEGETAL</a:t>
            </a:r>
          </a:p>
          <a:p>
            <a:pPr marL="285750" indent="-285750">
              <a:buFont typeface="Calibri" pitchFamily="34" charset="0"/>
              <a:buChar char="-"/>
              <a:defRPr/>
            </a:pPr>
            <a:r>
              <a:rPr lang="es-ES" sz="1600" dirty="0" smtClean="0"/>
              <a:t>OBTENCIÓN DE ANTICUERPOS CONTRA ANTÍGENO DE SUPERFICIE DE LA HEPATITIS B</a:t>
            </a:r>
            <a:endParaRPr lang="es-ES" sz="1600" dirty="0"/>
          </a:p>
          <a:p>
            <a:pPr marL="285750" indent="-285750">
              <a:buFont typeface="Calibri" pitchFamily="34" charset="0"/>
              <a:buChar char="-"/>
              <a:defRPr/>
            </a:pPr>
            <a:r>
              <a:rPr lang="es-ES" sz="1600" dirty="0" smtClean="0"/>
              <a:t>OBTENCIÓN DE REACTIVOS PARA LA DETERMINACIÓN DE ANTICUERPOS </a:t>
            </a:r>
          </a:p>
          <a:p>
            <a:pPr marL="285750" indent="-285750">
              <a:buFont typeface="Calibri" pitchFamily="34" charset="0"/>
              <a:buChar char="-"/>
              <a:defRPr/>
            </a:pPr>
            <a:r>
              <a:rPr lang="es-ES" sz="1600" dirty="0" smtClean="0"/>
              <a:t>PROCESOS BOETECNOLÓGICOS DE BIOCONVERSION DE ESTEROIDES</a:t>
            </a:r>
            <a:endParaRPr lang="es-ES" sz="1600" dirty="0"/>
          </a:p>
          <a:p>
            <a:pPr marL="285750" indent="-285750">
              <a:buFont typeface="Calibri" pitchFamily="34" charset="0"/>
              <a:buChar char="-"/>
              <a:defRPr/>
            </a:pPr>
            <a:r>
              <a:rPr lang="es-ES" sz="1600" dirty="0" smtClean="0"/>
              <a:t>NUEVOS FÁRMACOS PARA EL TRATAMIENTO DE ENFERMEDADES MENTALES</a:t>
            </a:r>
            <a:endParaRPr lang="es-ES" sz="1600" dirty="0"/>
          </a:p>
          <a:p>
            <a:endParaRPr lang="es-ES" dirty="0"/>
          </a:p>
        </p:txBody>
      </p:sp>
      <p:sp>
        <p:nvSpPr>
          <p:cNvPr id="5" name="4 CuadroTexto"/>
          <p:cNvSpPr txBox="1"/>
          <p:nvPr/>
        </p:nvSpPr>
        <p:spPr>
          <a:xfrm>
            <a:off x="1187624" y="349025"/>
            <a:ext cx="5472608" cy="584775"/>
          </a:xfrm>
          <a:prstGeom prst="rect">
            <a:avLst/>
          </a:prstGeom>
          <a:noFill/>
        </p:spPr>
        <p:txBody>
          <a:bodyPr wrap="square" rtlCol="0">
            <a:spAutoFit/>
          </a:bodyPr>
          <a:lstStyle/>
          <a:p>
            <a:r>
              <a:rPr lang="es-ES" sz="3200" b="1" kern="0" dirty="0">
                <a:solidFill>
                  <a:srgbClr val="00B0F0"/>
                </a:solidFill>
                <a:effectLst>
                  <a:outerShdw blurRad="38100" dist="38100" dir="2700000" algn="tl">
                    <a:srgbClr val="FFFFFF"/>
                  </a:outerShdw>
                </a:effectLst>
                <a:latin typeface="Calibri" pitchFamily="34" charset="0"/>
                <a:ea typeface="+mj-ea"/>
                <a:cs typeface="+mj-cs"/>
              </a:rPr>
              <a:t>CDTI Support </a:t>
            </a:r>
            <a:r>
              <a:rPr lang="es-ES" sz="3200" b="1" kern="0" dirty="0" smtClean="0">
                <a:solidFill>
                  <a:srgbClr val="00B0F0"/>
                </a:solidFill>
                <a:effectLst>
                  <a:outerShdw blurRad="38100" dist="38100" dir="2700000" algn="tl">
                    <a:srgbClr val="FFFFFF"/>
                  </a:outerShdw>
                </a:effectLst>
                <a:latin typeface="Calibri" pitchFamily="34" charset="0"/>
                <a:ea typeface="+mj-ea"/>
                <a:cs typeface="+mj-cs"/>
              </a:rPr>
              <a:t>(2008-2012)</a:t>
            </a:r>
            <a:endParaRPr lang="es-ES" sz="3200" b="1" kern="0" dirty="0">
              <a:solidFill>
                <a:srgbClr val="00B0F0"/>
              </a:solidFill>
              <a:effectLst>
                <a:outerShdw blurRad="38100" dist="38100" dir="2700000" algn="tl">
                  <a:srgbClr val="FFFFFF"/>
                </a:outerShdw>
              </a:effectLst>
              <a:latin typeface="Calibri" pitchFamily="34" charset="0"/>
              <a:ea typeface="+mj-ea"/>
              <a:cs typeface="+mj-cs"/>
            </a:endParaRPr>
          </a:p>
        </p:txBody>
      </p:sp>
    </p:spTree>
    <p:extLst>
      <p:ext uri="{BB962C8B-B14F-4D97-AF65-F5344CB8AC3E}">
        <p14:creationId xmlns:p14="http://schemas.microsoft.com/office/powerpoint/2010/main" val="34930938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899592" y="44624"/>
            <a:ext cx="8424936" cy="584775"/>
          </a:xfrm>
          <a:prstGeom prst="rect">
            <a:avLst/>
          </a:prstGeom>
          <a:noFill/>
        </p:spPr>
        <p:txBody>
          <a:bodyPr wrap="square" rtlCol="0">
            <a:spAutoFit/>
          </a:bodyPr>
          <a:lstStyle/>
          <a:p>
            <a:r>
              <a:rPr lang="es-ES" sz="3200" b="1" kern="0" dirty="0">
                <a:solidFill>
                  <a:srgbClr val="00B0F0"/>
                </a:solidFill>
                <a:effectLst>
                  <a:outerShdw blurRad="38100" dist="38100" dir="2700000" algn="tl">
                    <a:srgbClr val="FFFFFF"/>
                  </a:outerShdw>
                </a:effectLst>
                <a:latin typeface="Calibri" pitchFamily="34" charset="0"/>
                <a:ea typeface="+mj-ea"/>
                <a:cs typeface="+mj-cs"/>
              </a:rPr>
              <a:t>CDTI </a:t>
            </a:r>
            <a:r>
              <a:rPr lang="es-ES" sz="3200" b="1" kern="0" dirty="0" err="1" smtClean="0">
                <a:solidFill>
                  <a:srgbClr val="00B0F0"/>
                </a:solidFill>
                <a:effectLst>
                  <a:outerShdw blurRad="38100" dist="38100" dir="2700000" algn="tl">
                    <a:srgbClr val="FFFFFF"/>
                  </a:outerShdw>
                </a:effectLst>
                <a:latin typeface="Calibri" pitchFamily="34" charset="0"/>
                <a:ea typeface="+mj-ea"/>
                <a:cs typeface="+mj-cs"/>
              </a:rPr>
              <a:t>Support</a:t>
            </a:r>
            <a:r>
              <a:rPr lang="es-ES" sz="3200" b="1" kern="0" dirty="0" smtClean="0">
                <a:solidFill>
                  <a:srgbClr val="00B0F0"/>
                </a:solidFill>
                <a:effectLst>
                  <a:outerShdw blurRad="38100" dist="38100" dir="2700000" algn="tl">
                    <a:srgbClr val="FFFFFF"/>
                  </a:outerShdw>
                </a:effectLst>
                <a:latin typeface="Calibri" pitchFamily="34" charset="0"/>
                <a:ea typeface="+mj-ea"/>
                <a:cs typeface="+mj-cs"/>
              </a:rPr>
              <a:t>, </a:t>
            </a:r>
            <a:r>
              <a:rPr lang="es-ES" sz="3200" b="1" kern="0" dirty="0" err="1" smtClean="0">
                <a:solidFill>
                  <a:srgbClr val="00B0F0"/>
                </a:solidFill>
                <a:effectLst>
                  <a:outerShdw blurRad="38100" dist="38100" dir="2700000" algn="tl">
                    <a:srgbClr val="FFFFFF"/>
                  </a:outerShdw>
                </a:effectLst>
                <a:latin typeface="Calibri" pitchFamily="34" charset="0"/>
                <a:ea typeface="+mj-ea"/>
                <a:cs typeface="+mj-cs"/>
              </a:rPr>
              <a:t>aligned</a:t>
            </a:r>
            <a:r>
              <a:rPr lang="es-ES" sz="3200" b="1" kern="0" dirty="0" smtClean="0">
                <a:solidFill>
                  <a:srgbClr val="00B0F0"/>
                </a:solidFill>
                <a:effectLst>
                  <a:outerShdw blurRad="38100" dist="38100" dir="2700000" algn="tl">
                    <a:srgbClr val="FFFFFF"/>
                  </a:outerShdw>
                </a:effectLst>
                <a:latin typeface="Calibri" pitchFamily="34" charset="0"/>
                <a:ea typeface="+mj-ea"/>
                <a:cs typeface="+mj-cs"/>
              </a:rPr>
              <a:t> </a:t>
            </a:r>
            <a:r>
              <a:rPr lang="es-ES" sz="3200" b="1" kern="0" dirty="0" err="1" smtClean="0">
                <a:solidFill>
                  <a:srgbClr val="00B0F0"/>
                </a:solidFill>
                <a:effectLst>
                  <a:outerShdw blurRad="38100" dist="38100" dir="2700000" algn="tl">
                    <a:srgbClr val="FFFFFF"/>
                  </a:outerShdw>
                </a:effectLst>
                <a:latin typeface="Calibri" pitchFamily="34" charset="0"/>
                <a:ea typeface="+mj-ea"/>
                <a:cs typeface="+mj-cs"/>
              </a:rPr>
              <a:t>with</a:t>
            </a:r>
            <a:r>
              <a:rPr lang="es-ES" sz="3200" b="1" kern="0" dirty="0" smtClean="0">
                <a:solidFill>
                  <a:srgbClr val="00B0F0"/>
                </a:solidFill>
                <a:effectLst>
                  <a:outerShdw blurRad="38100" dist="38100" dir="2700000" algn="tl">
                    <a:srgbClr val="FFFFFF"/>
                  </a:outerShdw>
                </a:effectLst>
                <a:latin typeface="Calibri" pitchFamily="34" charset="0"/>
                <a:ea typeface="+mj-ea"/>
                <a:cs typeface="+mj-cs"/>
              </a:rPr>
              <a:t> </a:t>
            </a:r>
            <a:r>
              <a:rPr lang="es-ES" sz="3200" b="1" kern="0" dirty="0" err="1" smtClean="0">
                <a:solidFill>
                  <a:srgbClr val="00B0F0"/>
                </a:solidFill>
                <a:effectLst>
                  <a:outerShdw blurRad="38100" dist="38100" dir="2700000" algn="tl">
                    <a:srgbClr val="FFFFFF"/>
                  </a:outerShdw>
                </a:effectLst>
                <a:latin typeface="Calibri" pitchFamily="34" charset="0"/>
                <a:ea typeface="+mj-ea"/>
                <a:cs typeface="+mj-cs"/>
              </a:rPr>
              <a:t>State</a:t>
            </a:r>
            <a:r>
              <a:rPr lang="es-ES" sz="3200" b="1" kern="0" dirty="0" smtClean="0">
                <a:solidFill>
                  <a:srgbClr val="00B0F0"/>
                </a:solidFill>
                <a:effectLst>
                  <a:outerShdw blurRad="38100" dist="38100" dir="2700000" algn="tl">
                    <a:srgbClr val="FFFFFF"/>
                  </a:outerShdw>
                </a:effectLst>
                <a:latin typeface="Calibri" pitchFamily="34" charset="0"/>
                <a:ea typeface="+mj-ea"/>
                <a:cs typeface="+mj-cs"/>
              </a:rPr>
              <a:t> Plan</a:t>
            </a:r>
            <a:endParaRPr lang="es-ES" sz="3200" b="1" kern="0" dirty="0">
              <a:solidFill>
                <a:srgbClr val="00B0F0"/>
              </a:solidFill>
              <a:effectLst>
                <a:outerShdw blurRad="38100" dist="38100" dir="2700000" algn="tl">
                  <a:srgbClr val="FFFFFF"/>
                </a:outerShdw>
              </a:effectLst>
              <a:latin typeface="Calibri" pitchFamily="34" charset="0"/>
              <a:ea typeface="+mj-ea"/>
              <a:cs typeface="+mj-cs"/>
            </a:endParaRPr>
          </a:p>
        </p:txBody>
      </p:sp>
      <p:graphicFrame>
        <p:nvGraphicFramePr>
          <p:cNvPr id="5" name="4 Tabla"/>
          <p:cNvGraphicFramePr>
            <a:graphicFrameLocks noGrp="1"/>
          </p:cNvGraphicFramePr>
          <p:nvPr>
            <p:extLst>
              <p:ext uri="{D42A27DB-BD31-4B8C-83A1-F6EECF244321}">
                <p14:modId xmlns:p14="http://schemas.microsoft.com/office/powerpoint/2010/main" val="3734561128"/>
              </p:ext>
            </p:extLst>
          </p:nvPr>
        </p:nvGraphicFramePr>
        <p:xfrm>
          <a:off x="899592" y="576059"/>
          <a:ext cx="7956884" cy="5790093"/>
        </p:xfrm>
        <a:graphic>
          <a:graphicData uri="http://schemas.openxmlformats.org/drawingml/2006/table">
            <a:tbl>
              <a:tblPr/>
              <a:tblGrid>
                <a:gridCol w="7956884"/>
              </a:tblGrid>
              <a:tr h="476677">
                <a:tc>
                  <a:txBody>
                    <a:bodyPr/>
                    <a:lstStyle/>
                    <a:p>
                      <a:pPr algn="l" fontAlgn="b"/>
                      <a:r>
                        <a:rPr lang="es-ES" sz="1800" b="0" i="0" u="none" strike="noStrike">
                          <a:solidFill>
                            <a:srgbClr val="000000"/>
                          </a:solidFill>
                          <a:effectLst/>
                          <a:latin typeface="Calibri"/>
                        </a:rPr>
                        <a:t>6.3. Industrial Leadership Programme</a:t>
                      </a:r>
                      <a:br>
                        <a:rPr lang="es-ES" sz="1800" b="0" i="0" u="none" strike="noStrike">
                          <a:solidFill>
                            <a:srgbClr val="000000"/>
                          </a:solidFill>
                          <a:effectLst/>
                          <a:latin typeface="Calibri"/>
                        </a:rPr>
                      </a:br>
                      <a:endParaRPr lang="es-ES" sz="1800" b="0" i="0" u="none" strike="noStrike">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A9694"/>
                    </a:solidFill>
                  </a:tcPr>
                </a:tc>
              </a:tr>
              <a:tr h="299981">
                <a:tc>
                  <a:txBody>
                    <a:bodyPr/>
                    <a:lstStyle/>
                    <a:p>
                      <a:pPr algn="l" fontAlgn="b"/>
                      <a:r>
                        <a:rPr lang="en-US" sz="1800" b="0" i="0" u="none" strike="noStrike">
                          <a:solidFill>
                            <a:srgbClr val="000000"/>
                          </a:solidFill>
                          <a:effectLst/>
                          <a:latin typeface="Calibri"/>
                        </a:rPr>
                        <a:t>6.3.2. Key enabling Technologies subprogramme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8B7"/>
                    </a:solidFill>
                  </a:tcPr>
                </a:tc>
              </a:tr>
              <a:tr h="299981">
                <a:tc>
                  <a:txBody>
                    <a:bodyPr/>
                    <a:lstStyle/>
                    <a:p>
                      <a:pPr algn="l" fontAlgn="b"/>
                      <a:r>
                        <a:rPr lang="es-ES" sz="1800" b="0" i="0" u="none" strike="noStrike">
                          <a:solidFill>
                            <a:srgbClr val="000000"/>
                          </a:solidFill>
                          <a:effectLst/>
                          <a:latin typeface="Calibri"/>
                        </a:rPr>
                        <a:t>Nanotechnology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r>
              <a:tr h="299981">
                <a:tc>
                  <a:txBody>
                    <a:bodyPr/>
                    <a:lstStyle/>
                    <a:p>
                      <a:pPr algn="l" fontAlgn="b"/>
                      <a:r>
                        <a:rPr lang="es-ES" sz="1800" b="0" i="0" u="none" strike="noStrike">
                          <a:solidFill>
                            <a:srgbClr val="000000"/>
                          </a:solidFill>
                          <a:effectLst/>
                          <a:latin typeface="Calibri"/>
                        </a:rPr>
                        <a:t>Advanced Materials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r>
              <a:tr h="299981">
                <a:tc>
                  <a:txBody>
                    <a:bodyPr/>
                    <a:lstStyle/>
                    <a:p>
                      <a:pPr algn="l" fontAlgn="b"/>
                      <a:r>
                        <a:rPr lang="es-ES" sz="1800" b="1" i="0" u="none" strike="noStrike">
                          <a:solidFill>
                            <a:srgbClr val="000000"/>
                          </a:solidFill>
                          <a:effectLst/>
                          <a:latin typeface="Calibri"/>
                        </a:rPr>
                        <a:t>Biotechnology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r>
              <a:tr h="487058">
                <a:tc>
                  <a:txBody>
                    <a:bodyPr/>
                    <a:lstStyle/>
                    <a:p>
                      <a:pPr algn="l" fontAlgn="b"/>
                      <a:r>
                        <a:rPr lang="es-ES" sz="1800" b="0" i="0" u="none" strike="noStrike">
                          <a:solidFill>
                            <a:srgbClr val="000000"/>
                          </a:solidFill>
                          <a:effectLst/>
                          <a:latin typeface="Calibri"/>
                        </a:rPr>
                        <a:t>6.4. Societal Challenges Programme</a:t>
                      </a:r>
                      <a:br>
                        <a:rPr lang="es-ES" sz="1800" b="0" i="0" u="none" strike="noStrike">
                          <a:solidFill>
                            <a:srgbClr val="000000"/>
                          </a:solidFill>
                          <a:effectLst/>
                          <a:latin typeface="Calibri"/>
                        </a:rPr>
                      </a:br>
                      <a:endParaRPr lang="es-ES" sz="1800" b="0" i="0" u="none" strike="noStrike">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9694"/>
                    </a:solidFill>
                  </a:tcPr>
                </a:tc>
              </a:tr>
              <a:tr h="493909">
                <a:tc>
                  <a:txBody>
                    <a:bodyPr/>
                    <a:lstStyle/>
                    <a:p>
                      <a:pPr algn="l" fontAlgn="b"/>
                      <a:r>
                        <a:rPr lang="en-US" sz="1800" b="0" i="0" u="none" strike="noStrike" dirty="0">
                          <a:solidFill>
                            <a:srgbClr val="000000"/>
                          </a:solidFill>
                          <a:effectLst/>
                          <a:latin typeface="Calibri"/>
                        </a:rPr>
                        <a:t>6.4.1.  Health demographic change and well-being </a:t>
                      </a:r>
                      <a:br>
                        <a:rPr lang="en-US" sz="1800" b="0" i="0" u="none" strike="noStrike" dirty="0">
                          <a:solidFill>
                            <a:srgbClr val="000000"/>
                          </a:solidFill>
                          <a:effectLst/>
                          <a:latin typeface="Calibri"/>
                        </a:rPr>
                      </a:br>
                      <a:endParaRPr lang="en-US" sz="18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r>
              <a:tr h="299981">
                <a:tc>
                  <a:txBody>
                    <a:bodyPr/>
                    <a:lstStyle/>
                    <a:p>
                      <a:pPr algn="l" fontAlgn="b"/>
                      <a:r>
                        <a:rPr lang="es-ES" sz="1800" b="0" i="0" u="none" strike="noStrike">
                          <a:solidFill>
                            <a:srgbClr val="000000"/>
                          </a:solidFill>
                          <a:effectLst/>
                          <a:latin typeface="Calibri"/>
                        </a:rPr>
                        <a:t>Omics research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r>
              <a:tr h="299981">
                <a:tc>
                  <a:txBody>
                    <a:bodyPr/>
                    <a:lstStyle/>
                    <a:p>
                      <a:pPr algn="l" fontAlgn="b"/>
                      <a:r>
                        <a:rPr lang="es-ES" sz="1800" b="0" i="0" u="none" strike="noStrike">
                          <a:solidFill>
                            <a:srgbClr val="000000"/>
                          </a:solidFill>
                          <a:effectLst/>
                          <a:latin typeface="Calibri"/>
                        </a:rPr>
                        <a:t>Nanomedicine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r>
              <a:tr h="299981">
                <a:tc>
                  <a:txBody>
                    <a:bodyPr/>
                    <a:lstStyle/>
                    <a:p>
                      <a:pPr algn="l" fontAlgn="b"/>
                      <a:r>
                        <a:rPr lang="es-ES" sz="1800" b="0" i="0" u="none" strike="noStrike">
                          <a:solidFill>
                            <a:srgbClr val="000000"/>
                          </a:solidFill>
                          <a:effectLst/>
                          <a:latin typeface="Calibri"/>
                        </a:rPr>
                        <a:t>New molecules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r>
              <a:tr h="589895">
                <a:tc>
                  <a:txBody>
                    <a:bodyPr/>
                    <a:lstStyle/>
                    <a:p>
                      <a:pPr algn="l" fontAlgn="b"/>
                      <a:r>
                        <a:rPr lang="es-ES" sz="1800" b="0" i="0" u="none" strike="noStrike">
                          <a:solidFill>
                            <a:srgbClr val="000000"/>
                          </a:solidFill>
                          <a:effectLst/>
                          <a:latin typeface="Calibri"/>
                        </a:rPr>
                        <a:t>6.4.2. Food security, sustainable &amp; productive agriculture, sustenible natural resources, marine an maritime research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BB59"/>
                    </a:solidFill>
                  </a:tcPr>
                </a:tc>
              </a:tr>
              <a:tr h="216876">
                <a:tc>
                  <a:txBody>
                    <a:bodyPr/>
                    <a:lstStyle/>
                    <a:p>
                      <a:pPr algn="l" fontAlgn="b"/>
                      <a:r>
                        <a:rPr lang="es-ES" sz="1800" b="0" i="0" u="none" strike="noStrike">
                          <a:solidFill>
                            <a:srgbClr val="000000"/>
                          </a:solidFill>
                          <a:effectLst/>
                          <a:latin typeface="Calibri"/>
                        </a:rPr>
                        <a:t>Bioproducts and Biorefineries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r>
              <a:tr h="276935">
                <a:tc>
                  <a:txBody>
                    <a:bodyPr/>
                    <a:lstStyle/>
                    <a:p>
                      <a:pPr algn="l" fontAlgn="b"/>
                      <a:r>
                        <a:rPr lang="es-ES" sz="1800" b="0" i="0" u="none" strike="noStrike">
                          <a:solidFill>
                            <a:srgbClr val="000000"/>
                          </a:solidFill>
                          <a:effectLst/>
                          <a:latin typeface="Calibri"/>
                        </a:rPr>
                        <a:t>New food products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r>
              <a:tr h="288032">
                <a:tc>
                  <a:txBody>
                    <a:bodyPr/>
                    <a:lstStyle/>
                    <a:p>
                      <a:pPr algn="l" fontAlgn="b"/>
                      <a:r>
                        <a:rPr lang="en-US" sz="1800" b="0" i="0" u="none" strike="noStrike" dirty="0">
                          <a:solidFill>
                            <a:srgbClr val="000000"/>
                          </a:solidFill>
                          <a:effectLst/>
                          <a:latin typeface="Calibri"/>
                        </a:rPr>
                        <a:t>6.4.3. Secure, clean ad efficient </a:t>
                      </a:r>
                      <a:r>
                        <a:rPr lang="en-US" sz="1800" b="0" i="0" u="none" strike="noStrike" dirty="0" smtClean="0">
                          <a:solidFill>
                            <a:srgbClr val="000000"/>
                          </a:solidFill>
                          <a:effectLst/>
                          <a:latin typeface="Calibri"/>
                        </a:rPr>
                        <a:t>energy</a:t>
                      </a:r>
                      <a:br>
                        <a:rPr lang="en-US" sz="1800" b="0" i="0" u="none" strike="noStrike" dirty="0" smtClean="0">
                          <a:solidFill>
                            <a:srgbClr val="000000"/>
                          </a:solidFill>
                          <a:effectLst/>
                          <a:latin typeface="Calibri"/>
                        </a:rPr>
                      </a:br>
                      <a:endParaRPr lang="en-US" sz="18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1A0C7"/>
                    </a:solidFill>
                  </a:tcPr>
                </a:tc>
              </a:tr>
              <a:tr h="299981">
                <a:tc>
                  <a:txBody>
                    <a:bodyPr/>
                    <a:lstStyle/>
                    <a:p>
                      <a:pPr algn="l" fontAlgn="b"/>
                      <a:r>
                        <a:rPr lang="en-US" sz="1800" b="0" i="0" u="none" strike="noStrike" dirty="0">
                          <a:solidFill>
                            <a:srgbClr val="000000"/>
                          </a:solidFill>
                          <a:effectLst/>
                          <a:latin typeface="Calibri"/>
                        </a:rPr>
                        <a:t>BIOENERGY: Biomass/Biofuels and other uses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DFEC"/>
                    </a:solidFill>
                  </a:tcPr>
                </a:tc>
              </a:tr>
            </a:tbl>
          </a:graphicData>
        </a:graphic>
      </p:graphicFrame>
    </p:spTree>
    <p:extLst>
      <p:ext uri="{BB962C8B-B14F-4D97-AF65-F5344CB8AC3E}">
        <p14:creationId xmlns:p14="http://schemas.microsoft.com/office/powerpoint/2010/main" val="19343378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3801208" y="3429000"/>
            <a:ext cx="5051181" cy="2644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r>
              <a:rPr lang="es-ES" sz="1800" dirty="0"/>
              <a:t>  </a:t>
            </a:r>
            <a:endParaRPr lang="es-ES_tradnl" dirty="0">
              <a:solidFill>
                <a:srgbClr val="000066"/>
              </a:solidFill>
              <a:latin typeface="Arial Narrow" pitchFamily="34" charset="0"/>
            </a:endParaRPr>
          </a:p>
          <a:p>
            <a:pPr algn="r"/>
            <a:r>
              <a:rPr lang="es-ES_tradnl" dirty="0">
                <a:solidFill>
                  <a:srgbClr val="000066"/>
                </a:solidFill>
                <a:latin typeface="Arial Narrow" pitchFamily="34" charset="0"/>
              </a:rPr>
              <a:t>    </a:t>
            </a:r>
            <a:r>
              <a:rPr lang="es-ES_tradnl" dirty="0">
                <a:solidFill>
                  <a:srgbClr val="000066"/>
                </a:solidFill>
              </a:rPr>
              <a:t>		               </a:t>
            </a:r>
            <a:r>
              <a:rPr lang="es-ES_tradnl" sz="1600" dirty="0">
                <a:solidFill>
                  <a:srgbClr val="000066"/>
                </a:solidFill>
              </a:rPr>
              <a:t>Cecilia Hernández</a:t>
            </a:r>
          </a:p>
          <a:p>
            <a:pPr algn="r"/>
            <a:r>
              <a:rPr lang="es-ES_tradnl" sz="1600" dirty="0">
                <a:solidFill>
                  <a:srgbClr val="000066"/>
                </a:solidFill>
                <a:hlinkClick r:id="rId3"/>
              </a:rPr>
              <a:t>cecilia.hernandez@cdti.es</a:t>
            </a:r>
            <a:endParaRPr lang="es-ES_tradnl" sz="1600" dirty="0">
              <a:solidFill>
                <a:srgbClr val="000066"/>
              </a:solidFill>
            </a:endParaRPr>
          </a:p>
          <a:p>
            <a:endParaRPr lang="es-ES" sz="1600" dirty="0">
              <a:solidFill>
                <a:srgbClr val="333399"/>
              </a:solidFill>
            </a:endParaRPr>
          </a:p>
          <a:p>
            <a:pPr algn="r"/>
            <a:r>
              <a:rPr lang="es-ES_tradnl" sz="1600" dirty="0">
                <a:solidFill>
                  <a:srgbClr val="000066"/>
                </a:solidFill>
              </a:rPr>
              <a:t>                    </a:t>
            </a:r>
            <a:r>
              <a:rPr lang="es-ES_tradnl" sz="1600" dirty="0" smtClean="0">
                <a:solidFill>
                  <a:srgbClr val="000066"/>
                </a:solidFill>
              </a:rPr>
              <a:t>Head of </a:t>
            </a:r>
            <a:r>
              <a:rPr lang="es-ES_tradnl" sz="1600" dirty="0" err="1" smtClean="0">
                <a:solidFill>
                  <a:srgbClr val="000066"/>
                </a:solidFill>
              </a:rPr>
              <a:t>Health</a:t>
            </a:r>
            <a:r>
              <a:rPr lang="es-ES_tradnl" sz="1600" dirty="0" smtClean="0">
                <a:solidFill>
                  <a:srgbClr val="000066"/>
                </a:solidFill>
              </a:rPr>
              <a:t>, </a:t>
            </a:r>
            <a:r>
              <a:rPr lang="es-ES_tradnl" sz="1600" dirty="0" err="1" smtClean="0">
                <a:solidFill>
                  <a:srgbClr val="000066"/>
                </a:solidFill>
              </a:rPr>
              <a:t>Bioeconomy</a:t>
            </a:r>
            <a:r>
              <a:rPr lang="es-ES_tradnl" sz="1600" dirty="0" smtClean="0">
                <a:solidFill>
                  <a:srgbClr val="000066"/>
                </a:solidFill>
              </a:rPr>
              <a:t>, </a:t>
            </a:r>
            <a:r>
              <a:rPr lang="es-ES_tradnl" sz="1600" dirty="0" err="1" smtClean="0">
                <a:solidFill>
                  <a:srgbClr val="000066"/>
                </a:solidFill>
              </a:rPr>
              <a:t>Climate</a:t>
            </a:r>
            <a:r>
              <a:rPr lang="es-ES_tradnl" sz="1600" dirty="0" smtClean="0">
                <a:solidFill>
                  <a:srgbClr val="000066"/>
                </a:solidFill>
              </a:rPr>
              <a:t> and Natural </a:t>
            </a:r>
            <a:r>
              <a:rPr lang="es-ES_tradnl" sz="1600" dirty="0" err="1" smtClean="0">
                <a:solidFill>
                  <a:srgbClr val="000066"/>
                </a:solidFill>
              </a:rPr>
              <a:t>Resources</a:t>
            </a:r>
            <a:r>
              <a:rPr lang="es-ES_tradnl" sz="1600" dirty="0" smtClean="0">
                <a:solidFill>
                  <a:srgbClr val="000066"/>
                </a:solidFill>
              </a:rPr>
              <a:t> </a:t>
            </a:r>
            <a:r>
              <a:rPr lang="es-ES_tradnl" sz="1600" dirty="0" err="1" smtClean="0">
                <a:solidFill>
                  <a:srgbClr val="000066"/>
                </a:solidFill>
              </a:rPr>
              <a:t>Departmente</a:t>
            </a:r>
            <a:endParaRPr lang="es-ES_tradnl" sz="1600" dirty="0" smtClean="0">
              <a:solidFill>
                <a:srgbClr val="000066"/>
              </a:solidFill>
            </a:endParaRPr>
          </a:p>
          <a:p>
            <a:pPr algn="r"/>
            <a:r>
              <a:rPr lang="es-ES_tradnl" sz="1600" dirty="0" smtClean="0">
                <a:solidFill>
                  <a:srgbClr val="000066"/>
                </a:solidFill>
              </a:rPr>
              <a:t>C/ </a:t>
            </a:r>
            <a:r>
              <a:rPr lang="es-ES_tradnl" sz="1600" dirty="0">
                <a:solidFill>
                  <a:srgbClr val="000066"/>
                </a:solidFill>
              </a:rPr>
              <a:t>Cid, nº 4. 28001 Madrid. </a:t>
            </a:r>
          </a:p>
          <a:p>
            <a:pPr algn="r"/>
            <a:r>
              <a:rPr lang="es-ES_tradnl" sz="1600" dirty="0">
                <a:solidFill>
                  <a:srgbClr val="000066"/>
                </a:solidFill>
              </a:rPr>
              <a:t>			</a:t>
            </a:r>
            <a:r>
              <a:rPr lang="es-ES_tradnl" sz="1600">
                <a:solidFill>
                  <a:srgbClr val="000066"/>
                </a:solidFill>
              </a:rPr>
              <a:t> </a:t>
            </a:r>
            <a:r>
              <a:rPr lang="es-ES_tradnl" sz="1600" smtClean="0">
                <a:solidFill>
                  <a:srgbClr val="000066"/>
                </a:solidFill>
              </a:rPr>
              <a:t>Tel: </a:t>
            </a:r>
            <a:r>
              <a:rPr lang="es-ES_tradnl" sz="1600" dirty="0">
                <a:solidFill>
                  <a:srgbClr val="000066"/>
                </a:solidFill>
              </a:rPr>
              <a:t>915815502</a:t>
            </a:r>
          </a:p>
          <a:p>
            <a:pPr algn="r"/>
            <a:r>
              <a:rPr lang="es-ES_tradnl" sz="1600" dirty="0">
                <a:solidFill>
                  <a:srgbClr val="000066"/>
                </a:solidFill>
              </a:rPr>
              <a:t>www.cdti.es</a:t>
            </a:r>
          </a:p>
          <a:p>
            <a:pPr algn="r"/>
            <a:r>
              <a:rPr lang="es-ES_tradnl" dirty="0">
                <a:solidFill>
                  <a:srgbClr val="000066"/>
                </a:solidFill>
              </a:rPr>
              <a:t> </a:t>
            </a:r>
            <a:endParaRPr lang="es-ES_tradnl" sz="1800" dirty="0">
              <a:solidFill>
                <a:srgbClr val="000066"/>
              </a:solidFill>
            </a:endParaRPr>
          </a:p>
        </p:txBody>
      </p:sp>
      <p:pic>
        <p:nvPicPr>
          <p:cNvPr id="5" name="Picture 3" descr="j0293236"/>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510097" y="2825750"/>
            <a:ext cx="1274885" cy="85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9 CuadroTexto"/>
          <p:cNvSpPr txBox="1">
            <a:spLocks noChangeArrowheads="1"/>
          </p:cNvSpPr>
          <p:nvPr/>
        </p:nvSpPr>
        <p:spPr bwMode="auto">
          <a:xfrm>
            <a:off x="611561" y="1772816"/>
            <a:ext cx="6269886"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b="1">
                <a:solidFill>
                  <a:schemeClr val="tx1"/>
                </a:solidFill>
                <a:latin typeface="Arial" pitchFamily="34" charset="0"/>
              </a:defRPr>
            </a:lvl1pPr>
            <a:lvl2pPr marL="742950" indent="-285750" eaLnBrk="0" hangingPunct="0">
              <a:defRPr sz="2000" b="1">
                <a:solidFill>
                  <a:schemeClr val="tx1"/>
                </a:solidFill>
                <a:latin typeface="Arial" pitchFamily="34" charset="0"/>
              </a:defRPr>
            </a:lvl2pPr>
            <a:lvl3pPr marL="1143000" indent="-228600" eaLnBrk="0" hangingPunct="0">
              <a:defRPr sz="2000" b="1">
                <a:solidFill>
                  <a:schemeClr val="tx1"/>
                </a:solidFill>
                <a:latin typeface="Arial" pitchFamily="34" charset="0"/>
              </a:defRPr>
            </a:lvl3pPr>
            <a:lvl4pPr marL="1600200" indent="-228600" eaLnBrk="0" hangingPunct="0">
              <a:defRPr sz="2000" b="1">
                <a:solidFill>
                  <a:schemeClr val="tx1"/>
                </a:solidFill>
                <a:latin typeface="Arial" pitchFamily="34" charset="0"/>
              </a:defRPr>
            </a:lvl4pPr>
            <a:lvl5pPr marL="2057400" indent="-228600" eaLnBrk="0" hangingPunct="0">
              <a:defRPr sz="2000" b="1">
                <a:solidFill>
                  <a:schemeClr val="tx1"/>
                </a:solidFill>
                <a:latin typeface="Arial" pitchFamily="34" charset="0"/>
              </a:defRPr>
            </a:lvl5pPr>
            <a:lvl6pPr marL="2514600" indent="-228600" eaLnBrk="0" fontAlgn="base" hangingPunct="0">
              <a:spcBef>
                <a:spcPct val="0"/>
              </a:spcBef>
              <a:spcAft>
                <a:spcPct val="0"/>
              </a:spcAft>
              <a:defRPr sz="2000" b="1">
                <a:solidFill>
                  <a:schemeClr val="tx1"/>
                </a:solidFill>
                <a:latin typeface="Arial" pitchFamily="34" charset="0"/>
              </a:defRPr>
            </a:lvl6pPr>
            <a:lvl7pPr marL="2971800" indent="-228600" eaLnBrk="0" fontAlgn="base" hangingPunct="0">
              <a:spcBef>
                <a:spcPct val="0"/>
              </a:spcBef>
              <a:spcAft>
                <a:spcPct val="0"/>
              </a:spcAft>
              <a:defRPr sz="2000" b="1">
                <a:solidFill>
                  <a:schemeClr val="tx1"/>
                </a:solidFill>
                <a:latin typeface="Arial" pitchFamily="34" charset="0"/>
              </a:defRPr>
            </a:lvl7pPr>
            <a:lvl8pPr marL="3429000" indent="-228600" eaLnBrk="0" fontAlgn="base" hangingPunct="0">
              <a:spcBef>
                <a:spcPct val="0"/>
              </a:spcBef>
              <a:spcAft>
                <a:spcPct val="0"/>
              </a:spcAft>
              <a:defRPr sz="2000" b="1">
                <a:solidFill>
                  <a:schemeClr val="tx1"/>
                </a:solidFill>
                <a:latin typeface="Arial" pitchFamily="34" charset="0"/>
              </a:defRPr>
            </a:lvl8pPr>
            <a:lvl9pPr marL="3886200" indent="-228600" eaLnBrk="0" fontAlgn="base" hangingPunct="0">
              <a:spcBef>
                <a:spcPct val="0"/>
              </a:spcBef>
              <a:spcAft>
                <a:spcPct val="0"/>
              </a:spcAft>
              <a:defRPr sz="2000" b="1">
                <a:solidFill>
                  <a:schemeClr val="tx1"/>
                </a:solidFill>
                <a:latin typeface="Arial" pitchFamily="34" charset="0"/>
              </a:defRPr>
            </a:lvl9pPr>
          </a:lstStyle>
          <a:p>
            <a:pPr algn="ctr" eaLnBrk="1" hangingPunct="1"/>
            <a:endParaRPr lang="es-ES" sz="3200" dirty="0"/>
          </a:p>
          <a:p>
            <a:pPr algn="ctr" eaLnBrk="1" hangingPunct="1"/>
            <a:r>
              <a:rPr lang="es-ES" sz="3200" dirty="0"/>
              <a:t> </a:t>
            </a:r>
            <a:r>
              <a:rPr lang="es-ES" sz="3200" dirty="0" smtClean="0"/>
              <a:t>¡  </a:t>
            </a:r>
            <a:r>
              <a:rPr lang="es-ES" sz="3200" dirty="0" err="1" smtClean="0"/>
              <a:t>Thank</a:t>
            </a:r>
            <a:r>
              <a:rPr lang="es-ES" sz="3200" dirty="0" smtClean="0"/>
              <a:t> </a:t>
            </a:r>
            <a:r>
              <a:rPr lang="es-ES" sz="3200" dirty="0" err="1" smtClean="0"/>
              <a:t>you</a:t>
            </a:r>
            <a:r>
              <a:rPr lang="es-ES" sz="3200" dirty="0" smtClean="0"/>
              <a:t> </a:t>
            </a:r>
            <a:r>
              <a:rPr lang="es-ES" sz="3200" dirty="0" err="1" smtClean="0"/>
              <a:t>very</a:t>
            </a:r>
            <a:r>
              <a:rPr lang="es-ES" sz="3200" dirty="0" smtClean="0"/>
              <a:t> </a:t>
            </a:r>
            <a:r>
              <a:rPr lang="es-ES" sz="3200" dirty="0" err="1" smtClean="0"/>
              <a:t>much</a:t>
            </a:r>
            <a:r>
              <a:rPr lang="es-ES" sz="3200" dirty="0" smtClean="0"/>
              <a:t> </a:t>
            </a:r>
          </a:p>
          <a:p>
            <a:pPr algn="ctr" eaLnBrk="1" hangingPunct="1"/>
            <a:r>
              <a:rPr lang="es-ES" sz="3200" dirty="0" err="1" smtClean="0"/>
              <a:t>for</a:t>
            </a:r>
            <a:r>
              <a:rPr lang="es-ES" sz="3200" dirty="0" smtClean="0"/>
              <a:t> </a:t>
            </a:r>
            <a:r>
              <a:rPr lang="es-ES" sz="3200" dirty="0" err="1" smtClean="0"/>
              <a:t>your</a:t>
            </a:r>
            <a:r>
              <a:rPr lang="es-ES" sz="3200" dirty="0" smtClean="0"/>
              <a:t> </a:t>
            </a:r>
            <a:r>
              <a:rPr lang="es-ES" sz="3200" dirty="0" err="1" smtClean="0"/>
              <a:t>attention</a:t>
            </a:r>
            <a:r>
              <a:rPr lang="es-ES" sz="3200" dirty="0" smtClean="0"/>
              <a:t>  !</a:t>
            </a:r>
            <a:endParaRPr lang="es-ES" sz="3200" dirty="0"/>
          </a:p>
        </p:txBody>
      </p:sp>
      <p:pic>
        <p:nvPicPr>
          <p:cNvPr id="7" name="Picture 2" descr="LogoPI+D+i RGB"/>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915816" y="5301208"/>
            <a:ext cx="2317760" cy="1007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988261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01340" y="548680"/>
            <a:ext cx="8077200" cy="4297363"/>
          </a:xfrm>
        </p:spPr>
        <p:txBody>
          <a:bodyPr>
            <a:normAutofit/>
          </a:bodyPr>
          <a:lstStyle/>
          <a:p>
            <a:pPr marL="0" indent="0">
              <a:buNone/>
            </a:pPr>
            <a:r>
              <a:rPr lang="es-ES" sz="3600" b="1" dirty="0" err="1" smtClean="0"/>
              <a:t>Index</a:t>
            </a:r>
            <a:r>
              <a:rPr lang="es-ES" sz="3600" b="1" dirty="0" smtClean="0"/>
              <a:t>:</a:t>
            </a:r>
          </a:p>
          <a:p>
            <a:pPr marL="0" indent="0">
              <a:buNone/>
            </a:pPr>
            <a:endParaRPr lang="es-ES" sz="3600" b="1" dirty="0" smtClean="0"/>
          </a:p>
          <a:p>
            <a:pPr marL="857250" lvl="1" indent="-457200">
              <a:buFont typeface="Calibri" pitchFamily="34" charset="0"/>
              <a:buChar char="-"/>
            </a:pPr>
            <a:r>
              <a:rPr lang="en-GB" sz="3600" b="1" kern="0" dirty="0" smtClean="0">
                <a:solidFill>
                  <a:srgbClr val="00B0F0"/>
                </a:solidFill>
              </a:rPr>
              <a:t>The </a:t>
            </a:r>
            <a:r>
              <a:rPr lang="en-GB" sz="3600" b="1" kern="0" dirty="0">
                <a:solidFill>
                  <a:srgbClr val="00B0F0"/>
                </a:solidFill>
              </a:rPr>
              <a:t>Spanish Biotech sector </a:t>
            </a:r>
            <a:endParaRPr lang="en-GB" sz="3600" b="1" dirty="0">
              <a:solidFill>
                <a:srgbClr val="00B0F0"/>
              </a:solidFill>
            </a:endParaRPr>
          </a:p>
          <a:p>
            <a:pPr marL="857250" lvl="1" indent="-457200">
              <a:buFont typeface="Calibri" pitchFamily="34" charset="0"/>
              <a:buChar char="-"/>
            </a:pPr>
            <a:r>
              <a:rPr lang="en-US" sz="3600" b="1" dirty="0" smtClean="0">
                <a:solidFill>
                  <a:srgbClr val="00B0F0"/>
                </a:solidFill>
              </a:rPr>
              <a:t>CDTI support</a:t>
            </a:r>
            <a:endParaRPr lang="es-ES" sz="3600" dirty="0" smtClean="0"/>
          </a:p>
        </p:txBody>
      </p:sp>
      <p:pic>
        <p:nvPicPr>
          <p:cNvPr id="5" name="Imagen 3" descr="baby_microscope.jpg"/>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32240" y="2636912"/>
            <a:ext cx="2146300" cy="311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00057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01340" y="548680"/>
            <a:ext cx="8077200" cy="4297363"/>
          </a:xfrm>
        </p:spPr>
        <p:txBody>
          <a:bodyPr>
            <a:normAutofit/>
          </a:bodyPr>
          <a:lstStyle/>
          <a:p>
            <a:pPr marL="0" indent="0">
              <a:buNone/>
            </a:pPr>
            <a:r>
              <a:rPr lang="es-ES" sz="3600" b="1" dirty="0" err="1" smtClean="0"/>
              <a:t>Index</a:t>
            </a:r>
            <a:r>
              <a:rPr lang="es-ES" sz="3600" b="1" dirty="0" smtClean="0"/>
              <a:t>:</a:t>
            </a:r>
          </a:p>
          <a:p>
            <a:pPr marL="0" indent="0">
              <a:buNone/>
            </a:pPr>
            <a:endParaRPr lang="es-ES" sz="3600" b="1" dirty="0" smtClean="0"/>
          </a:p>
          <a:p>
            <a:pPr marL="857250" lvl="1" indent="-457200">
              <a:buFont typeface="Calibri" pitchFamily="34" charset="0"/>
              <a:buChar char="-"/>
            </a:pPr>
            <a:r>
              <a:rPr lang="en-GB" sz="3600" b="1" kern="0" dirty="0" smtClean="0">
                <a:solidFill>
                  <a:srgbClr val="2F365B"/>
                </a:solidFill>
              </a:rPr>
              <a:t>The </a:t>
            </a:r>
            <a:r>
              <a:rPr lang="en-GB" sz="3600" b="1" kern="0" dirty="0">
                <a:solidFill>
                  <a:srgbClr val="2F365B"/>
                </a:solidFill>
              </a:rPr>
              <a:t>Spanish Biotech sector </a:t>
            </a:r>
            <a:endParaRPr lang="en-GB" sz="3600" b="1" dirty="0">
              <a:solidFill>
                <a:srgbClr val="2F365B"/>
              </a:solidFill>
            </a:endParaRPr>
          </a:p>
          <a:p>
            <a:pPr marL="857250" lvl="1" indent="-457200">
              <a:buFont typeface="Calibri" pitchFamily="34" charset="0"/>
              <a:buChar char="-"/>
            </a:pPr>
            <a:r>
              <a:rPr lang="en-US" sz="3600" b="1" dirty="0" smtClean="0">
                <a:solidFill>
                  <a:srgbClr val="00B0F0"/>
                </a:solidFill>
              </a:rPr>
              <a:t>CDTI support</a:t>
            </a:r>
            <a:endParaRPr lang="en-US" sz="3600" b="1" dirty="0">
              <a:solidFill>
                <a:srgbClr val="00B0F0"/>
              </a:solidFill>
            </a:endParaRPr>
          </a:p>
          <a:p>
            <a:pPr marL="857250" lvl="1" indent="-457200">
              <a:buFont typeface="Calibri" pitchFamily="34" charset="0"/>
              <a:buChar char="-"/>
            </a:pPr>
            <a:endParaRPr lang="es-ES" sz="3600" dirty="0" smtClean="0"/>
          </a:p>
        </p:txBody>
      </p:sp>
      <p:pic>
        <p:nvPicPr>
          <p:cNvPr id="5" name="Imagen 3" descr="baby_microscope.jpg"/>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32240" y="2636912"/>
            <a:ext cx="2146300" cy="311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31090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idx="1"/>
          </p:nvPr>
        </p:nvSpPr>
        <p:spPr>
          <a:xfrm>
            <a:off x="683568" y="2564904"/>
            <a:ext cx="2952328" cy="1224136"/>
          </a:xfrm>
          <a:solidFill>
            <a:srgbClr val="FFFFCC"/>
          </a:solidFill>
        </p:spPr>
        <p:txBody>
          <a:bodyPr>
            <a:noAutofit/>
          </a:bodyPr>
          <a:lstStyle/>
          <a:p>
            <a:pPr marL="0" indent="0" algn="l">
              <a:buNone/>
              <a:defRPr/>
            </a:pPr>
            <a:r>
              <a:rPr lang="en-US" sz="1800" dirty="0">
                <a:effectLst>
                  <a:outerShdw blurRad="38100" dist="38100" dir="2700000" algn="tl">
                    <a:srgbClr val="FFFFFF"/>
                  </a:outerShdw>
                </a:effectLst>
                <a:latin typeface="Arial" charset="0"/>
              </a:rPr>
              <a:t>A young sector, around 15 years </a:t>
            </a:r>
            <a:r>
              <a:rPr lang="en-US" sz="1800" dirty="0" smtClean="0">
                <a:effectLst>
                  <a:outerShdw blurRad="38100" dist="38100" dir="2700000" algn="tl">
                    <a:srgbClr val="FFFFFF"/>
                  </a:outerShdw>
                </a:effectLst>
                <a:latin typeface="Arial" charset="0"/>
              </a:rPr>
              <a:t>old, high </a:t>
            </a:r>
            <a:r>
              <a:rPr lang="en-US" sz="1800" dirty="0">
                <a:effectLst>
                  <a:outerShdw blurRad="38100" dist="38100" dir="2700000" algn="tl">
                    <a:srgbClr val="FFFFFF"/>
                  </a:outerShdw>
                </a:effectLst>
                <a:latin typeface="Arial" charset="0"/>
              </a:rPr>
              <a:t>level of internationalization</a:t>
            </a:r>
            <a:r>
              <a:rPr lang="en-US" sz="1800" dirty="0" smtClean="0">
                <a:effectLst>
                  <a:outerShdw blurRad="38100" dist="38100" dir="2700000" algn="tl">
                    <a:srgbClr val="FFFFFF"/>
                  </a:outerShdw>
                </a:effectLst>
                <a:latin typeface="Arial" charset="0"/>
              </a:rPr>
              <a:t>.</a:t>
            </a:r>
            <a:endParaRPr lang="en-US" sz="1800" dirty="0">
              <a:effectLst>
                <a:outerShdw blurRad="38100" dist="38100" dir="2700000" algn="tl">
                  <a:srgbClr val="FFFFFF"/>
                </a:outerShdw>
              </a:effectLst>
              <a:latin typeface="Arial" charset="0"/>
            </a:endParaRPr>
          </a:p>
        </p:txBody>
      </p:sp>
      <p:sp>
        <p:nvSpPr>
          <p:cNvPr id="2" name="1 Rectángulo"/>
          <p:cNvSpPr/>
          <p:nvPr/>
        </p:nvSpPr>
        <p:spPr>
          <a:xfrm>
            <a:off x="1043608" y="260648"/>
            <a:ext cx="7080930" cy="584775"/>
          </a:xfrm>
          <a:prstGeom prst="rect">
            <a:avLst/>
          </a:prstGeom>
        </p:spPr>
        <p:txBody>
          <a:bodyPr wrap="square">
            <a:spAutoFit/>
          </a:bodyPr>
          <a:lstStyle/>
          <a:p>
            <a:r>
              <a:rPr lang="en-GB" sz="3200" b="1" kern="0" dirty="0" smtClean="0">
                <a:solidFill>
                  <a:srgbClr val="00B0F0"/>
                </a:solidFill>
                <a:effectLst>
                  <a:outerShdw blurRad="38100" dist="38100" dir="2700000" algn="tl">
                    <a:srgbClr val="FFFFFF"/>
                  </a:outerShdw>
                </a:effectLst>
                <a:latin typeface="Calibri" pitchFamily="34" charset="0"/>
                <a:ea typeface="+mj-ea"/>
                <a:cs typeface="+mj-cs"/>
              </a:rPr>
              <a:t>The Spanish Biotech sector </a:t>
            </a:r>
            <a:endParaRPr lang="en-GB" dirty="0">
              <a:solidFill>
                <a:srgbClr val="00B0F0"/>
              </a:solidFill>
            </a:endParaRPr>
          </a:p>
        </p:txBody>
      </p:sp>
      <p:sp>
        <p:nvSpPr>
          <p:cNvPr id="6" name="Rectangle 3"/>
          <p:cNvSpPr txBox="1">
            <a:spLocks noChangeArrowheads="1"/>
          </p:cNvSpPr>
          <p:nvPr/>
        </p:nvSpPr>
        <p:spPr bwMode="auto">
          <a:xfrm>
            <a:off x="3635896" y="980728"/>
            <a:ext cx="5400600" cy="29523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indent="0" algn="ctr" rtl="0" eaLnBrk="1" fontAlgn="base" hangingPunct="1">
              <a:spcBef>
                <a:spcPct val="20000"/>
              </a:spcBef>
              <a:spcAft>
                <a:spcPct val="0"/>
              </a:spcAft>
              <a:buFontTx/>
              <a:buNone/>
              <a:defRPr sz="2000" b="1">
                <a:solidFill>
                  <a:schemeClr val="tx1"/>
                </a:solidFill>
                <a:effectLst>
                  <a:outerShdw blurRad="38100" dist="38100" dir="2700000" algn="tl">
                    <a:srgbClr val="FFFFFF"/>
                  </a:outerShdw>
                </a:effectLst>
                <a:latin typeface="Arial" charset="0"/>
                <a:ea typeface="+mn-ea"/>
                <a:cs typeface="+mn-cs"/>
              </a:defRPr>
            </a:lvl1pPr>
            <a:lvl2pPr marL="742950" indent="-285750" algn="l" rtl="0" eaLnBrk="1" fontAlgn="base" hangingPunct="1">
              <a:spcBef>
                <a:spcPct val="20000"/>
              </a:spcBef>
              <a:spcAft>
                <a:spcPct val="0"/>
              </a:spcAft>
              <a:buChar char="–"/>
              <a:defRPr sz="2400">
                <a:solidFill>
                  <a:schemeClr val="tx1"/>
                </a:solidFill>
                <a:effectLst>
                  <a:outerShdw blurRad="38100" dist="38100" dir="2700000" algn="tl">
                    <a:srgbClr val="FFFFFF"/>
                  </a:outerShdw>
                </a:effectLst>
                <a:latin typeface="+mn-lt"/>
              </a:defRPr>
            </a:lvl2pPr>
            <a:lvl3pPr marL="1143000" indent="-228600" algn="l" rtl="0" eaLnBrk="1" fontAlgn="base" hangingPunct="1">
              <a:spcBef>
                <a:spcPct val="20000"/>
              </a:spcBef>
              <a:spcAft>
                <a:spcPct val="0"/>
              </a:spcAft>
              <a:buChar char="•"/>
              <a:defRPr sz="2000">
                <a:solidFill>
                  <a:schemeClr val="tx1"/>
                </a:solidFill>
                <a:effectLst>
                  <a:outerShdw blurRad="38100" dist="38100" dir="2700000" algn="tl">
                    <a:srgbClr val="FFFFFF"/>
                  </a:outerShdw>
                </a:effectLst>
                <a:latin typeface="+mn-lt"/>
              </a:defRPr>
            </a:lvl3pPr>
            <a:lvl4pPr marL="1600200" indent="-228600" algn="l" rtl="0" eaLnBrk="1" fontAlgn="base" hangingPunct="1">
              <a:spcBef>
                <a:spcPct val="20000"/>
              </a:spcBef>
              <a:spcAft>
                <a:spcPct val="0"/>
              </a:spcAft>
              <a:buChar char="–"/>
              <a:defRPr>
                <a:solidFill>
                  <a:schemeClr val="tx1"/>
                </a:solidFill>
                <a:effectLst>
                  <a:outerShdw blurRad="38100" dist="38100" dir="2700000" algn="tl">
                    <a:srgbClr val="FFFFFF"/>
                  </a:outerShdw>
                </a:effectLst>
                <a:latin typeface="+mn-lt"/>
              </a:defRPr>
            </a:lvl4pPr>
            <a:lvl5pPr marL="2057400" indent="-228600" algn="l" rtl="0" eaLnBrk="1" fontAlgn="base" hangingPunct="1">
              <a:spcBef>
                <a:spcPct val="20000"/>
              </a:spcBef>
              <a:spcAft>
                <a:spcPct val="0"/>
              </a:spcAft>
              <a:buChar char="»"/>
              <a:defRPr>
                <a:solidFill>
                  <a:schemeClr val="tx1"/>
                </a:solidFill>
                <a:effectLst>
                  <a:outerShdw blurRad="38100" dist="38100" dir="2700000" algn="tl">
                    <a:srgbClr val="FFFFFF"/>
                  </a:outerShdw>
                </a:effectLst>
                <a:latin typeface="+mn-lt"/>
              </a:defRPr>
            </a:lvl5pPr>
            <a:lvl6pPr marL="2514600" indent="-228600" algn="l" rtl="0" eaLnBrk="1" fontAlgn="base" hangingPunct="1">
              <a:spcBef>
                <a:spcPct val="20000"/>
              </a:spcBef>
              <a:spcAft>
                <a:spcPct val="0"/>
              </a:spcAft>
              <a:buChar char="»"/>
              <a:defRPr>
                <a:solidFill>
                  <a:schemeClr val="tx1"/>
                </a:solidFill>
                <a:effectLst>
                  <a:outerShdw blurRad="38100" dist="38100" dir="2700000" algn="tl">
                    <a:srgbClr val="FFFFFF"/>
                  </a:outerShdw>
                </a:effectLst>
                <a:latin typeface="+mn-lt"/>
              </a:defRPr>
            </a:lvl6pPr>
            <a:lvl7pPr marL="2971800" indent="-228600" algn="l" rtl="0" eaLnBrk="1" fontAlgn="base" hangingPunct="1">
              <a:spcBef>
                <a:spcPct val="20000"/>
              </a:spcBef>
              <a:spcAft>
                <a:spcPct val="0"/>
              </a:spcAft>
              <a:buChar char="»"/>
              <a:defRPr>
                <a:solidFill>
                  <a:schemeClr val="tx1"/>
                </a:solidFill>
                <a:effectLst>
                  <a:outerShdw blurRad="38100" dist="38100" dir="2700000" algn="tl">
                    <a:srgbClr val="FFFFFF"/>
                  </a:outerShdw>
                </a:effectLst>
                <a:latin typeface="+mn-lt"/>
              </a:defRPr>
            </a:lvl7pPr>
            <a:lvl8pPr marL="3429000" indent="-228600" algn="l" rtl="0" eaLnBrk="1" fontAlgn="base" hangingPunct="1">
              <a:spcBef>
                <a:spcPct val="20000"/>
              </a:spcBef>
              <a:spcAft>
                <a:spcPct val="0"/>
              </a:spcAft>
              <a:buChar char="»"/>
              <a:defRPr>
                <a:solidFill>
                  <a:schemeClr val="tx1"/>
                </a:solidFill>
                <a:effectLst>
                  <a:outerShdw blurRad="38100" dist="38100" dir="2700000" algn="tl">
                    <a:srgbClr val="FFFFFF"/>
                  </a:outerShdw>
                </a:effectLst>
                <a:latin typeface="+mn-lt"/>
              </a:defRPr>
            </a:lvl8pPr>
            <a:lvl9pPr marL="3886200" indent="-228600" algn="l" rtl="0" eaLnBrk="1" fontAlgn="base" hangingPunct="1">
              <a:spcBef>
                <a:spcPct val="20000"/>
              </a:spcBef>
              <a:spcAft>
                <a:spcPct val="0"/>
              </a:spcAft>
              <a:buChar char="»"/>
              <a:defRPr>
                <a:solidFill>
                  <a:schemeClr val="tx1"/>
                </a:solidFill>
                <a:effectLst>
                  <a:outerShdw blurRad="38100" dist="38100" dir="2700000" algn="tl">
                    <a:srgbClr val="FFFFFF"/>
                  </a:outerShdw>
                </a:effectLst>
                <a:latin typeface="+mn-lt"/>
              </a:defRPr>
            </a:lvl9pPr>
          </a:lstStyle>
          <a:p>
            <a:pPr algn="l"/>
            <a:r>
              <a:rPr lang="en-US" dirty="0" smtClean="0"/>
              <a:t>Nr</a:t>
            </a:r>
            <a:r>
              <a:rPr lang="en-US" b="0" dirty="0" smtClean="0"/>
              <a:t> of Biotech </a:t>
            </a:r>
            <a:r>
              <a:rPr lang="en-US" dirty="0" smtClean="0"/>
              <a:t>industry</a:t>
            </a:r>
            <a:r>
              <a:rPr lang="en-US" b="0" dirty="0" smtClean="0"/>
              <a:t> grew 359% in the period 2000-2010, </a:t>
            </a:r>
            <a:r>
              <a:rPr lang="en-US" dirty="0" smtClean="0"/>
              <a:t>turnover</a:t>
            </a:r>
            <a:r>
              <a:rPr lang="en-US" b="0" dirty="0" smtClean="0"/>
              <a:t> 600%</a:t>
            </a:r>
          </a:p>
          <a:p>
            <a:pPr algn="l">
              <a:defRPr/>
            </a:pPr>
            <a:r>
              <a:rPr lang="en-US" b="0" dirty="0" smtClean="0"/>
              <a:t>A </a:t>
            </a:r>
            <a:r>
              <a:rPr lang="en-US" dirty="0" smtClean="0"/>
              <a:t>key player in R&amp;D</a:t>
            </a:r>
            <a:r>
              <a:rPr lang="en-US" b="0" dirty="0" smtClean="0"/>
              <a:t>, spin-offs generation:</a:t>
            </a:r>
          </a:p>
          <a:p>
            <a:pPr marL="342900" indent="-342900" algn="l">
              <a:buFont typeface="Calibri" pitchFamily="34" charset="0"/>
              <a:buChar char="-"/>
              <a:defRPr/>
            </a:pPr>
            <a:r>
              <a:rPr lang="es-ES" sz="1800" b="0" dirty="0" err="1" smtClean="0"/>
              <a:t>Spain</a:t>
            </a:r>
            <a:r>
              <a:rPr lang="es-ES" sz="1800" b="0" dirty="0" smtClean="0"/>
              <a:t> </a:t>
            </a:r>
            <a:r>
              <a:rPr lang="es-ES" sz="1800" b="0" dirty="0" err="1" smtClean="0"/>
              <a:t>is</a:t>
            </a:r>
            <a:r>
              <a:rPr lang="es-ES" sz="1800" b="0" dirty="0" smtClean="0"/>
              <a:t> </a:t>
            </a:r>
            <a:r>
              <a:rPr lang="es-ES" sz="1800" dirty="0" smtClean="0"/>
              <a:t>9th</a:t>
            </a:r>
            <a:r>
              <a:rPr lang="es-ES" sz="1800" b="0" dirty="0" smtClean="0"/>
              <a:t> in </a:t>
            </a:r>
            <a:r>
              <a:rPr lang="es-ES" sz="1800" b="0" dirty="0" err="1" smtClean="0"/>
              <a:t>the</a:t>
            </a:r>
            <a:r>
              <a:rPr lang="es-ES" sz="1800" b="0" dirty="0" smtClean="0"/>
              <a:t> </a:t>
            </a:r>
            <a:r>
              <a:rPr lang="es-ES" sz="1800" b="0" dirty="0" err="1" smtClean="0"/>
              <a:t>world</a:t>
            </a:r>
            <a:r>
              <a:rPr lang="es-ES" sz="1800" b="0" dirty="0" smtClean="0"/>
              <a:t> and </a:t>
            </a:r>
            <a:r>
              <a:rPr lang="es-ES" sz="1800" dirty="0" smtClean="0"/>
              <a:t>5th</a:t>
            </a:r>
            <a:r>
              <a:rPr lang="es-ES" sz="1800" b="0" dirty="0" smtClean="0"/>
              <a:t> in EU in </a:t>
            </a:r>
            <a:r>
              <a:rPr lang="es-ES" sz="1800" b="0" dirty="0" err="1" smtClean="0"/>
              <a:t>Scientific</a:t>
            </a:r>
            <a:r>
              <a:rPr lang="es-ES" sz="1800" b="0" dirty="0" smtClean="0"/>
              <a:t> </a:t>
            </a:r>
            <a:r>
              <a:rPr lang="es-ES" sz="1800" b="0" dirty="0" err="1" smtClean="0"/>
              <a:t>production</a:t>
            </a:r>
            <a:r>
              <a:rPr lang="es-ES" sz="1800" b="0" dirty="0" smtClean="0"/>
              <a:t>.</a:t>
            </a:r>
            <a:r>
              <a:rPr lang="en-US" sz="1800" b="0" dirty="0" smtClean="0"/>
              <a:t> </a:t>
            </a:r>
          </a:p>
          <a:p>
            <a:pPr marL="342900" indent="-342900" algn="l">
              <a:buFont typeface="Calibri" pitchFamily="34" charset="0"/>
              <a:buChar char="-"/>
              <a:defRPr/>
            </a:pPr>
            <a:r>
              <a:rPr lang="es-ES" sz="1800" b="0" dirty="0" err="1"/>
              <a:t>Spain</a:t>
            </a:r>
            <a:r>
              <a:rPr lang="es-ES" sz="1800" b="0" dirty="0"/>
              <a:t> </a:t>
            </a:r>
            <a:r>
              <a:rPr lang="es-ES" sz="1800" b="0" dirty="0" err="1"/>
              <a:t>is</a:t>
            </a:r>
            <a:r>
              <a:rPr lang="es-ES" sz="1800" b="0" dirty="0"/>
              <a:t> </a:t>
            </a:r>
            <a:r>
              <a:rPr lang="en-US" sz="1800" dirty="0" smtClean="0"/>
              <a:t>4th</a:t>
            </a:r>
            <a:r>
              <a:rPr lang="en-US" sz="1800" b="0" dirty="0" smtClean="0"/>
              <a:t> Nano biotechnology Scientific production in the world (Barcelona the 2nd Nano biotech city, just after Boston)</a:t>
            </a:r>
            <a:endParaRPr lang="es-ES" sz="1800" b="0" dirty="0"/>
          </a:p>
        </p:txBody>
      </p:sp>
      <p:sp>
        <p:nvSpPr>
          <p:cNvPr id="3" name="2 Rectángulo"/>
          <p:cNvSpPr/>
          <p:nvPr/>
        </p:nvSpPr>
        <p:spPr>
          <a:xfrm rot="10800000" flipV="1">
            <a:off x="3635896" y="4113022"/>
            <a:ext cx="4752529" cy="1754326"/>
          </a:xfrm>
          <a:prstGeom prst="rect">
            <a:avLst/>
          </a:prstGeom>
        </p:spPr>
        <p:txBody>
          <a:bodyPr wrap="square">
            <a:spAutoFit/>
          </a:bodyPr>
          <a:lstStyle/>
          <a:p>
            <a:pPr lvl="0">
              <a:defRPr/>
            </a:pPr>
            <a:r>
              <a:rPr lang="es-ES" b="1" dirty="0" err="1">
                <a:effectLst>
                  <a:outerShdw blurRad="38100" dist="38100" dir="2700000" algn="tl">
                    <a:srgbClr val="FFFFFF"/>
                  </a:outerShdw>
                </a:effectLst>
                <a:latin typeface="Arial" charset="0"/>
              </a:rPr>
              <a:t>Application</a:t>
            </a:r>
            <a:r>
              <a:rPr lang="es-ES" b="1" dirty="0">
                <a:effectLst>
                  <a:outerShdw blurRad="38100" dist="38100" dir="2700000" algn="tl">
                    <a:srgbClr val="FFFFFF"/>
                  </a:outerShdw>
                </a:effectLst>
                <a:latin typeface="Arial" charset="0"/>
              </a:rPr>
              <a:t> </a:t>
            </a:r>
            <a:r>
              <a:rPr lang="es-ES" b="1" dirty="0" err="1" smtClean="0">
                <a:effectLst>
                  <a:outerShdw blurRad="38100" dist="38100" dir="2700000" algn="tl">
                    <a:srgbClr val="FFFFFF"/>
                  </a:outerShdw>
                </a:effectLst>
                <a:latin typeface="Arial" charset="0"/>
              </a:rPr>
              <a:t>to</a:t>
            </a:r>
            <a:r>
              <a:rPr lang="es-ES" b="1" dirty="0" smtClean="0">
                <a:effectLst>
                  <a:outerShdw blurRad="38100" dist="38100" dir="2700000" algn="tl">
                    <a:srgbClr val="FFFFFF"/>
                  </a:outerShdw>
                </a:effectLst>
                <a:latin typeface="Arial" charset="0"/>
              </a:rPr>
              <a:t> a </a:t>
            </a:r>
            <a:r>
              <a:rPr lang="es-ES" b="1" dirty="0" err="1" smtClean="0">
                <a:effectLst>
                  <a:outerShdw blurRad="38100" dist="38100" dir="2700000" algn="tl">
                    <a:srgbClr val="FFFFFF"/>
                  </a:outerShdw>
                </a:effectLst>
                <a:latin typeface="Arial" charset="0"/>
              </a:rPr>
              <a:t>wide</a:t>
            </a:r>
            <a:r>
              <a:rPr lang="es-ES" b="1" dirty="0" smtClean="0">
                <a:effectLst>
                  <a:outerShdw blurRad="38100" dist="38100" dir="2700000" algn="tl">
                    <a:srgbClr val="FFFFFF"/>
                  </a:outerShdw>
                </a:effectLst>
                <a:latin typeface="Arial" charset="0"/>
              </a:rPr>
              <a:t> </a:t>
            </a:r>
            <a:r>
              <a:rPr lang="es-ES" b="1" dirty="0" err="1" smtClean="0">
                <a:effectLst>
                  <a:outerShdw blurRad="38100" dist="38100" dir="2700000" algn="tl">
                    <a:srgbClr val="FFFFFF"/>
                  </a:outerShdw>
                </a:effectLst>
                <a:latin typeface="Arial" charset="0"/>
              </a:rPr>
              <a:t>range</a:t>
            </a:r>
            <a:r>
              <a:rPr lang="es-ES" b="1" dirty="0" smtClean="0">
                <a:effectLst>
                  <a:outerShdw blurRad="38100" dist="38100" dir="2700000" algn="tl">
                    <a:srgbClr val="FFFFFF"/>
                  </a:outerShdw>
                </a:effectLst>
                <a:latin typeface="Arial" charset="0"/>
              </a:rPr>
              <a:t> of </a:t>
            </a:r>
            <a:r>
              <a:rPr lang="es-ES" b="1" dirty="0" err="1" smtClean="0">
                <a:effectLst>
                  <a:outerShdw blurRad="38100" dist="38100" dir="2700000" algn="tl">
                    <a:srgbClr val="FFFFFF"/>
                  </a:outerShdw>
                </a:effectLst>
                <a:latin typeface="Arial" charset="0"/>
              </a:rPr>
              <a:t>sectors</a:t>
            </a:r>
            <a:endParaRPr lang="es-ES" b="1" dirty="0">
              <a:effectLst>
                <a:outerShdw blurRad="38100" dist="38100" dir="2700000" algn="tl">
                  <a:srgbClr val="FFFFFF"/>
                </a:outerShdw>
              </a:effectLst>
              <a:latin typeface="Arial" charset="0"/>
            </a:endParaRPr>
          </a:p>
          <a:p>
            <a:pPr marL="285750" lvl="0" indent="-285750">
              <a:buFont typeface="Calibri" pitchFamily="34" charset="0"/>
              <a:buChar char="-"/>
              <a:defRPr/>
            </a:pPr>
            <a:r>
              <a:rPr lang="es-ES" dirty="0" err="1">
                <a:effectLst>
                  <a:outerShdw blurRad="38100" dist="38100" dir="2700000" algn="tl">
                    <a:srgbClr val="FFFFFF"/>
                  </a:outerShdw>
                </a:effectLst>
                <a:latin typeface="Arial" charset="0"/>
              </a:rPr>
              <a:t>Food</a:t>
            </a:r>
            <a:r>
              <a:rPr lang="es-ES" dirty="0">
                <a:effectLst>
                  <a:outerShdw blurRad="38100" dist="38100" dir="2700000" algn="tl">
                    <a:srgbClr val="FFFFFF"/>
                  </a:outerShdw>
                </a:effectLst>
                <a:latin typeface="Arial" charset="0"/>
              </a:rPr>
              <a:t> sector (53%), </a:t>
            </a:r>
          </a:p>
          <a:p>
            <a:pPr marL="285750" lvl="0" indent="-285750">
              <a:buFont typeface="Calibri" pitchFamily="34" charset="0"/>
              <a:buChar char="-"/>
              <a:defRPr/>
            </a:pPr>
            <a:r>
              <a:rPr lang="es-ES" dirty="0">
                <a:effectLst>
                  <a:outerShdw blurRad="38100" dist="38100" dir="2700000" algn="tl">
                    <a:srgbClr val="FFFFFF"/>
                  </a:outerShdw>
                </a:effectLst>
                <a:latin typeface="Arial" charset="0"/>
              </a:rPr>
              <a:t>Human </a:t>
            </a:r>
            <a:r>
              <a:rPr lang="es-ES" dirty="0" err="1">
                <a:effectLst>
                  <a:outerShdw blurRad="38100" dist="38100" dir="2700000" algn="tl">
                    <a:srgbClr val="FFFFFF"/>
                  </a:outerShdw>
                </a:effectLst>
                <a:latin typeface="Arial" charset="0"/>
              </a:rPr>
              <a:t>Health</a:t>
            </a:r>
            <a:r>
              <a:rPr lang="es-ES" dirty="0">
                <a:effectLst>
                  <a:outerShdw blurRad="38100" dist="38100" dir="2700000" algn="tl">
                    <a:srgbClr val="FFFFFF"/>
                  </a:outerShdw>
                </a:effectLst>
                <a:latin typeface="Arial" charset="0"/>
              </a:rPr>
              <a:t> (31%), </a:t>
            </a:r>
          </a:p>
          <a:p>
            <a:pPr marL="285750" lvl="0" indent="-285750">
              <a:buFont typeface="Calibri" pitchFamily="34" charset="0"/>
              <a:buChar char="-"/>
              <a:defRPr/>
            </a:pPr>
            <a:r>
              <a:rPr lang="es-ES" dirty="0" err="1">
                <a:effectLst>
                  <a:outerShdw blurRad="38100" dist="38100" dir="2700000" algn="tl">
                    <a:srgbClr val="FFFFFF"/>
                  </a:outerShdw>
                </a:effectLst>
                <a:latin typeface="Arial" charset="0"/>
              </a:rPr>
              <a:t>Agriculture</a:t>
            </a:r>
            <a:r>
              <a:rPr lang="es-ES" dirty="0">
                <a:effectLst>
                  <a:outerShdw blurRad="38100" dist="38100" dir="2700000" algn="tl">
                    <a:srgbClr val="FFFFFF"/>
                  </a:outerShdw>
                </a:effectLst>
                <a:latin typeface="Arial" charset="0"/>
              </a:rPr>
              <a:t> (16%), </a:t>
            </a:r>
          </a:p>
          <a:p>
            <a:pPr marL="285750" lvl="0" indent="-285750">
              <a:buFont typeface="Calibri" pitchFamily="34" charset="0"/>
              <a:buChar char="-"/>
              <a:defRPr/>
            </a:pPr>
            <a:r>
              <a:rPr lang="es-ES" dirty="0" err="1">
                <a:effectLst>
                  <a:outerShdw blurRad="38100" dist="38100" dir="2700000" algn="tl">
                    <a:srgbClr val="FFFFFF"/>
                  </a:outerShdw>
                </a:effectLst>
                <a:latin typeface="Arial" charset="0"/>
              </a:rPr>
              <a:t>Environment</a:t>
            </a:r>
            <a:r>
              <a:rPr lang="es-ES" dirty="0">
                <a:effectLst>
                  <a:outerShdw blurRad="38100" dist="38100" dir="2700000" algn="tl">
                    <a:srgbClr val="FFFFFF"/>
                  </a:outerShdw>
                </a:effectLst>
                <a:latin typeface="Arial" charset="0"/>
              </a:rPr>
              <a:t> (14%), </a:t>
            </a:r>
          </a:p>
          <a:p>
            <a:pPr marL="285750" lvl="0" indent="-285750">
              <a:buFont typeface="Calibri" pitchFamily="34" charset="0"/>
              <a:buChar char="-"/>
              <a:defRPr/>
            </a:pPr>
            <a:r>
              <a:rPr lang="es-ES" dirty="0" err="1">
                <a:effectLst>
                  <a:outerShdw blurRad="38100" dist="38100" dir="2700000" algn="tl">
                    <a:srgbClr val="FFFFFF"/>
                  </a:outerShdw>
                </a:effectLst>
                <a:latin typeface="Arial" charset="0"/>
              </a:rPr>
              <a:t>Other</a:t>
            </a:r>
            <a:r>
              <a:rPr lang="es-ES" dirty="0">
                <a:effectLst>
                  <a:outerShdw blurRad="38100" dist="38100" dir="2700000" algn="tl">
                    <a:srgbClr val="FFFFFF"/>
                  </a:outerShdw>
                </a:effectLst>
                <a:latin typeface="Arial" charset="0"/>
              </a:rPr>
              <a:t> </a:t>
            </a:r>
            <a:r>
              <a:rPr lang="es-ES" dirty="0" err="1">
                <a:effectLst>
                  <a:outerShdw blurRad="38100" dist="38100" dir="2700000" algn="tl">
                    <a:srgbClr val="FFFFFF"/>
                  </a:outerShdw>
                </a:effectLst>
                <a:latin typeface="Arial" charset="0"/>
              </a:rPr>
              <a:t>sectors</a:t>
            </a:r>
            <a:r>
              <a:rPr lang="es-ES" dirty="0">
                <a:effectLst>
                  <a:outerShdw blurRad="38100" dist="38100" dir="2700000" algn="tl">
                    <a:srgbClr val="FFFFFF"/>
                  </a:outerShdw>
                </a:effectLst>
                <a:latin typeface="Arial" charset="0"/>
              </a:rPr>
              <a:t> (12%).</a:t>
            </a:r>
          </a:p>
        </p:txBody>
      </p:sp>
      <p:sp>
        <p:nvSpPr>
          <p:cNvPr id="7" name="Text Box 4"/>
          <p:cNvSpPr txBox="1">
            <a:spLocks noChangeArrowheads="1"/>
          </p:cNvSpPr>
          <p:nvPr/>
        </p:nvSpPr>
        <p:spPr bwMode="auto">
          <a:xfrm>
            <a:off x="727908" y="6042774"/>
            <a:ext cx="4287840" cy="338554"/>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ES" sz="1600" dirty="0" err="1">
                <a:solidFill>
                  <a:srgbClr val="FFC000"/>
                </a:solidFill>
                <a:latin typeface="Calibri" pitchFamily="34" charset="0"/>
              </a:rPr>
              <a:t>Source</a:t>
            </a:r>
            <a:r>
              <a:rPr lang="es-ES" sz="1600" dirty="0">
                <a:solidFill>
                  <a:srgbClr val="FFC000"/>
                </a:solidFill>
                <a:latin typeface="Calibri" pitchFamily="34" charset="0"/>
              </a:rPr>
              <a:t>: Genoma </a:t>
            </a:r>
            <a:r>
              <a:rPr lang="es-ES" sz="1600" dirty="0" smtClean="0">
                <a:solidFill>
                  <a:srgbClr val="FFC000"/>
                </a:solidFill>
                <a:latin typeface="Calibri" pitchFamily="34" charset="0"/>
              </a:rPr>
              <a:t>España/ASEBIO/</a:t>
            </a:r>
            <a:r>
              <a:rPr lang="es-ES" sz="1600" dirty="0" err="1" smtClean="0">
                <a:solidFill>
                  <a:srgbClr val="FFC000"/>
                </a:solidFill>
                <a:latin typeface="Calibri" pitchFamily="34" charset="0"/>
              </a:rPr>
              <a:t>Nanomed</a:t>
            </a:r>
            <a:r>
              <a:rPr lang="es-ES" sz="1600" dirty="0" smtClean="0">
                <a:solidFill>
                  <a:srgbClr val="FFC000"/>
                </a:solidFill>
                <a:latin typeface="Calibri" pitchFamily="34" charset="0"/>
              </a:rPr>
              <a:t> </a:t>
            </a:r>
            <a:r>
              <a:rPr lang="es-ES" sz="1600" dirty="0" err="1" smtClean="0">
                <a:solidFill>
                  <a:srgbClr val="FFC000"/>
                </a:solidFill>
                <a:latin typeface="Calibri" pitchFamily="34" charset="0"/>
              </a:rPr>
              <a:t>Spain</a:t>
            </a:r>
            <a:endParaRPr lang="es-ES" sz="1600" dirty="0">
              <a:solidFill>
                <a:srgbClr val="FFC000"/>
              </a:solidFill>
              <a:latin typeface="Calibri" pitchFamily="34" charset="0"/>
            </a:endParaRPr>
          </a:p>
        </p:txBody>
      </p:sp>
    </p:spTree>
    <p:extLst>
      <p:ext uri="{BB962C8B-B14F-4D97-AF65-F5344CB8AC3E}">
        <p14:creationId xmlns:p14="http://schemas.microsoft.com/office/powerpoint/2010/main" val="342448996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body" idx="4294967295"/>
          </p:nvPr>
        </p:nvSpPr>
        <p:spPr>
          <a:xfrm>
            <a:off x="755575" y="1268760"/>
            <a:ext cx="8201099" cy="4235450"/>
          </a:xfrm>
        </p:spPr>
        <p:txBody>
          <a:bodyPr/>
          <a:lstStyle/>
          <a:p>
            <a:pPr eaLnBrk="1" hangingPunct="1">
              <a:spcBef>
                <a:spcPct val="30000"/>
              </a:spcBef>
              <a:defRPr/>
            </a:pPr>
            <a:r>
              <a:rPr lang="en-US" sz="2400" dirty="0" smtClean="0">
                <a:latin typeface="Calibri" pitchFamily="34" charset="0"/>
              </a:rPr>
              <a:t>N. enterprises (2010): 		    </a:t>
            </a:r>
            <a:r>
              <a:rPr lang="en-US" sz="2400" b="1" dirty="0" smtClean="0">
                <a:solidFill>
                  <a:srgbClr val="00468A"/>
                </a:solidFill>
                <a:latin typeface="Calibri" pitchFamily="34" charset="0"/>
              </a:rPr>
              <a:t>1.715 (617 EB+1.098 EIB)</a:t>
            </a:r>
            <a:endParaRPr lang="en-US" sz="2400" dirty="0" smtClean="0">
              <a:latin typeface="Calibri" pitchFamily="34" charset="0"/>
            </a:endParaRPr>
          </a:p>
          <a:p>
            <a:pPr>
              <a:spcBef>
                <a:spcPct val="30000"/>
              </a:spcBef>
              <a:defRPr/>
            </a:pPr>
            <a:r>
              <a:rPr lang="en-US" sz="2400" dirty="0" smtClean="0">
                <a:latin typeface="Calibri" pitchFamily="34" charset="0"/>
              </a:rPr>
              <a:t>Nr. employees EB</a:t>
            </a:r>
            <a:r>
              <a:rPr lang="en-US" sz="2400" baseline="30000" dirty="0" smtClean="0">
                <a:latin typeface="Calibri" pitchFamily="34" charset="0"/>
              </a:rPr>
              <a:t>1</a:t>
            </a:r>
            <a:r>
              <a:rPr lang="en-US" sz="2400" dirty="0" smtClean="0">
                <a:latin typeface="Calibri" pitchFamily="34" charset="0"/>
              </a:rPr>
              <a:t>+EIB</a:t>
            </a:r>
            <a:r>
              <a:rPr lang="en-US" sz="2400" baseline="30000" dirty="0" smtClean="0">
                <a:latin typeface="Calibri" pitchFamily="34" charset="0"/>
              </a:rPr>
              <a:t>2 </a:t>
            </a:r>
            <a:r>
              <a:rPr lang="en-US" sz="2400" dirty="0" smtClean="0">
                <a:latin typeface="Calibri" pitchFamily="34" charset="0"/>
              </a:rPr>
              <a:t>: 				</a:t>
            </a:r>
            <a:r>
              <a:rPr lang="en-US" sz="2400" b="1" dirty="0" smtClean="0">
                <a:solidFill>
                  <a:srgbClr val="00468A"/>
                </a:solidFill>
                <a:latin typeface="Calibri" pitchFamily="34" charset="0"/>
              </a:rPr>
              <a:t>163.526</a:t>
            </a:r>
          </a:p>
          <a:p>
            <a:pPr eaLnBrk="1" hangingPunct="1">
              <a:spcBef>
                <a:spcPct val="30000"/>
              </a:spcBef>
              <a:defRPr/>
            </a:pPr>
            <a:r>
              <a:rPr lang="en-US" sz="2400" dirty="0" smtClean="0">
                <a:latin typeface="Calibri" pitchFamily="34" charset="0"/>
              </a:rPr>
              <a:t>Estimated turnover EB (2010): 			</a:t>
            </a:r>
            <a:r>
              <a:rPr lang="en-US" sz="2400" b="1" dirty="0" smtClean="0">
                <a:solidFill>
                  <a:srgbClr val="00468A"/>
                </a:solidFill>
                <a:effectLst/>
                <a:latin typeface="Calibri" pitchFamily="34" charset="0"/>
              </a:rPr>
              <a:t>60.122 M€</a:t>
            </a:r>
            <a:endParaRPr lang="en-US" sz="2400" b="1" dirty="0" smtClean="0">
              <a:solidFill>
                <a:srgbClr val="FF0000"/>
              </a:solidFill>
              <a:latin typeface="Calibri" pitchFamily="34" charset="0"/>
            </a:endParaRPr>
          </a:p>
          <a:p>
            <a:pPr eaLnBrk="1" hangingPunct="1">
              <a:spcBef>
                <a:spcPct val="30000"/>
              </a:spcBef>
              <a:defRPr/>
            </a:pPr>
            <a:r>
              <a:rPr lang="en-US" sz="2400" dirty="0" smtClean="0">
                <a:latin typeface="Calibri" pitchFamily="34" charset="0"/>
              </a:rPr>
              <a:t>Internal expenditures in R&amp;D (2010): 		</a:t>
            </a:r>
            <a:r>
              <a:rPr lang="en-US" sz="2400" b="1" dirty="0" smtClean="0">
                <a:solidFill>
                  <a:srgbClr val="00468A"/>
                </a:solidFill>
                <a:latin typeface="Calibri" pitchFamily="34" charset="0"/>
              </a:rPr>
              <a:t>568,28 M€</a:t>
            </a:r>
            <a:endParaRPr lang="en-US" sz="2400" dirty="0" smtClean="0">
              <a:latin typeface="Calibri" pitchFamily="34" charset="0"/>
            </a:endParaRPr>
          </a:p>
          <a:p>
            <a:pPr lvl="1">
              <a:spcBef>
                <a:spcPct val="30000"/>
              </a:spcBef>
              <a:defRPr/>
            </a:pPr>
            <a:r>
              <a:rPr lang="en-US" sz="2800" dirty="0" smtClean="0">
                <a:latin typeface="Calibri" pitchFamily="34" charset="0"/>
              </a:rPr>
              <a:t>Enterprises related to </a:t>
            </a:r>
            <a:r>
              <a:rPr lang="en-US" sz="2800" b="1" dirty="0" smtClean="0">
                <a:solidFill>
                  <a:srgbClr val="FF0000"/>
                </a:solidFill>
                <a:latin typeface="Calibri" pitchFamily="34" charset="0"/>
              </a:rPr>
              <a:t>human health</a:t>
            </a:r>
            <a:r>
              <a:rPr lang="en-US" sz="2800" dirty="0" smtClean="0">
                <a:latin typeface="Calibri" pitchFamily="34" charset="0"/>
              </a:rPr>
              <a:t>: 		</a:t>
            </a:r>
            <a:r>
              <a:rPr lang="en-US" b="1" dirty="0">
                <a:solidFill>
                  <a:srgbClr val="00468A"/>
                </a:solidFill>
                <a:latin typeface="Calibri" pitchFamily="34" charset="0"/>
              </a:rPr>
              <a:t>67% </a:t>
            </a:r>
          </a:p>
          <a:p>
            <a:pPr lvl="1">
              <a:spcBef>
                <a:spcPct val="30000"/>
              </a:spcBef>
              <a:defRPr/>
            </a:pPr>
            <a:r>
              <a:rPr lang="en-US" sz="2800" dirty="0" smtClean="0">
                <a:latin typeface="Calibri" pitchFamily="34" charset="0"/>
              </a:rPr>
              <a:t>Enterprises related to </a:t>
            </a:r>
            <a:r>
              <a:rPr lang="en-US" sz="2800" b="1" dirty="0" err="1" smtClean="0">
                <a:solidFill>
                  <a:srgbClr val="FF0000"/>
                </a:solidFill>
                <a:latin typeface="Calibri" pitchFamily="34" charset="0"/>
              </a:rPr>
              <a:t>agri</a:t>
            </a:r>
            <a:r>
              <a:rPr lang="en-US" sz="2800" b="1" dirty="0" smtClean="0">
                <a:solidFill>
                  <a:srgbClr val="FF0000"/>
                </a:solidFill>
                <a:latin typeface="Calibri" pitchFamily="34" charset="0"/>
              </a:rPr>
              <a:t>-food</a:t>
            </a:r>
            <a:r>
              <a:rPr lang="en-US" sz="2800" dirty="0" smtClean="0">
                <a:latin typeface="Calibri" pitchFamily="34" charset="0"/>
              </a:rPr>
              <a:t>: 			</a:t>
            </a:r>
            <a:r>
              <a:rPr lang="en-US" b="1" dirty="0" smtClean="0">
                <a:solidFill>
                  <a:srgbClr val="00468A"/>
                </a:solidFill>
                <a:latin typeface="Calibri" pitchFamily="34" charset="0"/>
              </a:rPr>
              <a:t>23</a:t>
            </a:r>
            <a:r>
              <a:rPr lang="en-US" b="1" dirty="0">
                <a:solidFill>
                  <a:srgbClr val="00468A"/>
                </a:solidFill>
                <a:latin typeface="Calibri" pitchFamily="34" charset="0"/>
              </a:rPr>
              <a:t>%</a:t>
            </a:r>
          </a:p>
          <a:p>
            <a:pPr lvl="1">
              <a:spcBef>
                <a:spcPct val="30000"/>
              </a:spcBef>
              <a:defRPr/>
            </a:pPr>
            <a:r>
              <a:rPr lang="en-US" sz="2800" dirty="0" smtClean="0">
                <a:latin typeface="Calibri" pitchFamily="34" charset="0"/>
              </a:rPr>
              <a:t>Enterprises related to </a:t>
            </a:r>
            <a:r>
              <a:rPr lang="en-US" sz="2800" b="1" dirty="0" smtClean="0">
                <a:solidFill>
                  <a:srgbClr val="FF0000"/>
                </a:solidFill>
                <a:latin typeface="Calibri" pitchFamily="34" charset="0"/>
              </a:rPr>
              <a:t>industrial processing</a:t>
            </a:r>
            <a:r>
              <a:rPr lang="en-US" sz="2800" dirty="0" smtClean="0">
                <a:latin typeface="Calibri" pitchFamily="34" charset="0"/>
              </a:rPr>
              <a:t>:    </a:t>
            </a:r>
            <a:r>
              <a:rPr lang="en-US" b="1" dirty="0">
                <a:solidFill>
                  <a:srgbClr val="00468A"/>
                </a:solidFill>
                <a:latin typeface="Calibri" pitchFamily="34" charset="0"/>
              </a:rPr>
              <a:t>10%</a:t>
            </a:r>
          </a:p>
        </p:txBody>
      </p:sp>
      <p:sp>
        <p:nvSpPr>
          <p:cNvPr id="4099" name="Text Box 4"/>
          <p:cNvSpPr txBox="1">
            <a:spLocks noChangeArrowheads="1"/>
          </p:cNvSpPr>
          <p:nvPr/>
        </p:nvSpPr>
        <p:spPr bwMode="auto">
          <a:xfrm>
            <a:off x="6140450" y="908720"/>
            <a:ext cx="2887663" cy="338137"/>
          </a:xfrm>
          <a:prstGeom prst="rect">
            <a:avLst/>
          </a:prstGeom>
          <a:noFill/>
          <a:ln>
            <a:noFill/>
          </a:ln>
          <a:effectLst>
            <a:outerShdw dist="1796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ES" sz="1600" dirty="0" err="1">
                <a:solidFill>
                  <a:srgbClr val="FFC000"/>
                </a:solidFill>
                <a:latin typeface="Calibri" pitchFamily="34" charset="0"/>
              </a:rPr>
              <a:t>Source</a:t>
            </a:r>
            <a:r>
              <a:rPr lang="es-ES" sz="1600" dirty="0">
                <a:solidFill>
                  <a:srgbClr val="FFC000"/>
                </a:solidFill>
                <a:latin typeface="Calibri" pitchFamily="34" charset="0"/>
              </a:rPr>
              <a:t>: Genoma España/ASEBIO</a:t>
            </a:r>
          </a:p>
        </p:txBody>
      </p:sp>
      <p:sp>
        <p:nvSpPr>
          <p:cNvPr id="4100" name="Text Box 6"/>
          <p:cNvSpPr txBox="1">
            <a:spLocks noChangeArrowheads="1"/>
          </p:cNvSpPr>
          <p:nvPr/>
        </p:nvSpPr>
        <p:spPr bwMode="auto">
          <a:xfrm>
            <a:off x="783777" y="5653112"/>
            <a:ext cx="81359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prstDash val="sysDot"/>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1600" baseline="30000" dirty="0" smtClean="0">
                <a:latin typeface="Calibri" pitchFamily="34" charset="0"/>
              </a:rPr>
              <a:t>2</a:t>
            </a:r>
            <a:r>
              <a:rPr lang="en-US" sz="1600" dirty="0" smtClean="0">
                <a:latin typeface="Calibri" pitchFamily="34" charset="0"/>
              </a:rPr>
              <a:t>EIB: industrial commercial or services’ enterprise, with interests, developments and products in biotechnology</a:t>
            </a:r>
            <a:endParaRPr lang="en-US" sz="1600" dirty="0">
              <a:latin typeface="Calibri" pitchFamily="34" charset="0"/>
            </a:endParaRPr>
          </a:p>
        </p:txBody>
      </p:sp>
      <p:sp>
        <p:nvSpPr>
          <p:cNvPr id="4101" name="Text Box 7"/>
          <p:cNvSpPr txBox="1">
            <a:spLocks noChangeArrowheads="1"/>
          </p:cNvSpPr>
          <p:nvPr/>
        </p:nvSpPr>
        <p:spPr bwMode="auto">
          <a:xfrm>
            <a:off x="755576" y="5314975"/>
            <a:ext cx="33528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prstDash val="sysDot"/>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s-ES" sz="1600" baseline="30000" dirty="0">
                <a:latin typeface="Calibri" pitchFamily="34" charset="0"/>
              </a:rPr>
              <a:t>1</a:t>
            </a:r>
            <a:r>
              <a:rPr lang="es-ES" sz="1600" dirty="0">
                <a:latin typeface="Calibri" pitchFamily="34" charset="0"/>
              </a:rPr>
              <a:t>EB: </a:t>
            </a:r>
            <a:r>
              <a:rPr lang="es-ES" sz="1600" dirty="0" err="1">
                <a:latin typeface="Calibri" pitchFamily="34" charset="0"/>
              </a:rPr>
              <a:t>biotechology</a:t>
            </a:r>
            <a:r>
              <a:rPr lang="es-ES" sz="1600" dirty="0">
                <a:latin typeface="Calibri" pitchFamily="34" charset="0"/>
              </a:rPr>
              <a:t> </a:t>
            </a:r>
            <a:r>
              <a:rPr lang="es-ES" sz="1600" dirty="0" err="1">
                <a:latin typeface="Calibri" pitchFamily="34" charset="0"/>
              </a:rPr>
              <a:t>enterprise</a:t>
            </a:r>
            <a:endParaRPr lang="es-ES" sz="1600" dirty="0">
              <a:latin typeface="Calibri" pitchFamily="34" charset="0"/>
            </a:endParaRPr>
          </a:p>
        </p:txBody>
      </p:sp>
      <p:sp>
        <p:nvSpPr>
          <p:cNvPr id="7" name="Rectangle 2"/>
          <p:cNvSpPr>
            <a:spLocks noGrp="1" noChangeArrowheads="1"/>
          </p:cNvSpPr>
          <p:nvPr>
            <p:ph type="title"/>
          </p:nvPr>
        </p:nvSpPr>
        <p:spPr>
          <a:xfrm>
            <a:off x="611560" y="333375"/>
            <a:ext cx="8281615" cy="647700"/>
          </a:xfrm>
        </p:spPr>
        <p:txBody>
          <a:bodyPr>
            <a:normAutofit/>
          </a:bodyPr>
          <a:lstStyle/>
          <a:p>
            <a:pPr>
              <a:defRPr/>
            </a:pPr>
            <a:r>
              <a:rPr lang="en-US" sz="3200" kern="0" smtClean="0">
                <a:solidFill>
                  <a:srgbClr val="00B0F0"/>
                </a:solidFill>
                <a:effectLst>
                  <a:outerShdw blurRad="38100" dist="38100" dir="2700000" algn="tl">
                    <a:srgbClr val="FFFFFF"/>
                  </a:outerShdw>
                </a:effectLst>
                <a:latin typeface="Calibri" pitchFamily="34" charset="0"/>
              </a:rPr>
              <a:t>The Spanish Biotech sector: some figures</a:t>
            </a:r>
            <a:endParaRPr lang="en-US" sz="3200" kern="0">
              <a:solidFill>
                <a:srgbClr val="00B0F0"/>
              </a:solidFill>
              <a:effectLst>
                <a:outerShdw blurRad="38100" dist="38100" dir="2700000" algn="tl">
                  <a:srgbClr val="FFFFFF"/>
                </a:outerShdw>
              </a:effectLst>
              <a:latin typeface="Calibri" pitchFamily="34" charset="0"/>
            </a:endParaRPr>
          </a:p>
        </p:txBody>
      </p:sp>
    </p:spTree>
    <p:extLst>
      <p:ext uri="{BB962C8B-B14F-4D97-AF65-F5344CB8AC3E}">
        <p14:creationId xmlns:p14="http://schemas.microsoft.com/office/powerpoint/2010/main" val="345579740"/>
      </p:ext>
    </p:extLst>
  </p:cSld>
  <p:clrMapOvr>
    <a:masterClrMapping/>
  </p:clrMapOvr>
  <p:transition spd="slow"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5"/>
          <p:cNvSpPr>
            <a:spLocks noChangeArrowheads="1"/>
          </p:cNvSpPr>
          <p:nvPr/>
        </p:nvSpPr>
        <p:spPr bwMode="auto">
          <a:xfrm>
            <a:off x="548723" y="3088482"/>
            <a:ext cx="1868488" cy="1566862"/>
          </a:xfrm>
          <a:prstGeom prst="roundRect">
            <a:avLst>
              <a:gd name="adj" fmla="val 16667"/>
            </a:avLst>
          </a:prstGeom>
          <a:solidFill>
            <a:srgbClr val="FFFF99">
              <a:alpha val="50195"/>
            </a:srgbClr>
          </a:solidFill>
          <a:ln w="25400">
            <a:solidFill>
              <a:srgbClr val="FF6600"/>
            </a:solidFill>
            <a:prstDash val="dash"/>
            <a:round/>
            <a:headEnd/>
            <a:tailEnd/>
          </a:ln>
        </p:spPr>
        <p:txBody>
          <a:bodyPr wrap="none" anchor="ctr"/>
          <a:lstStyle/>
          <a:p>
            <a:endParaRPr lang="es-ES" dirty="0"/>
          </a:p>
        </p:txBody>
      </p:sp>
      <p:sp>
        <p:nvSpPr>
          <p:cNvPr id="421890" name="Rectangle 2"/>
          <p:cNvSpPr>
            <a:spLocks noGrp="1" noChangeArrowheads="1"/>
          </p:cNvSpPr>
          <p:nvPr>
            <p:ph type="title"/>
          </p:nvPr>
        </p:nvSpPr>
        <p:spPr/>
        <p:txBody>
          <a:bodyPr/>
          <a:lstStyle/>
          <a:p>
            <a:pPr eaLnBrk="1" hangingPunct="1">
              <a:defRPr/>
            </a:pPr>
            <a:r>
              <a:rPr lang="en-US" sz="3200" kern="0" smtClean="0">
                <a:solidFill>
                  <a:srgbClr val="00B0F0"/>
                </a:solidFill>
                <a:effectLst>
                  <a:outerShdw blurRad="38100" dist="38100" dir="2700000" algn="tl">
                    <a:srgbClr val="FFFFFF"/>
                  </a:outerShdw>
                </a:effectLst>
                <a:latin typeface="Calibri" pitchFamily="34" charset="0"/>
              </a:rPr>
              <a:t>Contribution of Biotechnology to the Spanish economy</a:t>
            </a:r>
            <a:endParaRPr lang="en-US" sz="3200" kern="0">
              <a:solidFill>
                <a:srgbClr val="00B0F0"/>
              </a:solidFill>
              <a:effectLst>
                <a:outerShdw blurRad="38100" dist="38100" dir="2700000" algn="tl">
                  <a:srgbClr val="FFFFFF"/>
                </a:outerShdw>
              </a:effectLst>
              <a:latin typeface="Calibri" pitchFamily="34" charset="0"/>
            </a:endParaRPr>
          </a:p>
        </p:txBody>
      </p:sp>
      <p:pic>
        <p:nvPicPr>
          <p:cNvPr id="5124" name="Picture 3" descr="Informe2010_impacto"/>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rcRect l="26608"/>
          <a:stretch>
            <a:fillRect/>
          </a:stretch>
        </p:blipFill>
        <p:spPr bwMode="auto">
          <a:xfrm>
            <a:off x="2939684" y="1205667"/>
            <a:ext cx="5957888"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AutoShape 5"/>
          <p:cNvSpPr>
            <a:spLocks noChangeArrowheads="1"/>
          </p:cNvSpPr>
          <p:nvPr/>
        </p:nvSpPr>
        <p:spPr bwMode="auto">
          <a:xfrm>
            <a:off x="583160" y="1463675"/>
            <a:ext cx="1868488" cy="1566863"/>
          </a:xfrm>
          <a:prstGeom prst="roundRect">
            <a:avLst>
              <a:gd name="adj" fmla="val 16667"/>
            </a:avLst>
          </a:prstGeom>
          <a:solidFill>
            <a:srgbClr val="FFFF99">
              <a:alpha val="50195"/>
            </a:srgbClr>
          </a:solidFill>
          <a:ln w="25400">
            <a:solidFill>
              <a:srgbClr val="FF6600"/>
            </a:solidFill>
            <a:prstDash val="dash"/>
            <a:round/>
            <a:headEnd/>
            <a:tailEnd/>
          </a:ln>
        </p:spPr>
        <p:txBody>
          <a:bodyPr wrap="none" anchor="ctr"/>
          <a:lstStyle/>
          <a:p>
            <a:endParaRPr lang="es-ES"/>
          </a:p>
        </p:txBody>
      </p:sp>
      <p:sp>
        <p:nvSpPr>
          <p:cNvPr id="421894" name="Text Box 6"/>
          <p:cNvSpPr txBox="1">
            <a:spLocks noChangeArrowheads="1"/>
          </p:cNvSpPr>
          <p:nvPr/>
        </p:nvSpPr>
        <p:spPr bwMode="auto">
          <a:xfrm>
            <a:off x="583160" y="1597025"/>
            <a:ext cx="2160587" cy="1471613"/>
          </a:xfrm>
          <a:prstGeom prst="rect">
            <a:avLst/>
          </a:prstGeom>
          <a:noFill/>
          <a:ln>
            <a:noFill/>
          </a:ln>
          <a:effectLst>
            <a:outerShdw blurRad="63500" dist="29783" dir="3885598" algn="ctr" rotWithShape="0">
              <a:schemeClr val="tx1">
                <a:alpha val="74998"/>
              </a:schemeClr>
            </a:outerShdw>
          </a:effectLst>
          <a:extLst/>
        </p:spPr>
        <p:txBody>
          <a:bodyPr>
            <a:spAutoFit/>
          </a:bodyPr>
          <a:lstStyle/>
          <a:p>
            <a:pPr>
              <a:lnSpc>
                <a:spcPct val="80000"/>
              </a:lnSpc>
              <a:defRPr/>
            </a:pPr>
            <a:r>
              <a:rPr lang="es-ES" dirty="0" err="1">
                <a:solidFill>
                  <a:srgbClr val="91CE44"/>
                </a:solidFill>
                <a:effectLst>
                  <a:outerShdw blurRad="38100" dist="38100" dir="2700000" algn="tl">
                    <a:srgbClr val="000000">
                      <a:alpha val="43137"/>
                    </a:srgbClr>
                  </a:outerShdw>
                </a:effectLst>
                <a:latin typeface="Calibri" pitchFamily="34" charset="0"/>
              </a:rPr>
              <a:t>Contribution</a:t>
            </a:r>
            <a:r>
              <a:rPr lang="es-ES" dirty="0">
                <a:solidFill>
                  <a:srgbClr val="91CE44"/>
                </a:solidFill>
                <a:effectLst>
                  <a:outerShdw blurRad="38100" dist="38100" dir="2700000" algn="tl">
                    <a:srgbClr val="000000">
                      <a:alpha val="43137"/>
                    </a:srgbClr>
                  </a:outerShdw>
                </a:effectLst>
                <a:latin typeface="Calibri" pitchFamily="34" charset="0"/>
              </a:rPr>
              <a:t> </a:t>
            </a:r>
            <a:r>
              <a:rPr lang="es-ES" dirty="0" err="1">
                <a:solidFill>
                  <a:srgbClr val="91CE44"/>
                </a:solidFill>
                <a:effectLst>
                  <a:outerShdw blurRad="38100" dist="38100" dir="2700000" algn="tl">
                    <a:srgbClr val="000000">
                      <a:alpha val="43137"/>
                    </a:srgbClr>
                  </a:outerShdw>
                </a:effectLst>
                <a:latin typeface="Calibri" pitchFamily="34" charset="0"/>
              </a:rPr>
              <a:t>to</a:t>
            </a:r>
            <a:r>
              <a:rPr lang="es-ES" dirty="0">
                <a:solidFill>
                  <a:srgbClr val="91CE44"/>
                </a:solidFill>
                <a:effectLst>
                  <a:outerShdw blurRad="38100" dist="38100" dir="2700000" algn="tl">
                    <a:srgbClr val="000000">
                      <a:alpha val="43137"/>
                    </a:srgbClr>
                  </a:outerShdw>
                </a:effectLst>
                <a:latin typeface="Calibri" pitchFamily="34" charset="0"/>
              </a:rPr>
              <a:t> </a:t>
            </a:r>
          </a:p>
          <a:p>
            <a:pPr>
              <a:lnSpc>
                <a:spcPct val="80000"/>
              </a:lnSpc>
              <a:defRPr/>
            </a:pPr>
            <a:r>
              <a:rPr lang="es-ES" dirty="0">
                <a:solidFill>
                  <a:srgbClr val="91CE44"/>
                </a:solidFill>
                <a:effectLst>
                  <a:outerShdw blurRad="38100" dist="38100" dir="2700000" algn="tl">
                    <a:srgbClr val="000000">
                      <a:alpha val="43137"/>
                    </a:srgbClr>
                  </a:outerShdw>
                </a:effectLst>
                <a:latin typeface="Calibri" pitchFamily="34" charset="0"/>
              </a:rPr>
              <a:t>GDP 2010 (%)</a:t>
            </a:r>
          </a:p>
          <a:p>
            <a:pPr>
              <a:lnSpc>
                <a:spcPct val="80000"/>
              </a:lnSpc>
              <a:defRPr/>
            </a:pPr>
            <a:r>
              <a:rPr lang="es-ES" sz="7200" dirty="0">
                <a:solidFill>
                  <a:srgbClr val="91CE44"/>
                </a:solidFill>
                <a:latin typeface="Calibri" pitchFamily="34" charset="0"/>
              </a:rPr>
              <a:t>1,2</a:t>
            </a:r>
            <a:endParaRPr lang="es-ES" sz="6600" dirty="0">
              <a:solidFill>
                <a:srgbClr val="91CE44"/>
              </a:solidFill>
              <a:latin typeface="Calibri" pitchFamily="34" charset="0"/>
            </a:endParaRPr>
          </a:p>
        </p:txBody>
      </p:sp>
      <p:sp>
        <p:nvSpPr>
          <p:cNvPr id="421895" name="Text Box 7"/>
          <p:cNvSpPr txBox="1">
            <a:spLocks noChangeArrowheads="1"/>
          </p:cNvSpPr>
          <p:nvPr/>
        </p:nvSpPr>
        <p:spPr bwMode="auto">
          <a:xfrm>
            <a:off x="548245" y="3183732"/>
            <a:ext cx="1925637" cy="1471612"/>
          </a:xfrm>
          <a:prstGeom prst="rect">
            <a:avLst/>
          </a:prstGeom>
          <a:noFill/>
          <a:ln>
            <a:noFill/>
          </a:ln>
          <a:effectLst>
            <a:outerShdw blurRad="63500" dist="29783" dir="3885598" algn="ctr" rotWithShape="0">
              <a:schemeClr val="tx1">
                <a:alpha val="74998"/>
              </a:schemeClr>
            </a:outerShdw>
          </a:effectLst>
          <a:extLst/>
        </p:spPr>
        <p:txBody>
          <a:bodyPr wrap="none">
            <a:spAutoFit/>
          </a:bodyPr>
          <a:lstStyle/>
          <a:p>
            <a:pPr>
              <a:lnSpc>
                <a:spcPct val="80000"/>
              </a:lnSpc>
              <a:defRPr/>
            </a:pPr>
            <a:r>
              <a:rPr lang="es-ES" dirty="0">
                <a:solidFill>
                  <a:srgbClr val="91CE44"/>
                </a:solidFill>
                <a:effectLst>
                  <a:outerShdw blurRad="38100" dist="38100" dir="2700000" algn="tl">
                    <a:srgbClr val="000000">
                      <a:alpha val="43137"/>
                    </a:srgbClr>
                  </a:outerShdw>
                </a:effectLst>
                <a:latin typeface="Calibri" pitchFamily="34" charset="0"/>
              </a:rPr>
              <a:t>OECD </a:t>
            </a:r>
            <a:r>
              <a:rPr lang="es-ES" dirty="0" err="1">
                <a:solidFill>
                  <a:srgbClr val="91CE44"/>
                </a:solidFill>
                <a:effectLst>
                  <a:outerShdw blurRad="38100" dist="38100" dir="2700000" algn="tl">
                    <a:srgbClr val="000000">
                      <a:alpha val="43137"/>
                    </a:srgbClr>
                  </a:outerShdw>
                </a:effectLst>
                <a:latin typeface="Calibri" pitchFamily="34" charset="0"/>
              </a:rPr>
              <a:t>prediction</a:t>
            </a:r>
            <a:r>
              <a:rPr lang="es-ES" dirty="0">
                <a:solidFill>
                  <a:srgbClr val="91CE44"/>
                </a:solidFill>
                <a:effectLst>
                  <a:outerShdw blurRad="38100" dist="38100" dir="2700000" algn="tl">
                    <a:srgbClr val="000000">
                      <a:alpha val="43137"/>
                    </a:srgbClr>
                  </a:outerShdw>
                </a:effectLst>
                <a:latin typeface="Calibri" pitchFamily="34" charset="0"/>
              </a:rPr>
              <a:t/>
            </a:r>
            <a:br>
              <a:rPr lang="es-ES" dirty="0">
                <a:solidFill>
                  <a:srgbClr val="91CE44"/>
                </a:solidFill>
                <a:effectLst>
                  <a:outerShdw blurRad="38100" dist="38100" dir="2700000" algn="tl">
                    <a:srgbClr val="000000">
                      <a:alpha val="43137"/>
                    </a:srgbClr>
                  </a:outerShdw>
                </a:effectLst>
                <a:latin typeface="Calibri" pitchFamily="34" charset="0"/>
              </a:rPr>
            </a:br>
            <a:r>
              <a:rPr lang="es-ES" dirty="0">
                <a:solidFill>
                  <a:srgbClr val="91CE44"/>
                </a:solidFill>
                <a:effectLst>
                  <a:outerShdw blurRad="38100" dist="38100" dir="2700000" algn="tl">
                    <a:srgbClr val="000000">
                      <a:alpha val="43137"/>
                    </a:srgbClr>
                  </a:outerShdw>
                </a:effectLst>
                <a:latin typeface="Calibri" pitchFamily="34" charset="0"/>
              </a:rPr>
              <a:t>GDP 2030 (%)</a:t>
            </a:r>
          </a:p>
          <a:p>
            <a:pPr>
              <a:lnSpc>
                <a:spcPct val="80000"/>
              </a:lnSpc>
              <a:defRPr/>
            </a:pPr>
            <a:r>
              <a:rPr lang="es-ES" sz="7200" dirty="0">
                <a:solidFill>
                  <a:srgbClr val="91CE44"/>
                </a:solidFill>
                <a:latin typeface="Calibri" pitchFamily="34" charset="0"/>
              </a:rPr>
              <a:t>2,7</a:t>
            </a:r>
            <a:endParaRPr lang="es-ES" sz="6600" dirty="0">
              <a:solidFill>
                <a:srgbClr val="91CE44"/>
              </a:solidFill>
              <a:latin typeface="Calibri" pitchFamily="34" charset="0"/>
            </a:endParaRPr>
          </a:p>
        </p:txBody>
      </p:sp>
      <p:sp>
        <p:nvSpPr>
          <p:cNvPr id="5129" name="8 CuadroTexto"/>
          <p:cNvSpPr txBox="1">
            <a:spLocks noChangeArrowheads="1"/>
          </p:cNvSpPr>
          <p:nvPr/>
        </p:nvSpPr>
        <p:spPr bwMode="auto">
          <a:xfrm>
            <a:off x="3028950" y="1941025"/>
            <a:ext cx="1471613" cy="307975"/>
          </a:xfrm>
          <a:prstGeom prst="rect">
            <a:avLst/>
          </a:prstGeom>
          <a:solidFill>
            <a:schemeClr val="bg1"/>
          </a:solidFill>
          <a:ln w="9525">
            <a:solidFill>
              <a:srgbClr val="92D050"/>
            </a:solidFill>
            <a:miter lim="800000"/>
            <a:headEnd/>
            <a:tailEnd/>
          </a:ln>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ES" sz="1400">
                <a:latin typeface="Calibri" pitchFamily="34" charset="0"/>
              </a:rPr>
              <a:t>GDP Contribution</a:t>
            </a:r>
          </a:p>
        </p:txBody>
      </p:sp>
      <p:sp>
        <p:nvSpPr>
          <p:cNvPr id="5130" name="9 CuadroTexto"/>
          <p:cNvSpPr txBox="1">
            <a:spLocks noChangeArrowheads="1"/>
          </p:cNvSpPr>
          <p:nvPr/>
        </p:nvSpPr>
        <p:spPr bwMode="auto">
          <a:xfrm>
            <a:off x="3012827" y="2332831"/>
            <a:ext cx="1474788" cy="307975"/>
          </a:xfrm>
          <a:prstGeom prst="rect">
            <a:avLst/>
          </a:prstGeom>
          <a:solidFill>
            <a:schemeClr val="bg1"/>
          </a:solidFill>
          <a:ln w="9525">
            <a:solidFill>
              <a:srgbClr val="92D050"/>
            </a:solidFill>
            <a:miter lim="800000"/>
            <a:headEnd/>
            <a:tailEnd/>
          </a:ln>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ES" sz="1400" dirty="0" err="1">
                <a:latin typeface="Calibri" pitchFamily="34" charset="0"/>
              </a:rPr>
              <a:t>Employment</a:t>
            </a:r>
            <a:r>
              <a:rPr lang="es-ES" sz="1400" dirty="0">
                <a:latin typeface="Calibri" pitchFamily="34" charset="0"/>
              </a:rPr>
              <a:t>         </a:t>
            </a:r>
          </a:p>
        </p:txBody>
      </p:sp>
      <p:sp>
        <p:nvSpPr>
          <p:cNvPr id="5131" name="11 CuadroTexto"/>
          <p:cNvSpPr txBox="1">
            <a:spLocks noChangeArrowheads="1"/>
          </p:cNvSpPr>
          <p:nvPr/>
        </p:nvSpPr>
        <p:spPr bwMode="auto">
          <a:xfrm>
            <a:off x="2980959" y="2922527"/>
            <a:ext cx="4464050" cy="369887"/>
          </a:xfrm>
          <a:prstGeom prst="rect">
            <a:avLst/>
          </a:prstGeom>
          <a:solidFill>
            <a:schemeClr val="bg1"/>
          </a:solidFill>
          <a:ln w="9525">
            <a:solidFill>
              <a:srgbClr val="92D050"/>
            </a:solidFill>
            <a:miter lim="800000"/>
            <a:headEnd/>
            <a:tailEnd/>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ES" sz="1800">
                <a:latin typeface="Calibri" pitchFamily="34" charset="0"/>
              </a:rPr>
              <a:t>Macroeconomic impact of biotechnology</a:t>
            </a:r>
          </a:p>
        </p:txBody>
      </p:sp>
      <p:sp>
        <p:nvSpPr>
          <p:cNvPr id="5132" name="12 CuadroTexto"/>
          <p:cNvSpPr txBox="1">
            <a:spLocks noChangeArrowheads="1"/>
          </p:cNvSpPr>
          <p:nvPr/>
        </p:nvSpPr>
        <p:spPr bwMode="auto">
          <a:xfrm>
            <a:off x="731838" y="4973638"/>
            <a:ext cx="1679575"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ES" sz="1200" dirty="0" err="1">
                <a:latin typeface="Calibri" pitchFamily="34" charset="0"/>
              </a:rPr>
              <a:t>Contribution</a:t>
            </a:r>
            <a:r>
              <a:rPr lang="es-ES" sz="1200" dirty="0">
                <a:latin typeface="Calibri" pitchFamily="34" charset="0"/>
              </a:rPr>
              <a:t> </a:t>
            </a:r>
            <a:r>
              <a:rPr lang="es-ES" sz="1200" dirty="0" err="1">
                <a:latin typeface="Calibri" pitchFamily="34" charset="0"/>
              </a:rPr>
              <a:t>to</a:t>
            </a:r>
            <a:r>
              <a:rPr lang="es-ES" sz="1200" dirty="0">
                <a:latin typeface="Calibri" pitchFamily="34" charset="0"/>
              </a:rPr>
              <a:t> GDP (%)</a:t>
            </a:r>
          </a:p>
        </p:txBody>
      </p:sp>
      <p:sp>
        <p:nvSpPr>
          <p:cNvPr id="5133" name="13 Rectángulo"/>
          <p:cNvSpPr>
            <a:spLocks noChangeArrowheads="1"/>
          </p:cNvSpPr>
          <p:nvPr/>
        </p:nvSpPr>
        <p:spPr bwMode="auto">
          <a:xfrm>
            <a:off x="725488" y="5311775"/>
            <a:ext cx="2449512"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ES" sz="1200" dirty="0" err="1">
                <a:latin typeface="Calibri" pitchFamily="34" charset="0"/>
              </a:rPr>
              <a:t>Predicted</a:t>
            </a:r>
            <a:r>
              <a:rPr lang="es-ES" sz="1200" dirty="0">
                <a:latin typeface="Calibri" pitchFamily="34" charset="0"/>
              </a:rPr>
              <a:t> </a:t>
            </a:r>
            <a:r>
              <a:rPr lang="es-ES" sz="1200" dirty="0" err="1">
                <a:latin typeface="Calibri" pitchFamily="34" charset="0"/>
              </a:rPr>
              <a:t>contribution</a:t>
            </a:r>
            <a:r>
              <a:rPr lang="es-ES" sz="1200" dirty="0">
                <a:latin typeface="Calibri" pitchFamily="34" charset="0"/>
              </a:rPr>
              <a:t> </a:t>
            </a:r>
            <a:r>
              <a:rPr lang="es-ES" sz="1200" dirty="0" err="1">
                <a:latin typeface="Calibri" pitchFamily="34" charset="0"/>
              </a:rPr>
              <a:t>to</a:t>
            </a:r>
            <a:r>
              <a:rPr lang="es-ES" sz="1200" dirty="0">
                <a:latin typeface="Calibri" pitchFamily="34" charset="0"/>
              </a:rPr>
              <a:t> GDP (%)  </a:t>
            </a:r>
          </a:p>
        </p:txBody>
      </p:sp>
      <p:sp>
        <p:nvSpPr>
          <p:cNvPr id="5134" name="14 Rectángulo"/>
          <p:cNvSpPr>
            <a:spLocks noChangeArrowheads="1"/>
          </p:cNvSpPr>
          <p:nvPr/>
        </p:nvSpPr>
        <p:spPr bwMode="auto">
          <a:xfrm>
            <a:off x="779463" y="5627688"/>
            <a:ext cx="15843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ES" sz="1200" dirty="0" err="1">
                <a:latin typeface="Calibri" pitchFamily="34" charset="0"/>
              </a:rPr>
              <a:t>Employment</a:t>
            </a:r>
            <a:endParaRPr lang="es-ES" sz="1200" dirty="0">
              <a:latin typeface="Calibri" pitchFamily="34" charset="0"/>
            </a:endParaRPr>
          </a:p>
        </p:txBody>
      </p:sp>
      <p:sp>
        <p:nvSpPr>
          <p:cNvPr id="5135" name="15 Rectángulo"/>
          <p:cNvSpPr>
            <a:spLocks noChangeArrowheads="1"/>
          </p:cNvSpPr>
          <p:nvPr/>
        </p:nvSpPr>
        <p:spPr bwMode="auto">
          <a:xfrm>
            <a:off x="755650" y="5943600"/>
            <a:ext cx="192563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s-ES" sz="1200" dirty="0" err="1">
                <a:latin typeface="Calibri" pitchFamily="34" charset="0"/>
              </a:rPr>
              <a:t>Predicted</a:t>
            </a:r>
            <a:r>
              <a:rPr lang="es-ES" sz="1200" dirty="0">
                <a:latin typeface="Calibri" pitchFamily="34" charset="0"/>
              </a:rPr>
              <a:t> </a:t>
            </a:r>
            <a:r>
              <a:rPr lang="es-ES" sz="1200" dirty="0" err="1">
                <a:latin typeface="Calibri" pitchFamily="34" charset="0"/>
              </a:rPr>
              <a:t>employment</a:t>
            </a:r>
            <a:r>
              <a:rPr lang="es-ES" sz="1200" dirty="0">
                <a:latin typeface="Calibri" pitchFamily="34" charset="0"/>
              </a:rPr>
              <a:t>        </a:t>
            </a:r>
          </a:p>
        </p:txBody>
      </p:sp>
      <p:pic>
        <p:nvPicPr>
          <p:cNvPr id="5136" name="Picture 3" descr="Informe2010_impacto"/>
          <p:cNvPicPr>
            <a:picLocks noChangeAspect="1" noChangeArrowheads="1"/>
          </p:cNvPicPr>
          <p:nvPr/>
        </p:nvPicPr>
        <p:blipFill>
          <a:blip r:embed="rId4"/>
          <a:srcRect/>
          <a:stretch/>
        </p:blipFill>
        <p:spPr bwMode="auto">
          <a:xfrm>
            <a:off x="395288" y="4968875"/>
            <a:ext cx="43180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7" name="Picture 3" descr="Informe2010_impacto"/>
          <p:cNvPicPr>
            <a:picLocks noChangeAspect="1" noChangeArrowheads="1"/>
          </p:cNvPicPr>
          <p:nvPr/>
        </p:nvPicPr>
        <p:blipFill>
          <a:blip r:embed="rId4"/>
          <a:srcRect/>
          <a:stretch/>
        </p:blipFill>
        <p:spPr bwMode="auto">
          <a:xfrm>
            <a:off x="390525" y="5627688"/>
            <a:ext cx="431800" cy="90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7346049"/>
      </p:ext>
    </p:extLst>
  </p:cSld>
  <p:clrMapOvr>
    <a:masterClrMapping/>
  </p:clrMapOvr>
  <p:transition spd="slow"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2"/>
          <p:cNvSpPr>
            <a:spLocks noGrp="1" noChangeArrowheads="1"/>
          </p:cNvSpPr>
          <p:nvPr>
            <p:ph type="title"/>
          </p:nvPr>
        </p:nvSpPr>
        <p:spPr>
          <a:xfrm>
            <a:off x="762000" y="-27384"/>
            <a:ext cx="8077200" cy="1143000"/>
          </a:xfrm>
        </p:spPr>
        <p:txBody>
          <a:bodyPr/>
          <a:lstStyle/>
          <a:p>
            <a:pPr>
              <a:defRPr/>
            </a:pPr>
            <a:r>
              <a:rPr lang="es-ES" sz="3200" kern="0" dirty="0" err="1">
                <a:solidFill>
                  <a:srgbClr val="00B0F0"/>
                </a:solidFill>
                <a:effectLst>
                  <a:outerShdw blurRad="38100" dist="38100" dir="2700000" algn="tl">
                    <a:srgbClr val="FFFFFF"/>
                  </a:outerShdw>
                </a:effectLst>
                <a:latin typeface="Calibri" pitchFamily="34" charset="0"/>
              </a:rPr>
              <a:t>Spain</a:t>
            </a:r>
            <a:r>
              <a:rPr lang="es-ES" sz="3200" kern="0" dirty="0">
                <a:solidFill>
                  <a:srgbClr val="00B0F0"/>
                </a:solidFill>
                <a:effectLst>
                  <a:outerShdw blurRad="38100" dist="38100" dir="2700000" algn="tl">
                    <a:srgbClr val="FFFFFF"/>
                  </a:outerShdw>
                </a:effectLst>
                <a:latin typeface="Calibri" pitchFamily="34" charset="0"/>
              </a:rPr>
              <a:t>: </a:t>
            </a:r>
            <a:r>
              <a:rPr lang="es-ES" sz="3200" kern="0" dirty="0" err="1">
                <a:solidFill>
                  <a:srgbClr val="00B0F0"/>
                </a:solidFill>
                <a:effectLst>
                  <a:outerShdw blurRad="38100" dist="38100" dir="2700000" algn="tl">
                    <a:srgbClr val="FFFFFF"/>
                  </a:outerShdw>
                </a:effectLst>
                <a:latin typeface="Calibri" pitchFamily="34" charset="0"/>
              </a:rPr>
              <a:t>eight</a:t>
            </a:r>
            <a:r>
              <a:rPr lang="es-ES" sz="3200" kern="0" dirty="0">
                <a:solidFill>
                  <a:srgbClr val="00B0F0"/>
                </a:solidFill>
                <a:effectLst>
                  <a:outerShdw blurRad="38100" dist="38100" dir="2700000" algn="tl">
                    <a:srgbClr val="FFFFFF"/>
                  </a:outerShdw>
                </a:effectLst>
                <a:latin typeface="Calibri" pitchFamily="34" charset="0"/>
              </a:rPr>
              <a:t> </a:t>
            </a:r>
            <a:r>
              <a:rPr lang="es-ES" sz="3200" kern="0" dirty="0" err="1">
                <a:solidFill>
                  <a:srgbClr val="00B0F0"/>
                </a:solidFill>
                <a:effectLst>
                  <a:outerShdw blurRad="38100" dist="38100" dir="2700000" algn="tl">
                    <a:srgbClr val="FFFFFF"/>
                  </a:outerShdw>
                </a:effectLst>
                <a:latin typeface="Calibri" pitchFamily="34" charset="0"/>
              </a:rPr>
              <a:t>Bioregions</a:t>
            </a:r>
            <a:endParaRPr lang="es-ES" sz="3200" kern="0" dirty="0">
              <a:solidFill>
                <a:srgbClr val="00B0F0"/>
              </a:solidFill>
              <a:effectLst>
                <a:outerShdw blurRad="38100" dist="38100" dir="2700000" algn="tl">
                  <a:srgbClr val="FFFFFF"/>
                </a:outerShdw>
              </a:effectLst>
              <a:latin typeface="Calibri" pitchFamily="34" charset="0"/>
            </a:endParaRPr>
          </a:p>
        </p:txBody>
      </p:sp>
      <p:pic>
        <p:nvPicPr>
          <p:cNvPr id="8195" name="Picture 3" descr="mapa-España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99592" y="836712"/>
            <a:ext cx="7904579" cy="5493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4" descr="AndaluciaBioRegion"/>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44094" y="4531151"/>
            <a:ext cx="1565275"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5" descr="biobasque"/>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31440" y="1196752"/>
            <a:ext cx="14287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6" descr="biocat"/>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311152" y="1463452"/>
            <a:ext cx="928687"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7" descr="bioval"/>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177495" y="3676528"/>
            <a:ext cx="2626676"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Picture 8" descr="madridbiocluster"/>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3973992" y="2900240"/>
            <a:ext cx="1755775" cy="52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201" name="Group 9"/>
          <p:cNvGrpSpPr>
            <a:grpSpLocks/>
          </p:cNvGrpSpPr>
          <p:nvPr/>
        </p:nvGrpSpPr>
        <p:grpSpPr bwMode="auto">
          <a:xfrm>
            <a:off x="1502490" y="2317626"/>
            <a:ext cx="7726363" cy="3722688"/>
            <a:chOff x="866" y="1596"/>
            <a:chExt cx="4867" cy="2345"/>
          </a:xfrm>
        </p:grpSpPr>
        <p:pic>
          <p:nvPicPr>
            <p:cNvPr id="8202" name="Imagen 2"/>
            <p:cNvPicPr>
              <a:picLocks noChangeAspect="1" noChangeArrowheads="1"/>
            </p:cNvPicPr>
            <p:nvPr/>
          </p:nvPicPr>
          <p:blipFill>
            <a:blip r:embed="rId9"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63" y="1858"/>
              <a:ext cx="1170" cy="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Picture 11" descr="bioaratec"/>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3811" y="1596"/>
              <a:ext cx="1031"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4" name="Picture 12" descr="Canarias BioRegion"/>
            <p:cNvPicPr>
              <a:picLocks noChangeAspect="1" noChangeArrowheads="1"/>
            </p:cNvPicPr>
            <p:nvPr/>
          </p:nvPicPr>
          <p:blipFill>
            <a:blip r:embed="rId11"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66" y="3286"/>
              <a:ext cx="721" cy="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286077444"/>
      </p:ext>
    </p:extLst>
  </p:cSld>
  <p:clrMapOvr>
    <a:masterClrMapping/>
  </p:clrMapOvr>
  <p:transition spd="slow"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0" y="-99392"/>
            <a:ext cx="8077200" cy="1143000"/>
          </a:xfrm>
        </p:spPr>
        <p:txBody>
          <a:bodyPr/>
          <a:lstStyle/>
          <a:p>
            <a:pPr>
              <a:defRPr/>
            </a:pPr>
            <a:r>
              <a:rPr lang="es-ES" sz="3200" kern="0" dirty="0" err="1">
                <a:solidFill>
                  <a:srgbClr val="00B0F0"/>
                </a:solidFill>
                <a:effectLst>
                  <a:outerShdw blurRad="38100" dist="38100" dir="2700000" algn="tl">
                    <a:srgbClr val="FFFFFF"/>
                  </a:outerShdw>
                </a:effectLst>
                <a:latin typeface="Calibri" pitchFamily="34" charset="0"/>
              </a:rPr>
              <a:t>Spanish</a:t>
            </a:r>
            <a:r>
              <a:rPr lang="es-ES" sz="3200" kern="0" dirty="0">
                <a:solidFill>
                  <a:srgbClr val="00B0F0"/>
                </a:solidFill>
                <a:effectLst>
                  <a:outerShdw blurRad="38100" dist="38100" dir="2700000" algn="tl">
                    <a:srgbClr val="FFFFFF"/>
                  </a:outerShdw>
                </a:effectLst>
                <a:latin typeface="Calibri" pitchFamily="34" charset="0"/>
              </a:rPr>
              <a:t> </a:t>
            </a:r>
            <a:r>
              <a:rPr lang="es-ES" sz="3200" kern="0" dirty="0" err="1">
                <a:solidFill>
                  <a:srgbClr val="00B0F0"/>
                </a:solidFill>
                <a:effectLst>
                  <a:outerShdw blurRad="38100" dist="38100" dir="2700000" algn="tl">
                    <a:srgbClr val="FFFFFF"/>
                  </a:outerShdw>
                </a:effectLst>
                <a:latin typeface="Calibri" pitchFamily="34" charset="0"/>
              </a:rPr>
              <a:t>Technology</a:t>
            </a:r>
            <a:r>
              <a:rPr lang="es-ES" sz="3200" kern="0" dirty="0">
                <a:solidFill>
                  <a:srgbClr val="00B0F0"/>
                </a:solidFill>
                <a:effectLst>
                  <a:outerShdw blurRad="38100" dist="38100" dir="2700000" algn="tl">
                    <a:srgbClr val="FFFFFF"/>
                  </a:outerShdw>
                </a:effectLst>
                <a:latin typeface="Calibri" pitchFamily="34" charset="0"/>
              </a:rPr>
              <a:t> </a:t>
            </a:r>
            <a:r>
              <a:rPr lang="es-ES" sz="3200" kern="0" dirty="0" err="1">
                <a:solidFill>
                  <a:srgbClr val="00B0F0"/>
                </a:solidFill>
                <a:effectLst>
                  <a:outerShdw blurRad="38100" dist="38100" dir="2700000" algn="tl">
                    <a:srgbClr val="FFFFFF"/>
                  </a:outerShdw>
                </a:effectLst>
                <a:latin typeface="Calibri" pitchFamily="34" charset="0"/>
              </a:rPr>
              <a:t>Platforms</a:t>
            </a:r>
            <a:endParaRPr lang="es-ES" sz="3200" kern="0" dirty="0">
              <a:solidFill>
                <a:srgbClr val="00B0F0"/>
              </a:solidFill>
              <a:effectLst>
                <a:outerShdw blurRad="38100" dist="38100" dir="2700000" algn="tl">
                  <a:srgbClr val="FFFFFF"/>
                </a:outerShdw>
              </a:effectLst>
              <a:latin typeface="Calibri" pitchFamily="34" charset="0"/>
            </a:endParaRPr>
          </a:p>
        </p:txBody>
      </p:sp>
      <p:sp>
        <p:nvSpPr>
          <p:cNvPr id="13315" name="2 CuadroTexto"/>
          <p:cNvSpPr txBox="1">
            <a:spLocks noChangeArrowheads="1"/>
          </p:cNvSpPr>
          <p:nvPr/>
        </p:nvSpPr>
        <p:spPr bwMode="auto">
          <a:xfrm>
            <a:off x="4067944" y="943555"/>
            <a:ext cx="5184576" cy="5293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150000"/>
              </a:lnSpc>
              <a:defRPr/>
            </a:pPr>
            <a:r>
              <a:rPr lang="es-ES" sz="2000" b="1" dirty="0" err="1" smtClean="0">
                <a:latin typeface="+mn-lt"/>
              </a:rPr>
              <a:t>Biotech</a:t>
            </a:r>
            <a:r>
              <a:rPr lang="es-ES" sz="2000" b="1" dirty="0" smtClean="0">
                <a:latin typeface="+mn-lt"/>
              </a:rPr>
              <a:t> </a:t>
            </a:r>
            <a:r>
              <a:rPr lang="es-ES" sz="2000" b="1" dirty="0" err="1" smtClean="0">
                <a:latin typeface="+mn-lt"/>
              </a:rPr>
              <a:t>Markets</a:t>
            </a:r>
            <a:r>
              <a:rPr lang="es-ES" sz="2000" b="1" dirty="0" smtClean="0">
                <a:latin typeface="+mn-lt"/>
              </a:rPr>
              <a:t>:  </a:t>
            </a:r>
            <a:r>
              <a:rPr lang="es-ES" sz="1600" dirty="0" smtClean="0">
                <a:latin typeface="+mn-lt"/>
                <a:hlinkClick r:id="rId3"/>
              </a:rPr>
              <a:t>www.mercadosbiotecnologicos.com</a:t>
            </a:r>
            <a:endParaRPr lang="es-ES" sz="1600" dirty="0">
              <a:latin typeface="+mn-lt"/>
            </a:endParaRPr>
          </a:p>
          <a:p>
            <a:pPr eaLnBrk="1" hangingPunct="1">
              <a:lnSpc>
                <a:spcPct val="150000"/>
              </a:lnSpc>
              <a:defRPr/>
            </a:pPr>
            <a:r>
              <a:rPr lang="es-ES" sz="2000" b="1" dirty="0" err="1" smtClean="0">
                <a:latin typeface="+mn-lt"/>
              </a:rPr>
              <a:t>Innovative</a:t>
            </a:r>
            <a:r>
              <a:rPr lang="es-ES" sz="2000" b="1" dirty="0" smtClean="0">
                <a:latin typeface="+mn-lt"/>
              </a:rPr>
              <a:t> Medicines: </a:t>
            </a:r>
            <a:r>
              <a:rPr lang="es-ES" sz="1600" dirty="0" smtClean="0">
                <a:latin typeface="+mn-lt"/>
                <a:hlinkClick r:id="rId4"/>
              </a:rPr>
              <a:t>www.medicamentos-innovadores.org</a:t>
            </a:r>
            <a:endParaRPr lang="es-ES" sz="2000" dirty="0">
              <a:latin typeface="+mn-lt"/>
            </a:endParaRPr>
          </a:p>
          <a:p>
            <a:pPr eaLnBrk="1" hangingPunct="1">
              <a:lnSpc>
                <a:spcPct val="150000"/>
              </a:lnSpc>
              <a:defRPr/>
            </a:pPr>
            <a:r>
              <a:rPr lang="es-ES" sz="2000" b="1" dirty="0" err="1">
                <a:latin typeface="+mn-lt"/>
              </a:rPr>
              <a:t>Health</a:t>
            </a:r>
            <a:r>
              <a:rPr lang="es-ES" sz="2000" b="1" dirty="0">
                <a:latin typeface="+mn-lt"/>
              </a:rPr>
              <a:t> </a:t>
            </a:r>
            <a:r>
              <a:rPr lang="es-ES" sz="2000" b="1" dirty="0" smtClean="0">
                <a:latin typeface="+mn-lt"/>
              </a:rPr>
              <a:t>Technologies:  </a:t>
            </a:r>
            <a:r>
              <a:rPr lang="es-ES" sz="1600" dirty="0" smtClean="0">
                <a:latin typeface="+mn-lt"/>
                <a:hlinkClick r:id="rId5"/>
              </a:rPr>
              <a:t>www.plataformatecnologiasanitaria.es</a:t>
            </a:r>
            <a:endParaRPr lang="es-ES" sz="2000" b="1" dirty="0" smtClean="0">
              <a:latin typeface="+mn-lt"/>
            </a:endParaRPr>
          </a:p>
          <a:p>
            <a:pPr eaLnBrk="1" hangingPunct="1">
              <a:lnSpc>
                <a:spcPct val="150000"/>
              </a:lnSpc>
              <a:defRPr/>
            </a:pPr>
            <a:r>
              <a:rPr lang="es-ES" sz="2000" b="1" dirty="0" err="1" smtClean="0">
                <a:latin typeface="+mn-lt"/>
              </a:rPr>
              <a:t>Plants</a:t>
            </a:r>
            <a:r>
              <a:rPr lang="es-ES" sz="2000" b="1" dirty="0" smtClean="0">
                <a:latin typeface="+mn-lt"/>
              </a:rPr>
              <a:t> </a:t>
            </a:r>
            <a:r>
              <a:rPr lang="es-ES" sz="2000" b="1" dirty="0" err="1" smtClean="0">
                <a:latin typeface="+mn-lt"/>
              </a:rPr>
              <a:t>Biotechnology</a:t>
            </a:r>
            <a:r>
              <a:rPr lang="es-ES" sz="2000" b="1" dirty="0" smtClean="0">
                <a:latin typeface="+mn-lt"/>
              </a:rPr>
              <a:t>: </a:t>
            </a:r>
            <a:r>
              <a:rPr lang="es-ES" sz="1600" dirty="0" smtClean="0">
                <a:latin typeface="+mn-lt"/>
                <a:hlinkClick r:id="rId6"/>
              </a:rPr>
              <a:t>www.invigen.org</a:t>
            </a:r>
            <a:r>
              <a:rPr lang="es-ES" sz="1600" dirty="0" smtClean="0">
                <a:latin typeface="+mn-lt"/>
              </a:rPr>
              <a:t> </a:t>
            </a:r>
            <a:endParaRPr lang="es-ES" sz="2000" dirty="0" smtClean="0">
              <a:latin typeface="+mn-lt"/>
            </a:endParaRPr>
          </a:p>
          <a:p>
            <a:pPr eaLnBrk="1" hangingPunct="1">
              <a:lnSpc>
                <a:spcPct val="150000"/>
              </a:lnSpc>
              <a:defRPr/>
            </a:pPr>
            <a:r>
              <a:rPr lang="es-ES" sz="2000" b="1" dirty="0" err="1" smtClean="0">
                <a:latin typeface="+mn-lt"/>
              </a:rPr>
              <a:t>Bioplat</a:t>
            </a:r>
            <a:r>
              <a:rPr lang="es-ES" sz="2000" b="1" dirty="0" smtClean="0">
                <a:latin typeface="+mn-lt"/>
              </a:rPr>
              <a:t> (</a:t>
            </a:r>
            <a:r>
              <a:rPr lang="es-ES" sz="2000" b="1" dirty="0" err="1" smtClean="0">
                <a:latin typeface="+mn-lt"/>
              </a:rPr>
              <a:t>Biomass</a:t>
            </a:r>
            <a:r>
              <a:rPr lang="es-ES" sz="2000" b="1" dirty="0">
                <a:latin typeface="+mn-lt"/>
              </a:rPr>
              <a:t>): </a:t>
            </a:r>
            <a:r>
              <a:rPr lang="es-ES" sz="1600" dirty="0" smtClean="0">
                <a:latin typeface="+mn-lt"/>
                <a:hlinkClick r:id="rId7"/>
              </a:rPr>
              <a:t>www.bioplat.org</a:t>
            </a:r>
            <a:endParaRPr lang="es-ES" sz="2000" b="1" dirty="0">
              <a:latin typeface="+mn-lt"/>
            </a:endParaRPr>
          </a:p>
          <a:p>
            <a:pPr eaLnBrk="1" hangingPunct="1">
              <a:lnSpc>
                <a:spcPct val="150000"/>
              </a:lnSpc>
              <a:defRPr/>
            </a:pPr>
            <a:r>
              <a:rPr lang="es-ES" sz="2000" b="1" dirty="0" err="1" smtClean="0">
                <a:latin typeface="+mn-lt"/>
              </a:rPr>
              <a:t>Nanomedicine</a:t>
            </a:r>
            <a:r>
              <a:rPr lang="es-ES" sz="2000" b="1" dirty="0">
                <a:latin typeface="+mn-lt"/>
              </a:rPr>
              <a:t>:  </a:t>
            </a:r>
            <a:r>
              <a:rPr lang="es-ES" sz="1600" dirty="0" smtClean="0">
                <a:latin typeface="+mn-lt"/>
                <a:hlinkClick r:id="rId8"/>
              </a:rPr>
              <a:t>www.nanomedspain.net</a:t>
            </a:r>
            <a:endParaRPr lang="es-ES" sz="2000" b="1" dirty="0" smtClean="0">
              <a:latin typeface="+mn-lt"/>
            </a:endParaRPr>
          </a:p>
          <a:p>
            <a:pPr eaLnBrk="1" hangingPunct="1">
              <a:lnSpc>
                <a:spcPct val="150000"/>
              </a:lnSpc>
              <a:defRPr/>
            </a:pPr>
            <a:r>
              <a:rPr lang="es-ES" sz="2000" b="1" dirty="0" smtClean="0">
                <a:latin typeface="+mn-lt"/>
              </a:rPr>
              <a:t>Animal </a:t>
            </a:r>
            <a:r>
              <a:rPr lang="es-ES" sz="2000" b="1" dirty="0" err="1" smtClean="0">
                <a:latin typeface="+mn-lt"/>
              </a:rPr>
              <a:t>Health</a:t>
            </a:r>
            <a:r>
              <a:rPr lang="es-ES" sz="2000" b="1" dirty="0" smtClean="0">
                <a:latin typeface="+mn-lt"/>
              </a:rPr>
              <a:t>: </a:t>
            </a:r>
            <a:r>
              <a:rPr lang="es-ES" sz="1600" dirty="0" smtClean="0">
                <a:latin typeface="+mn-lt"/>
                <a:hlinkClick r:id="rId9"/>
              </a:rPr>
              <a:t>www.vetmasi.es</a:t>
            </a:r>
            <a:endParaRPr lang="es-ES" sz="2000" b="1" dirty="0" smtClean="0">
              <a:latin typeface="+mn-lt"/>
            </a:endParaRPr>
          </a:p>
          <a:p>
            <a:pPr eaLnBrk="1" hangingPunct="1">
              <a:lnSpc>
                <a:spcPct val="150000"/>
              </a:lnSpc>
              <a:defRPr/>
            </a:pPr>
            <a:r>
              <a:rPr lang="es-ES" sz="2000" b="1" dirty="0" err="1" smtClean="0">
                <a:latin typeface="+mn-lt"/>
              </a:rPr>
              <a:t>Food</a:t>
            </a:r>
            <a:r>
              <a:rPr lang="es-ES" sz="2000" b="1" dirty="0" smtClean="0">
                <a:latin typeface="+mn-lt"/>
              </a:rPr>
              <a:t> </a:t>
            </a:r>
            <a:r>
              <a:rPr lang="es-ES" sz="2000" b="1" dirty="0" err="1" smtClean="0">
                <a:latin typeface="+mn-lt"/>
              </a:rPr>
              <a:t>for</a:t>
            </a:r>
            <a:r>
              <a:rPr lang="es-ES" sz="2000" b="1" dirty="0" smtClean="0">
                <a:latin typeface="+mn-lt"/>
              </a:rPr>
              <a:t> </a:t>
            </a:r>
            <a:r>
              <a:rPr lang="es-ES" sz="2000" b="1" dirty="0" err="1" smtClean="0">
                <a:latin typeface="+mn-lt"/>
              </a:rPr>
              <a:t>Life</a:t>
            </a:r>
            <a:r>
              <a:rPr lang="es-ES" sz="2000" b="1" dirty="0" smtClean="0">
                <a:latin typeface="+mn-lt"/>
              </a:rPr>
              <a:t>: </a:t>
            </a:r>
            <a:r>
              <a:rPr lang="fr-FR" sz="1600" dirty="0" smtClean="0">
                <a:latin typeface="+mn-lt"/>
                <a:hlinkClick r:id="rId10"/>
              </a:rPr>
              <a:t>www.foodforlife-spain.org</a:t>
            </a:r>
            <a:r>
              <a:rPr lang="fr-FR" sz="1600" dirty="0" smtClean="0">
                <a:latin typeface="+mn-lt"/>
              </a:rPr>
              <a:t> </a:t>
            </a:r>
            <a:endParaRPr lang="es-ES" sz="2000" dirty="0" smtClean="0">
              <a:latin typeface="+mn-lt"/>
            </a:endParaRPr>
          </a:p>
          <a:p>
            <a:pPr eaLnBrk="1" hangingPunct="1">
              <a:lnSpc>
                <a:spcPct val="150000"/>
              </a:lnSpc>
              <a:defRPr/>
            </a:pPr>
            <a:r>
              <a:rPr lang="es-ES" sz="2000" b="1" dirty="0" err="1">
                <a:latin typeface="+mn-lt"/>
              </a:rPr>
              <a:t>Suschem</a:t>
            </a:r>
            <a:r>
              <a:rPr lang="es-ES" sz="2000" b="1" dirty="0">
                <a:latin typeface="+mn-lt"/>
              </a:rPr>
              <a:t>-ES:</a:t>
            </a:r>
            <a:r>
              <a:rPr lang="es-ES" sz="2000" dirty="0">
                <a:latin typeface="+mn-lt"/>
              </a:rPr>
              <a:t> </a:t>
            </a:r>
            <a:r>
              <a:rPr lang="es-ES" sz="1600" dirty="0" smtClean="0">
                <a:latin typeface="+mn-lt"/>
                <a:hlinkClick r:id="rId11"/>
              </a:rPr>
              <a:t>www.suschem-es.org</a:t>
            </a:r>
            <a:endParaRPr lang="es-ES" sz="1600" dirty="0">
              <a:latin typeface="+mn-lt"/>
            </a:endParaRPr>
          </a:p>
          <a:p>
            <a:pPr eaLnBrk="1" hangingPunct="1">
              <a:defRPr/>
            </a:pPr>
            <a:endParaRPr lang="es-ES" sz="2000" b="1" dirty="0" smtClean="0">
              <a:latin typeface="+mn-lt"/>
            </a:endParaRPr>
          </a:p>
        </p:txBody>
      </p:sp>
      <p:sp>
        <p:nvSpPr>
          <p:cNvPr id="5" name="Rectangle 3"/>
          <p:cNvSpPr>
            <a:spLocks noChangeArrowheads="1"/>
          </p:cNvSpPr>
          <p:nvPr/>
        </p:nvSpPr>
        <p:spPr bwMode="auto">
          <a:xfrm>
            <a:off x="683568" y="2648942"/>
            <a:ext cx="3312368" cy="1860178"/>
          </a:xfrm>
          <a:prstGeom prst="rect">
            <a:avLst/>
          </a:prstGeom>
          <a:solidFill>
            <a:srgbClr val="FFFF9B"/>
          </a:solidFill>
          <a:ln w="28575">
            <a:noFill/>
            <a:miter lim="800000"/>
            <a:headEnd/>
            <a:tailEnd/>
          </a:ln>
        </p:spPr>
        <p:txBody>
          <a:bodyPr lIns="99092" tIns="49546" rIns="99092" bIns="49546"/>
          <a:lstStyle/>
          <a:p>
            <a:pPr algn="l" defTabSz="990600">
              <a:lnSpc>
                <a:spcPct val="110000"/>
              </a:lnSpc>
              <a:spcBef>
                <a:spcPct val="50000"/>
              </a:spcBef>
            </a:pPr>
            <a:r>
              <a:rPr lang="en-US" sz="1800" b="0" i="1" dirty="0" smtClean="0">
                <a:solidFill>
                  <a:srgbClr val="2F365B"/>
                </a:solidFill>
              </a:rPr>
              <a:t>Public- private structures, led by industries; </a:t>
            </a:r>
            <a:r>
              <a:rPr lang="en-US" sz="1800" b="1" i="1" dirty="0" smtClean="0">
                <a:solidFill>
                  <a:srgbClr val="2F365B"/>
                </a:solidFill>
              </a:rPr>
              <a:t>science-technology-innovation </a:t>
            </a:r>
            <a:r>
              <a:rPr lang="en-US" sz="1800" b="0" i="1" dirty="0" smtClean="0">
                <a:solidFill>
                  <a:srgbClr val="2F365B"/>
                </a:solidFill>
              </a:rPr>
              <a:t>agents contribute to a long term vision and to Research &amp; Development &amp; Innovation strategies</a:t>
            </a:r>
            <a:endParaRPr lang="en-US" sz="1800" b="0" i="1" dirty="0">
              <a:solidFill>
                <a:srgbClr val="2F365B"/>
              </a:solidFill>
            </a:endParaRPr>
          </a:p>
        </p:txBody>
      </p:sp>
    </p:spTree>
    <p:extLst>
      <p:ext uri="{BB962C8B-B14F-4D97-AF65-F5344CB8AC3E}">
        <p14:creationId xmlns:p14="http://schemas.microsoft.com/office/powerpoint/2010/main" val="10009882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01340" y="548680"/>
            <a:ext cx="8077200" cy="4297363"/>
          </a:xfrm>
        </p:spPr>
        <p:txBody>
          <a:bodyPr>
            <a:normAutofit/>
          </a:bodyPr>
          <a:lstStyle/>
          <a:p>
            <a:pPr marL="0" indent="0">
              <a:buNone/>
            </a:pPr>
            <a:r>
              <a:rPr lang="es-ES" sz="3600" b="1" dirty="0" err="1" smtClean="0"/>
              <a:t>Index</a:t>
            </a:r>
            <a:r>
              <a:rPr lang="es-ES" sz="3600" b="1" dirty="0" smtClean="0"/>
              <a:t>:</a:t>
            </a:r>
          </a:p>
          <a:p>
            <a:pPr marL="0" indent="0">
              <a:buNone/>
            </a:pPr>
            <a:endParaRPr lang="es-ES" sz="3600" b="1" dirty="0" smtClean="0"/>
          </a:p>
          <a:p>
            <a:pPr marL="857250" lvl="1" indent="-457200">
              <a:buFont typeface="Calibri" pitchFamily="34" charset="0"/>
              <a:buChar char="-"/>
            </a:pPr>
            <a:r>
              <a:rPr lang="en-GB" sz="3600" b="1" kern="0" dirty="0" smtClean="0">
                <a:solidFill>
                  <a:srgbClr val="00B0F0"/>
                </a:solidFill>
              </a:rPr>
              <a:t>The </a:t>
            </a:r>
            <a:r>
              <a:rPr lang="en-GB" sz="3600" b="1" kern="0" dirty="0">
                <a:solidFill>
                  <a:srgbClr val="00B0F0"/>
                </a:solidFill>
              </a:rPr>
              <a:t>Spanish Biotech sector </a:t>
            </a:r>
            <a:endParaRPr lang="en-GB" sz="3600" b="1" dirty="0">
              <a:solidFill>
                <a:srgbClr val="00B0F0"/>
              </a:solidFill>
            </a:endParaRPr>
          </a:p>
          <a:p>
            <a:pPr marL="857250" lvl="1" indent="-457200">
              <a:buFont typeface="Calibri" pitchFamily="34" charset="0"/>
              <a:buChar char="-"/>
            </a:pPr>
            <a:r>
              <a:rPr lang="en-US" sz="3600" b="1" dirty="0" smtClean="0">
                <a:solidFill>
                  <a:srgbClr val="2F365B"/>
                </a:solidFill>
              </a:rPr>
              <a:t>CDTI support</a:t>
            </a:r>
            <a:endParaRPr lang="es-ES" sz="3600" dirty="0" smtClean="0">
              <a:solidFill>
                <a:srgbClr val="2F365B"/>
              </a:solidFill>
            </a:endParaRPr>
          </a:p>
        </p:txBody>
      </p:sp>
      <p:pic>
        <p:nvPicPr>
          <p:cNvPr id="5" name="Imagen 3" descr="baby_microscope.jpg"/>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32240" y="2636912"/>
            <a:ext cx="2146300" cy="311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78010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Transparencia CDT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oCDTI" ma:contentTypeID="0x0101008AA184BB163541D398A37B710C4F202F00B4DC14ABEF5B10449950E01FB10CEAB1" ma:contentTypeVersion="4" ma:contentTypeDescription="DocumentoCDTI" ma:contentTypeScope="" ma:versionID="f23b6271d7a103fc7091e49096791b84">
  <xsd:schema xmlns:xsd="http://www.w3.org/2001/XMLSchema" xmlns:xs="http://www.w3.org/2001/XMLSchema" xmlns:p="http://schemas.microsoft.com/office/2006/metadata/properties" xmlns:ns2="82fd8a1c-72b9-4919-ab7b-6e375575df47" xmlns:ns3="b9443b00-39df-49a3-bea8-5e75957fa736" targetNamespace="http://schemas.microsoft.com/office/2006/metadata/properties" ma:root="true" ma:fieldsID="2473a2e503e7aab7922c6f73f4ac8dd1" ns2:_="" ns3:_="">
    <xsd:import namespace="82fd8a1c-72b9-4919-ab7b-6e375575df47"/>
    <xsd:import namespace="b9443b00-39df-49a3-bea8-5e75957fa736"/>
    <xsd:element name="properties">
      <xsd:complexType>
        <xsd:sequence>
          <xsd:element name="documentManagement">
            <xsd:complexType>
              <xsd:all>
                <xsd:element ref="ns2:Observaciones" minOccurs="0"/>
                <xsd:element ref="ns2:Usuario" minOccurs="0"/>
                <xsd:element ref="ns3:_dlc_DocId" minOccurs="0"/>
                <xsd:element ref="ns3:_dlc_DocIdUrl" minOccurs="0"/>
                <xsd:element ref="ns3:_dlc_DocIdPersistId" minOccurs="0"/>
                <xsd:element ref="ns3:Empres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fd8a1c-72b9-4919-ab7b-6e375575df47" elementFormDefault="qualified">
    <xsd:import namespace="http://schemas.microsoft.com/office/2006/documentManagement/types"/>
    <xsd:import namespace="http://schemas.microsoft.com/office/infopath/2007/PartnerControls"/>
    <xsd:element name="Observaciones" ma:index="8" nillable="true" ma:displayName="Observaciones" ma:internalName="Observaciones" ma:readOnly="false">
      <xsd:simpleType>
        <xsd:restriction base="dms:Note">
          <xsd:maxLength value="255"/>
        </xsd:restriction>
      </xsd:simpleType>
    </xsd:element>
    <xsd:element name="Usuario" ma:index="9" nillable="true" ma:displayName="Usuario" ma:internalName="Usuario"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9443b00-39df-49a3-bea8-5e75957fa736" elementFormDefault="qualified">
    <xsd:import namespace="http://schemas.microsoft.com/office/2006/documentManagement/types"/>
    <xsd:import namespace="http://schemas.microsoft.com/office/infopath/2007/PartnerControls"/>
    <xsd:element name="_dlc_DocId" ma:index="10" nillable="true" ma:displayName="Valor de Id. de documento" ma:description="El valor del identificador de documento asignado a este elemento." ma:internalName="_dlc_DocId" ma:readOnly="true">
      <xsd:simpleType>
        <xsd:restriction base="dms:Text"/>
      </xsd:simpleType>
    </xsd:element>
    <xsd:element name="_dlc_DocIdUrl" ma:index="11" nillable="true" ma:displayName="Id. de documento" ma:description="Vínculo permanente a este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2" nillable="true" ma:displayName="Identificador persistente" ma:description="Mantener el identificador al agregar." ma:hidden="true" ma:internalName="_dlc_DocIdPersistId" ma:readOnly="true">
      <xsd:simpleType>
        <xsd:restriction base="dms:Boolean"/>
      </xsd:simpleType>
    </xsd:element>
    <xsd:element name="Empresa" ma:index="13" nillable="true" ma:displayName="Empresa" ma:default="CDTI" ma:internalName="Empresa">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Usuario xmlns="82fd8a1c-72b9-4919-ab7b-6e375575df47">
      <UserInfo>
        <DisplayName>Reyes Aguilar Ramos</DisplayName>
        <AccountId>158</AccountId>
        <AccountType/>
      </UserInfo>
    </Usuario>
    <Empresa xmlns="b9443b00-39df-49a3-bea8-5e75957fa736">CDTI</Empresa>
    <Observaciones xmlns="82fd8a1c-72b9-4919-ab7b-6e375575df47" xsi:nil="true"/>
    <_dlc_DocId xmlns="b9443b00-39df-49a3-bea8-5e75957fa736">EKSJRFFX7FKC-6-6007</_dlc_DocId>
    <_dlc_DocIdUrl xmlns="b9443b00-39df-49a3-bea8-5e75957fa736">
      <Url>http://intranet/Gestor_Documental/_layouts/DocIdRedir.aspx?ID=EKSJRFFX7FKC-6-6007</Url>
      <Description>EKSJRFFX7FKC-6-6007</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298BE01A-C4EB-4EEB-9D16-FD5B0F31CC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fd8a1c-72b9-4919-ab7b-6e375575df47"/>
    <ds:schemaRef ds:uri="b9443b00-39df-49a3-bea8-5e75957fa73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4606E88-5BEF-4F89-87FC-212E76770427}">
  <ds:schemaRefs>
    <ds:schemaRef ds:uri="http://schemas.microsoft.com/sharepoint/v3/contenttype/forms"/>
  </ds:schemaRefs>
</ds:datastoreItem>
</file>

<file path=customXml/itemProps3.xml><?xml version="1.0" encoding="utf-8"?>
<ds:datastoreItem xmlns:ds="http://schemas.openxmlformats.org/officeDocument/2006/customXml" ds:itemID="{387B60B6-9A22-4875-82ED-26E5884EB89F}">
  <ds:schemaRefs>
    <ds:schemaRef ds:uri="82fd8a1c-72b9-4919-ab7b-6e375575df47"/>
    <ds:schemaRef ds:uri="http://www.w3.org/XML/1998/namespace"/>
    <ds:schemaRef ds:uri="http://schemas.microsoft.com/office/2006/documentManagement/types"/>
    <ds:schemaRef ds:uri="http://schemas.microsoft.com/office/2006/metadata/properties"/>
    <ds:schemaRef ds:uri="http://purl.org/dc/terms/"/>
    <ds:schemaRef ds:uri="b9443b00-39df-49a3-bea8-5e75957fa736"/>
    <ds:schemaRef ds:uri="http://purl.org/dc/dcmitype/"/>
    <ds:schemaRef ds:uri="http://purl.org/dc/elements/1.1/"/>
    <ds:schemaRef ds:uri="http://schemas.microsoft.com/office/infopath/2007/PartnerControls"/>
    <ds:schemaRef ds:uri="http://schemas.openxmlformats.org/package/2006/metadata/core-properties"/>
  </ds:schemaRefs>
</ds:datastoreItem>
</file>

<file path=customXml/itemProps4.xml><?xml version="1.0" encoding="utf-8"?>
<ds:datastoreItem xmlns:ds="http://schemas.openxmlformats.org/officeDocument/2006/customXml" ds:itemID="{21EB5820-2ADE-48F0-B028-891E494B4594}">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Transparencia CDTI</Template>
  <TotalTime>0</TotalTime>
  <Words>700</Words>
  <Application>Microsoft Office PowerPoint</Application>
  <PresentationFormat>Presentación en pantalla (4:3)</PresentationFormat>
  <Paragraphs>212</Paragraphs>
  <Slides>14</Slides>
  <Notes>14</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Transparencia CDTI</vt:lpstr>
      <vt:lpstr> The Spanish Biotech sector </vt:lpstr>
      <vt:lpstr>Presentación de PowerPoint</vt:lpstr>
      <vt:lpstr>Presentación de PowerPoint</vt:lpstr>
      <vt:lpstr>Presentación de PowerPoint</vt:lpstr>
      <vt:lpstr>The Spanish Biotech sector: some figures</vt:lpstr>
      <vt:lpstr>Contribution of Biotechnology to the Spanish economy</vt:lpstr>
      <vt:lpstr>Spain: eight Bioregions</vt:lpstr>
      <vt:lpstr>Spanish Technology Platforms</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2013-04-29T15:05:55Z</dcterms:created>
  <dcterms:modified xsi:type="dcterms:W3CDTF">2013-05-27T09:40:53Z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0x0101008AA184BB163541D398A37B710C4F202F00B4DC14ABEF5B10449950E01FB10CEAB1</vt:lpwstr>
  </property>
  <property fmtid="{D5CDD505-2E9C-101B-9397-08002B2CF9AE}" pid="3" name="_dlc_DocIdItemGuid">
    <vt:lpwstr>a6bba9b7-eac9-4a0f-89ef-81f0dff699ac</vt:lpwstr>
  </property>
</Properties>
</file>