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0" r:id="rId1"/>
  </p:sldMasterIdLst>
  <p:notesMasterIdLst>
    <p:notesMasterId r:id="rId11"/>
  </p:notesMasterIdLst>
  <p:sldIdLst>
    <p:sldId id="299" r:id="rId2"/>
    <p:sldId id="300" r:id="rId3"/>
    <p:sldId id="301" r:id="rId4"/>
    <p:sldId id="276" r:id="rId5"/>
    <p:sldId id="298" r:id="rId6"/>
    <p:sldId id="297" r:id="rId7"/>
    <p:sldId id="305" r:id="rId8"/>
    <p:sldId id="306" r:id="rId9"/>
    <p:sldId id="307"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00FF"/>
    <a:srgbClr val="EDEDED"/>
    <a:srgbClr val="FFC727"/>
    <a:srgbClr val="64A9FF"/>
    <a:srgbClr val="5894DF"/>
    <a:srgbClr val="4676B3"/>
  </p:clrMru>
  <p:extLst>
    <p:ext uri="{E76CE94A-603C-4142-B9EB-6D1370010A27}">
      <p14:discardImageEditData xmlns:mc="http://schemas.openxmlformats.org/markup-compatibility/2006" xmlns:mv="urn:schemas-microsoft-com:mac:vml" xmlns:p14="http://schemas.microsoft.com/office/powerpoint/2010/main" xmlns="" val="0"/>
    </p:ext>
    <p:ext uri="{D31A062A-798A-4329-ABDD-BBA856620510}">
      <p14:defaultImageDpi xmlns:mc="http://schemas.openxmlformats.org/markup-compatibility/2006" xmlns:mv="urn:schemas-microsoft-com:mac:vml" xmlns:p14="http://schemas.microsoft.com/office/powerpoint/2010/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85741" autoAdjust="0"/>
  </p:normalViewPr>
  <p:slideViewPr>
    <p:cSldViewPr snapToGrid="0" snapToObjects="1">
      <p:cViewPr varScale="1">
        <p:scale>
          <a:sx n="74" d="100"/>
          <a:sy n="74" d="100"/>
        </p:scale>
        <p:origin x="-720"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07E3F2-32BF-4340-89C9-172B3BAAE15E}" type="datetimeFigureOut">
              <a:rPr lang="en-US" smtClean="0"/>
              <a:pPr/>
              <a:t>5/15/2013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AFD5FA0-3D64-2247-8099-53DF31526F5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46E123F0-BF37-42D2-8ACB-653E28EF0D28}" type="slidenum">
              <a:rPr lang="en-IN" smtClean="0"/>
              <a:pPr/>
              <a:t>1</a:t>
            </a:fld>
            <a:endParaRPr lang="en-I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6E123F0-BF37-42D2-8ACB-653E28EF0D28}" type="slidenum">
              <a:rPr lang="en-IN" smtClean="0"/>
              <a:pPr/>
              <a:t>2</a:t>
            </a:fld>
            <a:endParaRPr lang="en-I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AFD5FA0-3D64-2247-8099-53DF31526F5E}"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AFD5FA0-3D64-2247-8099-53DF31526F5E}"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B65F159-843D-4E4C-92B0-4EE3552BB2DE}" type="slidenum">
              <a:rPr lang="en-US" smtClean="0"/>
              <a:pPr/>
              <a:t>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AFD5FA0-3D64-2247-8099-53DF31526F5E}" type="slidenum">
              <a:rPr lang="en-US" smtClean="0"/>
              <a:pPr/>
              <a:t>8</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E6DBC032-4ECC-484A-9D01-284F0C626FC4}" type="datetimeFigureOut">
              <a:rPr lang="en-US" smtClean="0"/>
              <a:pPr/>
              <a:t>5/15/2013</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3422697B-0346-434E-8638-F15E54545F8C}"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6DBC032-4ECC-484A-9D01-284F0C626FC4}" type="datetimeFigureOut">
              <a:rPr lang="en-US" smtClean="0"/>
              <a:pPr/>
              <a:t>5/15/2013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422697B-0346-434E-8638-F15E54545F8C}"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6DBC032-4ECC-484A-9D01-284F0C626FC4}" type="datetimeFigureOut">
              <a:rPr lang="en-US" smtClean="0"/>
              <a:pPr/>
              <a:t>5/15/2013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422697B-0346-434E-8638-F15E54545F8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6DBC032-4ECC-484A-9D01-284F0C626FC4}" type="datetimeFigureOut">
              <a:rPr lang="en-US" smtClean="0"/>
              <a:pPr/>
              <a:t>5/15/2013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422697B-0346-434E-8638-F15E54545F8C}"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6DBC032-4ECC-484A-9D01-284F0C626FC4}" type="datetimeFigureOut">
              <a:rPr lang="en-US" smtClean="0"/>
              <a:pPr/>
              <a:t>5/15/2013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422697B-0346-434E-8638-F15E54545F8C}"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6DBC032-4ECC-484A-9D01-284F0C626FC4}" type="datetimeFigureOut">
              <a:rPr lang="en-US" smtClean="0"/>
              <a:pPr/>
              <a:t>5/15/2013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422697B-0346-434E-8638-F15E54545F8C}"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6DBC032-4ECC-484A-9D01-284F0C626FC4}" type="datetimeFigureOut">
              <a:rPr lang="en-US" smtClean="0"/>
              <a:pPr/>
              <a:t>5/15/2013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422697B-0346-434E-8638-F15E54545F8C}"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6DBC032-4ECC-484A-9D01-284F0C626FC4}" type="datetimeFigureOut">
              <a:rPr lang="en-US" smtClean="0"/>
              <a:pPr/>
              <a:t>5/15/2013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422697B-0346-434E-8638-F15E54545F8C}"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DBC032-4ECC-484A-9D01-284F0C626FC4}" type="datetimeFigureOut">
              <a:rPr lang="en-US" smtClean="0"/>
              <a:pPr/>
              <a:t>5/15/2013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422697B-0346-434E-8638-F15E54545F8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6DBC032-4ECC-484A-9D01-284F0C626FC4}" type="datetimeFigureOut">
              <a:rPr lang="en-US" smtClean="0"/>
              <a:pPr/>
              <a:t>5/15/2013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422697B-0346-434E-8638-F15E54545F8C}"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6DBC032-4ECC-484A-9D01-284F0C626FC4}" type="datetimeFigureOut">
              <a:rPr lang="en-US" smtClean="0"/>
              <a:pPr/>
              <a:t>5/15/2013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3422697B-0346-434E-8638-F15E54545F8C}"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FF"/>
        </a:solid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6DBC032-4ECC-484A-9D01-284F0C626FC4}" type="datetimeFigureOut">
              <a:rPr lang="en-US" smtClean="0"/>
              <a:pPr/>
              <a:t>5/15/2013</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3422697B-0346-434E-8638-F15E54545F8C}"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762000"/>
            <a:ext cx="7772400" cy="1916806"/>
          </a:xfrm>
        </p:spPr>
        <p:txBody>
          <a:bodyPr>
            <a:normAutofit/>
          </a:bodyPr>
          <a:lstStyle/>
          <a:p>
            <a:pPr algn="ctr"/>
            <a:r>
              <a:rPr lang="en-US" sz="3600" dirty="0" smtClean="0">
                <a:solidFill>
                  <a:schemeClr val="tx1"/>
                </a:solidFill>
                <a:effectLst/>
                <a:latin typeface="Arial" pitchFamily="34" charset="0"/>
                <a:cs typeface="Arial" pitchFamily="34" charset="0"/>
              </a:rPr>
              <a:t>Delegation under bilateral program between CDTI-Spain and DBT- India </a:t>
            </a:r>
            <a:br>
              <a:rPr lang="en-US" sz="3600" dirty="0" smtClean="0">
                <a:solidFill>
                  <a:schemeClr val="tx1"/>
                </a:solidFill>
                <a:effectLst/>
                <a:latin typeface="Arial" pitchFamily="34" charset="0"/>
                <a:cs typeface="Arial" pitchFamily="34" charset="0"/>
              </a:rPr>
            </a:br>
            <a:r>
              <a:rPr lang="en-US" sz="3600" dirty="0" smtClean="0">
                <a:solidFill>
                  <a:schemeClr val="tx1"/>
                </a:solidFill>
                <a:effectLst/>
                <a:latin typeface="Arial" pitchFamily="34" charset="0"/>
                <a:cs typeface="Arial" pitchFamily="34" charset="0"/>
              </a:rPr>
              <a:t>May 20 - 22, 2013</a:t>
            </a:r>
            <a:endParaRPr lang="en-US" sz="3600" dirty="0">
              <a:solidFill>
                <a:schemeClr val="tx1"/>
              </a:solidFill>
              <a:effectLst/>
              <a:latin typeface="Arial" pitchFamily="34" charset="0"/>
              <a:cs typeface="Arial" pitchFamily="34" charset="0"/>
            </a:endParaRPr>
          </a:p>
        </p:txBody>
      </p:sp>
      <p:sp>
        <p:nvSpPr>
          <p:cNvPr id="3" name="Subtitle 2"/>
          <p:cNvSpPr>
            <a:spLocks noGrp="1"/>
          </p:cNvSpPr>
          <p:nvPr>
            <p:ph type="subTitle" idx="1"/>
          </p:nvPr>
        </p:nvSpPr>
        <p:spPr>
          <a:xfrm>
            <a:off x="609600" y="4419600"/>
            <a:ext cx="7854696" cy="2277414"/>
          </a:xfrm>
        </p:spPr>
        <p:txBody>
          <a:bodyPr>
            <a:noAutofit/>
          </a:bodyPr>
          <a:lstStyle/>
          <a:p>
            <a:pPr algn="ctr"/>
            <a:r>
              <a:rPr lang="en-US" sz="1800" dirty="0" smtClean="0"/>
              <a:t>PRIYA SRINIVAS, PhD.</a:t>
            </a:r>
          </a:p>
          <a:p>
            <a:pPr algn="ctr"/>
            <a:r>
              <a:rPr lang="en-US" sz="1800" dirty="0" smtClean="0"/>
              <a:t>SCIENTIST EII</a:t>
            </a:r>
          </a:p>
          <a:p>
            <a:pPr algn="ctr"/>
            <a:r>
              <a:rPr lang="en-US" sz="1800" dirty="0" smtClean="0"/>
              <a:t>CANCER RESEARCH PROGRAM</a:t>
            </a:r>
          </a:p>
          <a:p>
            <a:pPr algn="ctr"/>
            <a:r>
              <a:rPr lang="en-US" sz="1800" dirty="0" smtClean="0"/>
              <a:t>RAJIV GANDHI CENTRE FOR BIOTECHNOLOGY (RGCB)</a:t>
            </a:r>
          </a:p>
          <a:p>
            <a:pPr algn="ctr"/>
            <a:r>
              <a:rPr lang="en-US" sz="1800" dirty="0" smtClean="0"/>
              <a:t>KERALA, INDIA</a:t>
            </a:r>
          </a:p>
          <a:p>
            <a:pPr algn="ctr"/>
            <a:r>
              <a:rPr lang="en-US" sz="1800" dirty="0" smtClean="0"/>
              <a:t>http://rgcb.res.in/</a:t>
            </a:r>
            <a:endParaRPr lang="en-US" sz="1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660308"/>
            <a:ext cx="8458200" cy="4225338"/>
          </a:xfrm>
        </p:spPr>
        <p:txBody>
          <a:bodyPr>
            <a:noAutofit/>
          </a:bodyPr>
          <a:lstStyle/>
          <a:p>
            <a:pPr algn="just"/>
            <a:r>
              <a:rPr lang="en-IN" sz="2000" dirty="0" smtClean="0">
                <a:solidFill>
                  <a:schemeClr val="bg1"/>
                </a:solidFill>
                <a:latin typeface="Arial" pitchFamily="34" charset="0"/>
                <a:cs typeface="Arial" pitchFamily="34" charset="0"/>
              </a:rPr>
              <a:t>India as a country has immense potential in oncology research with increasing diverse cancer population and comprehensive cancer care centres</a:t>
            </a:r>
          </a:p>
          <a:p>
            <a:pPr algn="just"/>
            <a:endParaRPr lang="en-IN" sz="2000" dirty="0" smtClean="0">
              <a:solidFill>
                <a:schemeClr val="bg1"/>
              </a:solidFill>
              <a:latin typeface="Arial" pitchFamily="34" charset="0"/>
              <a:cs typeface="Arial" pitchFamily="34" charset="0"/>
            </a:endParaRPr>
          </a:p>
          <a:p>
            <a:pPr algn="just"/>
            <a:r>
              <a:rPr lang="en-US" sz="2000" dirty="0" smtClean="0">
                <a:solidFill>
                  <a:schemeClr val="bg1"/>
                </a:solidFill>
                <a:latin typeface="Arial" pitchFamily="34" charset="0"/>
                <a:cs typeface="Arial" pitchFamily="34" charset="0"/>
              </a:rPr>
              <a:t>India has the highest number of the oral and throat cancer cases in the world. </a:t>
            </a:r>
          </a:p>
          <a:p>
            <a:pPr algn="just"/>
            <a:endParaRPr lang="en-US" sz="2000" dirty="0" smtClean="0">
              <a:solidFill>
                <a:schemeClr val="bg1"/>
              </a:solidFill>
              <a:latin typeface="Arial" pitchFamily="34" charset="0"/>
              <a:cs typeface="Arial" pitchFamily="34" charset="0"/>
            </a:endParaRPr>
          </a:p>
          <a:p>
            <a:pPr algn="just"/>
            <a:r>
              <a:rPr lang="en-US" sz="2000" dirty="0" smtClean="0">
                <a:solidFill>
                  <a:schemeClr val="bg1"/>
                </a:solidFill>
                <a:latin typeface="Arial" pitchFamily="34" charset="0"/>
                <a:cs typeface="Arial" pitchFamily="34" charset="0"/>
              </a:rPr>
              <a:t>While in males, cancers of the oral cavity and lung are the most common causes of cancer incidence and death, in females cervical and breast cancers are the main causes of cancer related illnesses and death in India.</a:t>
            </a:r>
            <a:r>
              <a:rPr lang="en-IN" sz="2000" dirty="0" smtClean="0">
                <a:solidFill>
                  <a:schemeClr val="bg1"/>
                </a:solidFill>
                <a:latin typeface="Arial" pitchFamily="34" charset="0"/>
                <a:cs typeface="Arial" pitchFamily="34" charset="0"/>
              </a:rPr>
              <a:t> </a:t>
            </a:r>
          </a:p>
          <a:p>
            <a:pPr algn="just">
              <a:buNone/>
            </a:pPr>
            <a:endParaRPr lang="en-IN" sz="2000" dirty="0" smtClean="0">
              <a:solidFill>
                <a:schemeClr val="bg1"/>
              </a:solidFill>
              <a:latin typeface="Arial" pitchFamily="34" charset="0"/>
              <a:cs typeface="Arial" pitchFamily="34" charset="0"/>
            </a:endParaRPr>
          </a:p>
        </p:txBody>
      </p:sp>
      <p:sp>
        <p:nvSpPr>
          <p:cNvPr id="4" name="TextBox 3"/>
          <p:cNvSpPr txBox="1"/>
          <p:nvPr/>
        </p:nvSpPr>
        <p:spPr>
          <a:xfrm>
            <a:off x="1841679" y="539834"/>
            <a:ext cx="5803192" cy="707886"/>
          </a:xfrm>
          <a:prstGeom prst="rect">
            <a:avLst/>
          </a:prstGeom>
          <a:noFill/>
        </p:spPr>
        <p:txBody>
          <a:bodyPr wrap="none" rtlCol="0">
            <a:spAutoFit/>
          </a:bodyPr>
          <a:lstStyle/>
          <a:p>
            <a:r>
              <a:rPr lang="en-US" sz="4000" dirty="0" smtClean="0">
                <a:solidFill>
                  <a:srgbClr val="FFFF00"/>
                </a:solidFill>
                <a:latin typeface="Arial" pitchFamily="34" charset="0"/>
                <a:cs typeface="Arial" pitchFamily="34" charset="0"/>
              </a:rPr>
              <a:t>Cancer Scenario in India</a:t>
            </a:r>
            <a:endParaRPr lang="en-US" sz="4000" dirty="0">
              <a:solidFill>
                <a:srgbClr val="FFFF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04552"/>
            <a:ext cx="8229600" cy="5448408"/>
          </a:xfrm>
        </p:spPr>
        <p:txBody>
          <a:bodyPr>
            <a:normAutofit fontScale="92500" lnSpcReduction="10000"/>
          </a:bodyPr>
          <a:lstStyle/>
          <a:p>
            <a:endParaRPr lang="en-IN" sz="2000" dirty="0" smtClean="0">
              <a:solidFill>
                <a:schemeClr val="bg1"/>
              </a:solidFill>
              <a:latin typeface="Arial" pitchFamily="34" charset="0"/>
              <a:cs typeface="Arial" pitchFamily="34" charset="0"/>
            </a:endParaRPr>
          </a:p>
          <a:p>
            <a:r>
              <a:rPr lang="en-IN" sz="2000" dirty="0" smtClean="0">
                <a:solidFill>
                  <a:schemeClr val="bg1"/>
                </a:solidFill>
                <a:latin typeface="Arial" pitchFamily="34" charset="0"/>
                <a:cs typeface="Arial" pitchFamily="34" charset="0"/>
              </a:rPr>
              <a:t>There are large differences in the lifestyle and habits of people in different parts of India as well as genetic variation, and the incidence of different types of cancer also varies by region</a:t>
            </a:r>
          </a:p>
          <a:p>
            <a:endParaRPr lang="en-IN" sz="2000" dirty="0" smtClean="0">
              <a:solidFill>
                <a:schemeClr val="bg1"/>
              </a:solidFill>
              <a:latin typeface="Arial" pitchFamily="34" charset="0"/>
              <a:cs typeface="Arial" pitchFamily="34" charset="0"/>
            </a:endParaRPr>
          </a:p>
          <a:p>
            <a:r>
              <a:rPr lang="en-IN" sz="2000" dirty="0" smtClean="0">
                <a:solidFill>
                  <a:schemeClr val="bg1"/>
                </a:solidFill>
                <a:latin typeface="Arial" pitchFamily="34" charset="0"/>
                <a:cs typeface="Arial" pitchFamily="34" charset="0"/>
              </a:rPr>
              <a:t>Cancer of the lung and cancer of breast are the leading site of cancer in urban areas</a:t>
            </a:r>
          </a:p>
          <a:p>
            <a:endParaRPr lang="en-IN" sz="2000" dirty="0" smtClean="0">
              <a:solidFill>
                <a:schemeClr val="bg1"/>
              </a:solidFill>
              <a:latin typeface="Arial" pitchFamily="34" charset="0"/>
              <a:cs typeface="Arial" pitchFamily="34" charset="0"/>
            </a:endParaRPr>
          </a:p>
          <a:p>
            <a:r>
              <a:rPr lang="en-IN" sz="2000" dirty="0" smtClean="0">
                <a:solidFill>
                  <a:schemeClr val="bg1"/>
                </a:solidFill>
                <a:latin typeface="Arial" pitchFamily="34" charset="0"/>
                <a:cs typeface="Arial" pitchFamily="34" charset="0"/>
              </a:rPr>
              <a:t>In North eastern India cancer of oesophagus is the leading site of cancer.</a:t>
            </a:r>
          </a:p>
          <a:p>
            <a:endParaRPr lang="en-IN" sz="2000" dirty="0" smtClean="0">
              <a:solidFill>
                <a:schemeClr val="bg1"/>
              </a:solidFill>
              <a:latin typeface="Arial" pitchFamily="34" charset="0"/>
              <a:cs typeface="Arial" pitchFamily="34" charset="0"/>
            </a:endParaRPr>
          </a:p>
          <a:p>
            <a:r>
              <a:rPr lang="en-IN" sz="2000" dirty="0" smtClean="0">
                <a:solidFill>
                  <a:schemeClr val="bg1"/>
                </a:solidFill>
                <a:latin typeface="Arial" pitchFamily="34" charset="0"/>
                <a:cs typeface="Arial" pitchFamily="34" charset="0"/>
              </a:rPr>
              <a:t>Though the aetiology may be different, we  have been depending to some extent, on the western population data and guidelines, to manage the problem. </a:t>
            </a:r>
          </a:p>
          <a:p>
            <a:endParaRPr lang="en-US" sz="2000" dirty="0" smtClean="0">
              <a:solidFill>
                <a:schemeClr val="bg1"/>
              </a:solidFill>
              <a:latin typeface="Arial" pitchFamily="34" charset="0"/>
              <a:cs typeface="Arial" pitchFamily="34" charset="0"/>
            </a:endParaRPr>
          </a:p>
          <a:p>
            <a:r>
              <a:rPr lang="en-IN" sz="2000" dirty="0" smtClean="0">
                <a:solidFill>
                  <a:schemeClr val="bg1"/>
                </a:solidFill>
                <a:latin typeface="Arial" pitchFamily="34" charset="0"/>
                <a:cs typeface="Arial" pitchFamily="34" charset="0"/>
              </a:rPr>
              <a:t>This meeting will act as a platform for oncologists  in India and Spain for better understanding the biology of tumors and planning for novel targeted therapies</a:t>
            </a:r>
            <a:endParaRPr lang="en-US" sz="2000" dirty="0" smtClean="0">
              <a:solidFill>
                <a:schemeClr val="bg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3373438" y="381000"/>
            <a:ext cx="3044423" cy="461665"/>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a:prstTxWarp prst="textNoShape">
              <a:avLst/>
            </a:prstTxWarp>
            <a:spAutoFit/>
          </a:bodyPr>
          <a:lstStyle/>
          <a:p>
            <a:r>
              <a:rPr lang="en-US" sz="2400" b="1" dirty="0">
                <a:solidFill>
                  <a:srgbClr val="FF0000"/>
                </a:solidFill>
                <a:latin typeface="Arial"/>
              </a:rPr>
              <a:t>DISEASE BIOLOGY </a:t>
            </a:r>
          </a:p>
        </p:txBody>
      </p:sp>
      <p:sp>
        <p:nvSpPr>
          <p:cNvPr id="13315" name="Text Box 4"/>
          <p:cNvSpPr txBox="1">
            <a:spLocks noChangeArrowheads="1"/>
          </p:cNvSpPr>
          <p:nvPr/>
        </p:nvSpPr>
        <p:spPr bwMode="auto">
          <a:xfrm>
            <a:off x="4800600" y="1371600"/>
            <a:ext cx="4038600" cy="2862322"/>
          </a:xfrm>
          <a:prstGeom prst="rect">
            <a:avLst/>
          </a:prstGeom>
          <a:noFill/>
          <a:ln w="9525">
            <a:solidFill>
              <a:srgbClr val="FF0000"/>
            </a:solidFill>
            <a:miter lim="800000"/>
            <a:headEnd/>
            <a:tailEnd/>
          </a:ln>
        </p:spPr>
        <p:txBody>
          <a:bodyPr wrap="square">
            <a:prstTxWarp prst="textNoShape">
              <a:avLst/>
            </a:prstTxWarp>
            <a:spAutoFit/>
          </a:bodyPr>
          <a:lstStyle/>
          <a:p>
            <a:pPr algn="ctr"/>
            <a:r>
              <a:rPr lang="en-US" sz="2000" b="1" u="sng" dirty="0" smtClean="0">
                <a:solidFill>
                  <a:srgbClr val="FFFF00"/>
                </a:solidFill>
                <a:latin typeface="Arial"/>
              </a:rPr>
              <a:t>SERVICE FACILITIES</a:t>
            </a:r>
            <a:endParaRPr lang="en-US" sz="2000" b="1" u="sng" dirty="0">
              <a:solidFill>
                <a:srgbClr val="FFFF00"/>
              </a:solidFill>
              <a:latin typeface="Arial"/>
            </a:endParaRPr>
          </a:p>
          <a:p>
            <a:endParaRPr lang="en-US" sz="2000" b="1" dirty="0" smtClean="0">
              <a:solidFill>
                <a:srgbClr val="FFFFFF"/>
              </a:solidFill>
              <a:latin typeface="Arial"/>
            </a:endParaRPr>
          </a:p>
          <a:p>
            <a:pPr marL="357188" indent="-357188">
              <a:buClr>
                <a:srgbClr val="FF0000"/>
              </a:buClr>
              <a:buFont typeface="Wingdings" charset="2"/>
              <a:buChar char="u"/>
            </a:pPr>
            <a:r>
              <a:rPr lang="en-US" sz="2000" b="1" dirty="0" smtClean="0">
                <a:solidFill>
                  <a:srgbClr val="FFFFFF"/>
                </a:solidFill>
                <a:latin typeface="Arial Narrow"/>
                <a:cs typeface="Arial Narrow"/>
              </a:rPr>
              <a:t>Laboratory Medicine &amp; Molecular Diagnostics </a:t>
            </a:r>
          </a:p>
          <a:p>
            <a:pPr marL="357188" indent="-357188">
              <a:buClr>
                <a:srgbClr val="FF0000"/>
              </a:buClr>
              <a:buFont typeface="Wingdings" charset="2"/>
              <a:buChar char="u"/>
            </a:pPr>
            <a:r>
              <a:rPr lang="en-US" sz="2000" b="1" dirty="0" smtClean="0">
                <a:solidFill>
                  <a:srgbClr val="FFFFFF"/>
                </a:solidFill>
                <a:latin typeface="Arial Narrow"/>
                <a:cs typeface="Arial Narrow"/>
              </a:rPr>
              <a:t>National Virology Network Laboratory</a:t>
            </a:r>
          </a:p>
          <a:p>
            <a:pPr marL="357188" indent="-357188">
              <a:buClr>
                <a:srgbClr val="FF0000"/>
              </a:buClr>
              <a:buFont typeface="Wingdings" charset="2"/>
              <a:buChar char="u"/>
            </a:pPr>
            <a:r>
              <a:rPr lang="en-US" sz="2000" b="1" dirty="0" smtClean="0">
                <a:solidFill>
                  <a:srgbClr val="FFFFFF"/>
                </a:solidFill>
                <a:latin typeface="Arial Narrow"/>
                <a:cs typeface="Arial Narrow"/>
              </a:rPr>
              <a:t>HPV Vaccine Efficacy Center</a:t>
            </a:r>
          </a:p>
          <a:p>
            <a:pPr marL="357188" indent="-357188">
              <a:buClr>
                <a:srgbClr val="FF0000"/>
              </a:buClr>
              <a:buFont typeface="Wingdings" charset="2"/>
              <a:buChar char="u"/>
            </a:pPr>
            <a:r>
              <a:rPr lang="en-US" sz="2000" b="1" dirty="0" smtClean="0">
                <a:solidFill>
                  <a:srgbClr val="FFFFFF"/>
                </a:solidFill>
                <a:latin typeface="Arial Narrow"/>
                <a:cs typeface="Arial Narrow"/>
              </a:rPr>
              <a:t>Regional </a:t>
            </a:r>
            <a:r>
              <a:rPr lang="en-US" sz="2000" b="1" dirty="0">
                <a:solidFill>
                  <a:srgbClr val="FFFFFF"/>
                </a:solidFill>
                <a:latin typeface="Arial Narrow"/>
                <a:cs typeface="Arial Narrow"/>
              </a:rPr>
              <a:t>Facility for DNA</a:t>
            </a:r>
            <a:r>
              <a:rPr lang="en-US" sz="2000" b="1" dirty="0" smtClean="0">
                <a:solidFill>
                  <a:srgbClr val="FFFFFF"/>
                </a:solidFill>
                <a:latin typeface="Arial Narrow"/>
                <a:cs typeface="Arial Narrow"/>
              </a:rPr>
              <a:t>    Fingerprinting</a:t>
            </a:r>
            <a:endParaRPr lang="en-US" sz="2000" b="1" dirty="0">
              <a:solidFill>
                <a:srgbClr val="FFFFFF"/>
              </a:solidFill>
              <a:latin typeface="Arial Narrow"/>
              <a:cs typeface="Arial Narrow"/>
            </a:endParaRPr>
          </a:p>
        </p:txBody>
      </p:sp>
      <p:sp>
        <p:nvSpPr>
          <p:cNvPr id="13316" name="Line 5"/>
          <p:cNvSpPr>
            <a:spLocks noChangeShapeType="1"/>
          </p:cNvSpPr>
          <p:nvPr/>
        </p:nvSpPr>
        <p:spPr bwMode="auto">
          <a:xfrm>
            <a:off x="4800600" y="762000"/>
            <a:ext cx="0" cy="304800"/>
          </a:xfrm>
          <a:prstGeom prst="line">
            <a:avLst/>
          </a:prstGeom>
          <a:noFill/>
          <a:ln w="28575">
            <a:solidFill>
              <a:srgbClr val="FFFFFF"/>
            </a:solidFill>
            <a:round/>
            <a:headEnd/>
            <a:tailEnd/>
          </a:ln>
        </p:spPr>
        <p:txBody>
          <a:bodyPr>
            <a:prstTxWarp prst="textNoShape">
              <a:avLst/>
            </a:prstTxWarp>
          </a:bodyPr>
          <a:lstStyle/>
          <a:p>
            <a:endParaRPr lang="en-US" dirty="0">
              <a:latin typeface="Arial"/>
            </a:endParaRPr>
          </a:p>
        </p:txBody>
      </p:sp>
      <p:sp>
        <p:nvSpPr>
          <p:cNvPr id="13317" name="Line 6"/>
          <p:cNvSpPr>
            <a:spLocks noChangeShapeType="1"/>
          </p:cNvSpPr>
          <p:nvPr/>
        </p:nvSpPr>
        <p:spPr bwMode="auto">
          <a:xfrm>
            <a:off x="2133600" y="1066800"/>
            <a:ext cx="5181600" cy="0"/>
          </a:xfrm>
          <a:prstGeom prst="line">
            <a:avLst/>
          </a:prstGeom>
          <a:noFill/>
          <a:ln w="28575">
            <a:solidFill>
              <a:schemeClr val="bg1"/>
            </a:solidFill>
            <a:round/>
            <a:headEnd/>
            <a:tailEnd/>
          </a:ln>
        </p:spPr>
        <p:txBody>
          <a:bodyPr>
            <a:prstTxWarp prst="textNoShape">
              <a:avLst/>
            </a:prstTxWarp>
          </a:bodyPr>
          <a:lstStyle/>
          <a:p>
            <a:endParaRPr lang="en-US" dirty="0">
              <a:latin typeface="Arial"/>
            </a:endParaRPr>
          </a:p>
        </p:txBody>
      </p:sp>
      <p:sp>
        <p:nvSpPr>
          <p:cNvPr id="13318" name="Line 7"/>
          <p:cNvSpPr>
            <a:spLocks noChangeShapeType="1"/>
          </p:cNvSpPr>
          <p:nvPr/>
        </p:nvSpPr>
        <p:spPr bwMode="auto">
          <a:xfrm>
            <a:off x="2133600" y="1066800"/>
            <a:ext cx="0" cy="228600"/>
          </a:xfrm>
          <a:prstGeom prst="line">
            <a:avLst/>
          </a:prstGeom>
          <a:noFill/>
          <a:ln w="28575">
            <a:solidFill>
              <a:srgbClr val="FFFFFF"/>
            </a:solidFill>
            <a:round/>
            <a:headEnd/>
            <a:tailEnd type="triangle" w="med" len="med"/>
          </a:ln>
        </p:spPr>
        <p:txBody>
          <a:bodyPr>
            <a:prstTxWarp prst="textNoShape">
              <a:avLst/>
            </a:prstTxWarp>
          </a:bodyPr>
          <a:lstStyle/>
          <a:p>
            <a:endParaRPr lang="en-US" dirty="0">
              <a:latin typeface="Arial"/>
            </a:endParaRPr>
          </a:p>
        </p:txBody>
      </p:sp>
      <p:sp>
        <p:nvSpPr>
          <p:cNvPr id="13319" name="Line 8"/>
          <p:cNvSpPr>
            <a:spLocks noChangeShapeType="1"/>
          </p:cNvSpPr>
          <p:nvPr/>
        </p:nvSpPr>
        <p:spPr bwMode="auto">
          <a:xfrm>
            <a:off x="7315200" y="1066800"/>
            <a:ext cx="0" cy="228600"/>
          </a:xfrm>
          <a:prstGeom prst="line">
            <a:avLst/>
          </a:prstGeom>
          <a:noFill/>
          <a:ln w="28575">
            <a:solidFill>
              <a:srgbClr val="FFFFFF"/>
            </a:solidFill>
            <a:round/>
            <a:headEnd/>
            <a:tailEnd type="triangle" w="med" len="med"/>
          </a:ln>
        </p:spPr>
        <p:txBody>
          <a:bodyPr>
            <a:prstTxWarp prst="textNoShape">
              <a:avLst/>
            </a:prstTxWarp>
          </a:bodyPr>
          <a:lstStyle/>
          <a:p>
            <a:endParaRPr lang="en-US" dirty="0">
              <a:latin typeface="Arial"/>
            </a:endParaRPr>
          </a:p>
        </p:txBody>
      </p:sp>
      <p:sp>
        <p:nvSpPr>
          <p:cNvPr id="13320" name="Text Box 11"/>
          <p:cNvSpPr txBox="1">
            <a:spLocks noChangeArrowheads="1"/>
          </p:cNvSpPr>
          <p:nvPr/>
        </p:nvSpPr>
        <p:spPr bwMode="auto">
          <a:xfrm>
            <a:off x="4800601" y="4832850"/>
            <a:ext cx="4038600" cy="1492716"/>
          </a:xfrm>
          <a:prstGeom prst="rect">
            <a:avLst/>
          </a:prstGeom>
          <a:noFill/>
          <a:ln w="9525">
            <a:solidFill>
              <a:srgbClr val="FF0000"/>
            </a:solidFill>
            <a:miter lim="800000"/>
            <a:headEnd/>
            <a:tailEnd/>
          </a:ln>
        </p:spPr>
        <p:txBody>
          <a:bodyPr wrap="square">
            <a:prstTxWarp prst="textNoShape">
              <a:avLst/>
            </a:prstTxWarp>
            <a:spAutoFit/>
          </a:bodyPr>
          <a:lstStyle/>
          <a:p>
            <a:pPr marL="119063" indent="-119063" algn="ctr"/>
            <a:r>
              <a:rPr lang="en-US" b="1" u="sng" dirty="0">
                <a:solidFill>
                  <a:srgbClr val="FFFF00"/>
                </a:solidFill>
                <a:latin typeface="Arial"/>
              </a:rPr>
              <a:t>TECHNOLOGY  DEVELOPMENT </a:t>
            </a:r>
          </a:p>
          <a:p>
            <a:pPr marL="119063" indent="-119063" algn="ctr"/>
            <a:r>
              <a:rPr lang="en-US" b="1" u="sng" dirty="0" smtClean="0">
                <a:solidFill>
                  <a:srgbClr val="FFFF00"/>
                </a:solidFill>
                <a:latin typeface="Arial"/>
              </a:rPr>
              <a:t>INCUBATOR</a:t>
            </a:r>
          </a:p>
          <a:p>
            <a:pPr marL="119063" indent="-119063">
              <a:buFontTx/>
              <a:buChar char="•"/>
            </a:pPr>
            <a:endParaRPr lang="en-US" sz="2000" b="1" dirty="0" smtClean="0">
              <a:solidFill>
                <a:srgbClr val="FFFFFF"/>
              </a:solidFill>
              <a:latin typeface="Arial"/>
              <a:ea typeface="Arial" pitchFamily="-109" charset="0"/>
              <a:cs typeface="Arial" pitchFamily="-109" charset="0"/>
            </a:endParaRPr>
          </a:p>
          <a:p>
            <a:pPr marL="119063" indent="-119063">
              <a:buClr>
                <a:srgbClr val="FF0000"/>
              </a:buClr>
              <a:buFont typeface="Wingdings" charset="2"/>
              <a:buChar char="u"/>
            </a:pPr>
            <a:r>
              <a:rPr lang="en-US" sz="2000" b="1" dirty="0" smtClean="0">
                <a:solidFill>
                  <a:srgbClr val="FFFFFF"/>
                </a:solidFill>
                <a:latin typeface="Arial Narrow"/>
                <a:ea typeface="Arial" pitchFamily="-109" charset="0"/>
                <a:cs typeface="Arial Narrow"/>
              </a:rPr>
              <a:t> Molecular Diagnostics</a:t>
            </a:r>
            <a:endParaRPr lang="en-US" sz="2000" b="1" dirty="0" smtClean="0">
              <a:solidFill>
                <a:srgbClr val="FFFFFF"/>
              </a:solidFill>
              <a:latin typeface="Arial"/>
            </a:endParaRPr>
          </a:p>
          <a:p>
            <a:pPr marL="119063" indent="-119063" algn="ctr"/>
            <a:endParaRPr lang="en-US" sz="1500" b="1" dirty="0">
              <a:solidFill>
                <a:srgbClr val="FFFFFF"/>
              </a:solidFill>
              <a:latin typeface="Arial"/>
            </a:endParaRPr>
          </a:p>
        </p:txBody>
      </p:sp>
      <p:sp>
        <p:nvSpPr>
          <p:cNvPr id="21515" name="Text Box 12"/>
          <p:cNvSpPr txBox="1">
            <a:spLocks noChangeArrowheads="1"/>
          </p:cNvSpPr>
          <p:nvPr/>
        </p:nvSpPr>
        <p:spPr bwMode="auto">
          <a:xfrm>
            <a:off x="380999" y="2143125"/>
            <a:ext cx="4057685" cy="4312719"/>
          </a:xfrm>
          <a:prstGeom prst="rect">
            <a:avLst/>
          </a:prstGeom>
          <a:noFill/>
          <a:ln w="9525">
            <a:solidFill>
              <a:srgbClr val="FF0000"/>
            </a:solidFill>
            <a:miter lim="800000"/>
            <a:headEnd/>
            <a:tailEnd/>
          </a:ln>
        </p:spPr>
        <p:txBody>
          <a:bodyPr wrap="square">
            <a:prstTxWarp prst="textNoShape">
              <a:avLst/>
            </a:prstTxWarp>
            <a:spAutoFit/>
          </a:bodyPr>
          <a:lstStyle/>
          <a:p>
            <a:pPr marL="344488" indent="-344488">
              <a:lnSpc>
                <a:spcPct val="125000"/>
              </a:lnSpc>
              <a:buClr>
                <a:srgbClr val="FF0000"/>
              </a:buClr>
              <a:buFont typeface="Wingdings" charset="2"/>
              <a:buChar char="u"/>
              <a:defRPr/>
            </a:pPr>
            <a:r>
              <a:rPr lang="en-US" sz="2000" b="1" dirty="0" smtClean="0">
                <a:solidFill>
                  <a:srgbClr val="FFFFFF"/>
                </a:solidFill>
                <a:effectLst>
                  <a:outerShdw blurRad="38100" dist="38100" dir="2700000" algn="tl">
                    <a:srgbClr val="DDDDDD"/>
                  </a:outerShdw>
                </a:effectLst>
                <a:latin typeface="Arial Narrow" pitchFamily="-109" charset="0"/>
              </a:rPr>
              <a:t>CANCER </a:t>
            </a:r>
            <a:r>
              <a:rPr lang="en-US" sz="2000" b="1" dirty="0">
                <a:solidFill>
                  <a:srgbClr val="FFFFFF"/>
                </a:solidFill>
                <a:effectLst>
                  <a:outerShdw blurRad="38100" dist="38100" dir="2700000" algn="tl">
                    <a:srgbClr val="DDDDDD"/>
                  </a:outerShdw>
                </a:effectLst>
                <a:latin typeface="Arial Narrow" pitchFamily="-109" charset="0"/>
              </a:rPr>
              <a:t>RESEARCH</a:t>
            </a:r>
            <a:endParaRPr lang="en-US" sz="2000" b="1" dirty="0" smtClean="0">
              <a:solidFill>
                <a:srgbClr val="FFFFFF"/>
              </a:solidFill>
              <a:effectLst>
                <a:outerShdw blurRad="38100" dist="38100" dir="2700000" algn="tl">
                  <a:srgbClr val="DDDDDD"/>
                </a:outerShdw>
              </a:effectLst>
              <a:latin typeface="Arial Narrow" pitchFamily="-109" charset="0"/>
            </a:endParaRPr>
          </a:p>
          <a:p>
            <a:pPr marL="344488" indent="-344488">
              <a:lnSpc>
                <a:spcPct val="125000"/>
              </a:lnSpc>
              <a:buClr>
                <a:srgbClr val="FF0000"/>
              </a:buClr>
              <a:buFont typeface="Wingdings" charset="2"/>
              <a:buChar char="u"/>
              <a:defRPr/>
            </a:pPr>
            <a:r>
              <a:rPr lang="en-US" sz="2000" b="1" dirty="0" smtClean="0">
                <a:solidFill>
                  <a:srgbClr val="FFFFFF"/>
                </a:solidFill>
                <a:effectLst>
                  <a:outerShdw blurRad="38100" dist="38100" dir="2700000" algn="tl">
                    <a:srgbClr val="DDDDDD"/>
                  </a:outerShdw>
                </a:effectLst>
                <a:latin typeface="Arial Narrow" pitchFamily="-109" charset="0"/>
              </a:rPr>
              <a:t>CARDIOVASCULAR </a:t>
            </a:r>
            <a:r>
              <a:rPr lang="en-US" sz="2000" b="1" dirty="0">
                <a:solidFill>
                  <a:srgbClr val="FFFFFF"/>
                </a:solidFill>
                <a:effectLst>
                  <a:outerShdw blurRad="38100" dist="38100" dir="2700000" algn="tl">
                    <a:srgbClr val="DDDDDD"/>
                  </a:outerShdw>
                </a:effectLst>
                <a:latin typeface="Arial Narrow" pitchFamily="-109" charset="0"/>
              </a:rPr>
              <a:t>BIOLOGY</a:t>
            </a:r>
          </a:p>
          <a:p>
            <a:pPr marL="344488" indent="-344488">
              <a:lnSpc>
                <a:spcPct val="125000"/>
              </a:lnSpc>
              <a:buClr>
                <a:srgbClr val="FF0000"/>
              </a:buClr>
              <a:defRPr/>
            </a:pPr>
            <a:endParaRPr lang="en-US" sz="2000" b="1" dirty="0" smtClean="0">
              <a:solidFill>
                <a:srgbClr val="FFFFFF"/>
              </a:solidFill>
              <a:effectLst>
                <a:outerShdw blurRad="38100" dist="38100" dir="2700000" algn="tl">
                  <a:srgbClr val="DDDDDD"/>
                </a:outerShdw>
              </a:effectLst>
              <a:latin typeface="Arial Narrow" pitchFamily="-109" charset="0"/>
            </a:endParaRPr>
          </a:p>
          <a:p>
            <a:pPr marL="396875" indent="-396875">
              <a:lnSpc>
                <a:spcPct val="75000"/>
              </a:lnSpc>
              <a:buClr>
                <a:srgbClr val="FF0000"/>
              </a:buClr>
              <a:buFont typeface="Wingdings" charset="2"/>
              <a:buChar char="u"/>
              <a:defRPr/>
            </a:pPr>
            <a:r>
              <a:rPr lang="en-US" sz="2000" b="1" dirty="0" smtClean="0">
                <a:solidFill>
                  <a:srgbClr val="FFFFFF"/>
                </a:solidFill>
                <a:effectLst>
                  <a:outerShdw blurRad="38100" dist="38100" dir="2700000" algn="tl">
                    <a:srgbClr val="DDDDDD"/>
                  </a:outerShdw>
                </a:effectLst>
                <a:latin typeface="Arial Narrow" pitchFamily="-109" charset="0"/>
              </a:rPr>
              <a:t>CHEMICAL &amp; ENVIRONMENTAL  BIOLOGY</a:t>
            </a:r>
          </a:p>
          <a:p>
            <a:pPr marL="344488" indent="-344488">
              <a:lnSpc>
                <a:spcPct val="125000"/>
              </a:lnSpc>
              <a:buClr>
                <a:srgbClr val="FF0000"/>
              </a:buClr>
              <a:buFont typeface="Wingdings" charset="2"/>
              <a:buChar char="u"/>
              <a:defRPr/>
            </a:pPr>
            <a:r>
              <a:rPr lang="en-US" sz="2000" b="1" dirty="0" smtClean="0">
                <a:solidFill>
                  <a:srgbClr val="FFFFFF"/>
                </a:solidFill>
                <a:effectLst>
                  <a:outerShdw blurRad="38100" dist="38100" dir="2700000" algn="tl">
                    <a:srgbClr val="DDDDDD"/>
                  </a:outerShdw>
                </a:effectLst>
                <a:latin typeface="Arial Narrow" pitchFamily="-109" charset="0"/>
              </a:rPr>
              <a:t>PATHOGEN BIOLOGY</a:t>
            </a:r>
          </a:p>
          <a:p>
            <a:pPr marL="344488" indent="-344488">
              <a:lnSpc>
                <a:spcPct val="125000"/>
              </a:lnSpc>
              <a:buClr>
                <a:srgbClr val="FF0000"/>
              </a:buClr>
              <a:defRPr/>
            </a:pPr>
            <a:endParaRPr lang="en-US" sz="2000" b="1" dirty="0" smtClean="0">
              <a:solidFill>
                <a:srgbClr val="FFFFFF"/>
              </a:solidFill>
              <a:effectLst>
                <a:outerShdw blurRad="38100" dist="38100" dir="2700000" algn="tl">
                  <a:srgbClr val="DDDDDD"/>
                </a:outerShdw>
              </a:effectLst>
              <a:latin typeface="Arial Narrow" pitchFamily="-109" charset="0"/>
            </a:endParaRPr>
          </a:p>
          <a:p>
            <a:pPr marL="344488" indent="-344488">
              <a:lnSpc>
                <a:spcPct val="75000"/>
              </a:lnSpc>
              <a:buClr>
                <a:srgbClr val="FF0000"/>
              </a:buClr>
              <a:buFont typeface="Wingdings" charset="2"/>
              <a:buChar char="u"/>
              <a:defRPr/>
            </a:pPr>
            <a:r>
              <a:rPr lang="en-US" sz="2000" b="1" dirty="0" smtClean="0">
                <a:solidFill>
                  <a:srgbClr val="FFFFFF"/>
                </a:solidFill>
                <a:effectLst>
                  <a:outerShdw blurRad="38100" dist="38100" dir="2700000" algn="tl">
                    <a:srgbClr val="DDDDDD"/>
                  </a:outerShdw>
                </a:effectLst>
                <a:latin typeface="Arial Narrow" pitchFamily="-109" charset="0"/>
              </a:rPr>
              <a:t>MOLECULAR NEUROBIOLOGY</a:t>
            </a:r>
          </a:p>
          <a:p>
            <a:pPr marL="344488" indent="-344488">
              <a:lnSpc>
                <a:spcPct val="75000"/>
              </a:lnSpc>
              <a:buClr>
                <a:srgbClr val="FF0000"/>
              </a:buClr>
              <a:defRPr/>
            </a:pPr>
            <a:endParaRPr lang="en-US" sz="2000" b="1" dirty="0" smtClean="0">
              <a:solidFill>
                <a:srgbClr val="FFFFFF"/>
              </a:solidFill>
              <a:effectLst>
                <a:outerShdw blurRad="38100" dist="38100" dir="2700000" algn="tl">
                  <a:srgbClr val="DDDDDD"/>
                </a:outerShdw>
              </a:effectLst>
              <a:latin typeface="Arial Narrow" pitchFamily="-109" charset="0"/>
            </a:endParaRPr>
          </a:p>
          <a:p>
            <a:pPr marL="344488" indent="-344488">
              <a:lnSpc>
                <a:spcPct val="75000"/>
              </a:lnSpc>
              <a:buClr>
                <a:srgbClr val="FF0000"/>
              </a:buClr>
              <a:buFont typeface="Wingdings" charset="2"/>
              <a:buChar char="u"/>
              <a:defRPr/>
            </a:pPr>
            <a:r>
              <a:rPr lang="en-US" sz="2000" b="1" dirty="0" smtClean="0">
                <a:solidFill>
                  <a:srgbClr val="FFFFFF"/>
                </a:solidFill>
                <a:effectLst>
                  <a:outerShdw blurRad="38100" dist="38100" dir="2700000" algn="tl">
                    <a:srgbClr val="DDDDDD"/>
                  </a:outerShdw>
                </a:effectLst>
                <a:latin typeface="Arial Narrow" pitchFamily="-109" charset="0"/>
              </a:rPr>
              <a:t>MOLECULAR REPRODUCTION    </a:t>
            </a:r>
          </a:p>
          <a:p>
            <a:pPr marL="344488" indent="-344488">
              <a:lnSpc>
                <a:spcPct val="75000"/>
              </a:lnSpc>
              <a:buClr>
                <a:srgbClr val="FF0000"/>
              </a:buClr>
              <a:defRPr/>
            </a:pPr>
            <a:endParaRPr lang="en-US" sz="2000" b="1" dirty="0" smtClean="0">
              <a:solidFill>
                <a:srgbClr val="FFFFFF"/>
              </a:solidFill>
              <a:effectLst>
                <a:outerShdw blurRad="38100" dist="38100" dir="2700000" algn="tl">
                  <a:srgbClr val="DDDDDD"/>
                </a:outerShdw>
              </a:effectLst>
              <a:latin typeface="Arial Narrow" pitchFamily="-109" charset="0"/>
            </a:endParaRPr>
          </a:p>
          <a:p>
            <a:pPr marL="344488" indent="-344488">
              <a:lnSpc>
                <a:spcPct val="75000"/>
              </a:lnSpc>
              <a:buClr>
                <a:srgbClr val="FF0000"/>
              </a:buClr>
              <a:defRPr/>
            </a:pPr>
            <a:endParaRPr lang="en-US" sz="2000" b="1" dirty="0" smtClean="0">
              <a:solidFill>
                <a:srgbClr val="FFFFFF"/>
              </a:solidFill>
              <a:effectLst>
                <a:outerShdw blurRad="38100" dist="38100" dir="2700000" algn="tl">
                  <a:srgbClr val="DDDDDD"/>
                </a:outerShdw>
              </a:effectLst>
              <a:latin typeface="Arial Narrow" pitchFamily="-109" charset="0"/>
            </a:endParaRPr>
          </a:p>
          <a:p>
            <a:pPr marL="290513" indent="-290513">
              <a:lnSpc>
                <a:spcPct val="75000"/>
              </a:lnSpc>
              <a:buClr>
                <a:srgbClr val="FF0000"/>
              </a:buClr>
              <a:buFont typeface="Wingdings" charset="2"/>
              <a:buChar char="u"/>
              <a:defRPr/>
            </a:pPr>
            <a:r>
              <a:rPr lang="en-US" sz="2000" b="1" dirty="0" smtClean="0">
                <a:solidFill>
                  <a:srgbClr val="FFFFFF"/>
                </a:solidFill>
                <a:effectLst>
                  <a:outerShdw blurRad="38100" dist="38100" dir="2700000" algn="tl">
                    <a:srgbClr val="DDDDDD"/>
                  </a:outerShdw>
                </a:effectLst>
                <a:latin typeface="Arial Narrow" pitchFamily="-109" charset="0"/>
              </a:rPr>
              <a:t>DISEASE </a:t>
            </a:r>
            <a:r>
              <a:rPr lang="en-US" sz="2000" b="1" dirty="0">
                <a:solidFill>
                  <a:srgbClr val="FFFFFF"/>
                </a:solidFill>
                <a:effectLst>
                  <a:outerShdw blurRad="38100" dist="38100" dir="2700000" algn="tl">
                    <a:srgbClr val="DDDDDD"/>
                  </a:outerShdw>
                </a:effectLst>
                <a:latin typeface="Arial Narrow" pitchFamily="-109" charset="0"/>
              </a:rPr>
              <a:t>RESISTANT SPICES </a:t>
            </a:r>
            <a:r>
              <a:rPr lang="en-US" sz="2000" b="1" dirty="0" smtClean="0">
                <a:solidFill>
                  <a:srgbClr val="FFFFFF"/>
                </a:solidFill>
                <a:effectLst>
                  <a:outerShdw blurRad="38100" dist="38100" dir="2700000" algn="tl">
                    <a:srgbClr val="DDDDDD"/>
                  </a:outerShdw>
                </a:effectLst>
                <a:latin typeface="Arial Narrow" pitchFamily="-109" charset="0"/>
              </a:rPr>
              <a:t>AND PLANT </a:t>
            </a:r>
            <a:r>
              <a:rPr lang="en-US" sz="2000" b="1" dirty="0">
                <a:solidFill>
                  <a:srgbClr val="FFFFFF"/>
                </a:solidFill>
                <a:effectLst>
                  <a:outerShdw blurRad="38100" dist="38100" dir="2700000" algn="tl">
                    <a:srgbClr val="DDDDDD"/>
                  </a:outerShdw>
                </a:effectLst>
                <a:latin typeface="Arial Narrow" pitchFamily="-109" charset="0"/>
              </a:rPr>
              <a:t>BASED </a:t>
            </a:r>
            <a:r>
              <a:rPr lang="en-US" sz="2000" b="1" dirty="0" smtClean="0">
                <a:solidFill>
                  <a:srgbClr val="FFFFFF"/>
                </a:solidFill>
                <a:effectLst>
                  <a:outerShdw blurRad="38100" dist="38100" dir="2700000" algn="tl">
                    <a:srgbClr val="DDDDDD"/>
                  </a:outerShdw>
                </a:effectLst>
                <a:latin typeface="Arial Narrow" pitchFamily="-109" charset="0"/>
              </a:rPr>
              <a:t>BIOACTIVES</a:t>
            </a:r>
            <a:endParaRPr lang="en-US" b="1" dirty="0">
              <a:solidFill>
                <a:srgbClr val="FFFFFF"/>
              </a:solidFill>
              <a:effectLst>
                <a:outerShdw blurRad="38100" dist="38100" dir="2700000" algn="tl">
                  <a:srgbClr val="DDDDDD"/>
                </a:outerShdw>
              </a:effectLst>
              <a:latin typeface="Arial Narrow" pitchFamily="-109" charset="0"/>
            </a:endParaRPr>
          </a:p>
          <a:p>
            <a:pPr marL="444500" indent="-444500">
              <a:lnSpc>
                <a:spcPct val="125000"/>
              </a:lnSpc>
              <a:buClr>
                <a:srgbClr val="FF0000"/>
              </a:buClr>
              <a:tabLst>
                <a:tab pos="176213" algn="l"/>
              </a:tabLst>
              <a:defRPr/>
            </a:pPr>
            <a:endParaRPr lang="en-US" b="1" dirty="0" smtClean="0">
              <a:solidFill>
                <a:srgbClr val="FFFFFF"/>
              </a:solidFill>
              <a:effectLst>
                <a:outerShdw blurRad="38100" dist="38100" dir="2700000" algn="tl">
                  <a:srgbClr val="DDDDDD"/>
                </a:outerShdw>
              </a:effectLst>
              <a:latin typeface="Arial Narrow" pitchFamily="-109" charset="0"/>
            </a:endParaRPr>
          </a:p>
        </p:txBody>
      </p:sp>
      <p:sp>
        <p:nvSpPr>
          <p:cNvPr id="21518" name="Text Box 17"/>
          <p:cNvSpPr txBox="1">
            <a:spLocks noChangeArrowheads="1"/>
          </p:cNvSpPr>
          <p:nvPr/>
        </p:nvSpPr>
        <p:spPr bwMode="auto">
          <a:xfrm>
            <a:off x="457200" y="0"/>
            <a:ext cx="8382000" cy="461665"/>
          </a:xfrm>
          <a:prstGeom prst="rect">
            <a:avLst/>
          </a:prstGeom>
          <a:solidFill>
            <a:srgbClr val="FFC727"/>
          </a:solidFill>
          <a:ln w="9525">
            <a:noFill/>
            <a:miter lim="800000"/>
            <a:headEnd/>
            <a:tailEnd/>
          </a:ln>
        </p:spPr>
        <p:txBody>
          <a:bodyPr>
            <a:prstTxWarp prst="textNoShape">
              <a:avLst/>
            </a:prstTxWarp>
            <a:spAutoFit/>
          </a:bodyPr>
          <a:lstStyle/>
          <a:p>
            <a:pPr algn="ctr" fontAlgn="auto">
              <a:spcBef>
                <a:spcPts val="0"/>
              </a:spcBef>
              <a:spcAft>
                <a:spcPts val="0"/>
              </a:spcAft>
              <a:defRPr/>
            </a:pPr>
            <a:r>
              <a:rPr lang="en-US" sz="2400" b="1" dirty="0">
                <a:solidFill>
                  <a:srgbClr val="000090"/>
                </a:solidFill>
                <a:effectLst>
                  <a:outerShdw blurRad="38100" dist="38100" dir="2700000" algn="tl">
                    <a:srgbClr val="000000"/>
                  </a:outerShdw>
                </a:effectLst>
                <a:latin typeface="Arial"/>
                <a:ea typeface="+mn-ea"/>
                <a:cs typeface="Arial"/>
              </a:rPr>
              <a:t>RAJIV GANDHI CENTRE FOR </a:t>
            </a:r>
            <a:r>
              <a:rPr lang="en-US" sz="2400" b="1" dirty="0" smtClean="0">
                <a:solidFill>
                  <a:srgbClr val="000090"/>
                </a:solidFill>
                <a:effectLst>
                  <a:outerShdw blurRad="38100" dist="38100" dir="2700000" algn="tl">
                    <a:srgbClr val="000000"/>
                  </a:outerShdw>
                </a:effectLst>
                <a:latin typeface="Arial"/>
                <a:ea typeface="+mn-ea"/>
                <a:cs typeface="Arial"/>
              </a:rPr>
              <a:t>BIOTECHNOLOGY - 2013</a:t>
            </a:r>
            <a:endParaRPr lang="en-US" sz="2400" b="1" dirty="0">
              <a:solidFill>
                <a:srgbClr val="000090"/>
              </a:solidFill>
              <a:effectLst>
                <a:outerShdw blurRad="38100" dist="38100" dir="2700000" algn="tl">
                  <a:srgbClr val="000000"/>
                </a:outerShdw>
              </a:effectLst>
              <a:latin typeface="Arial"/>
              <a:ea typeface="+mn-ea"/>
              <a:cs typeface="Arial"/>
            </a:endParaRPr>
          </a:p>
        </p:txBody>
      </p:sp>
      <p:sp>
        <p:nvSpPr>
          <p:cNvPr id="13323" name="Text Box 4"/>
          <p:cNvSpPr txBox="1">
            <a:spLocks noChangeArrowheads="1"/>
          </p:cNvSpPr>
          <p:nvPr/>
        </p:nvSpPr>
        <p:spPr bwMode="auto">
          <a:xfrm>
            <a:off x="380999" y="1371600"/>
            <a:ext cx="4057685" cy="707886"/>
          </a:xfrm>
          <a:prstGeom prst="rect">
            <a:avLst/>
          </a:prstGeom>
          <a:noFill/>
          <a:ln w="9525">
            <a:solidFill>
              <a:srgbClr val="FF0000"/>
            </a:solidFill>
            <a:miter lim="800000"/>
            <a:headEnd/>
            <a:tailEnd/>
          </a:ln>
        </p:spPr>
        <p:txBody>
          <a:bodyPr wrap="square">
            <a:prstTxWarp prst="textNoShape">
              <a:avLst/>
            </a:prstTxWarp>
            <a:spAutoFit/>
          </a:bodyPr>
          <a:lstStyle/>
          <a:p>
            <a:pPr algn="ctr"/>
            <a:r>
              <a:rPr lang="en-US" sz="2000" b="1" u="sng" dirty="0">
                <a:solidFill>
                  <a:srgbClr val="FFFF00"/>
                </a:solidFill>
                <a:latin typeface="Arial"/>
              </a:rPr>
              <a:t>HUMAN, ANIMAL AND PLANT</a:t>
            </a:r>
          </a:p>
          <a:p>
            <a:pPr algn="ctr"/>
            <a:r>
              <a:rPr lang="en-US" sz="2000" b="1" u="sng" dirty="0">
                <a:solidFill>
                  <a:srgbClr val="FFFF00"/>
                </a:solidFill>
                <a:latin typeface="Arial"/>
              </a:rPr>
              <a:t>DISEASES</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7486"/>
            <a:ext cx="8229600" cy="585437"/>
          </a:xfrm>
          <a:solidFill>
            <a:srgbClr val="FFC727"/>
          </a:solidFill>
        </p:spPr>
        <p:txBody>
          <a:bodyPr>
            <a:normAutofit fontScale="90000"/>
          </a:bodyPr>
          <a:lstStyle/>
          <a:p>
            <a:pPr algn="ctr"/>
            <a:r>
              <a:rPr lang="en-US" sz="3600" b="1" dirty="0" smtClean="0">
                <a:solidFill>
                  <a:srgbClr val="FF0000"/>
                </a:solidFill>
                <a:latin typeface="Arial Rounded MT Bold"/>
                <a:cs typeface="Arial Rounded MT Bold"/>
              </a:rPr>
              <a:t>DISEASE BIOLOGY RESEARCH @ RGCB</a:t>
            </a:r>
            <a:endParaRPr lang="en-US" sz="3600" b="1" dirty="0">
              <a:solidFill>
                <a:srgbClr val="FF0000"/>
              </a:solidFill>
              <a:latin typeface="Arial Rounded MT Bold"/>
              <a:cs typeface="Arial Rounded MT Bold"/>
            </a:endParaRPr>
          </a:p>
        </p:txBody>
      </p:sp>
      <p:sp>
        <p:nvSpPr>
          <p:cNvPr id="3" name="Content Placeholder 2"/>
          <p:cNvSpPr>
            <a:spLocks noGrp="1"/>
          </p:cNvSpPr>
          <p:nvPr>
            <p:ph idx="1"/>
          </p:nvPr>
        </p:nvSpPr>
        <p:spPr>
          <a:xfrm>
            <a:off x="457200" y="831924"/>
            <a:ext cx="8229600" cy="5861538"/>
          </a:xfrm>
        </p:spPr>
        <p:txBody>
          <a:bodyPr>
            <a:noAutofit/>
          </a:bodyPr>
          <a:lstStyle/>
          <a:p>
            <a:pPr marL="233363" indent="-233363"/>
            <a:r>
              <a:rPr lang="en-US" sz="2400" b="1" dirty="0" smtClean="0">
                <a:solidFill>
                  <a:srgbClr val="FFFF00"/>
                </a:solidFill>
                <a:latin typeface="Arial"/>
                <a:cs typeface="Arial"/>
              </a:rPr>
              <a:t>BASIC SCIENCE</a:t>
            </a:r>
          </a:p>
          <a:p>
            <a:pPr marL="273050" indent="-38100">
              <a:buNone/>
            </a:pPr>
            <a:r>
              <a:rPr lang="en-US" sz="2400" dirty="0" smtClean="0">
                <a:solidFill>
                  <a:schemeClr val="bg1"/>
                </a:solidFill>
                <a:latin typeface="Arial"/>
                <a:cs typeface="Arial"/>
              </a:rPr>
              <a:t>Physiological or molecular biology research in immortalized cell lines or animal </a:t>
            </a:r>
            <a:r>
              <a:rPr lang="en-US" sz="2400" smtClean="0">
                <a:solidFill>
                  <a:schemeClr val="bg1"/>
                </a:solidFill>
                <a:latin typeface="Arial"/>
                <a:cs typeface="Arial"/>
              </a:rPr>
              <a:t>and plant </a:t>
            </a:r>
            <a:r>
              <a:rPr lang="en-US" sz="2400" dirty="0" smtClean="0">
                <a:solidFill>
                  <a:schemeClr val="bg1"/>
                </a:solidFill>
                <a:latin typeface="Arial"/>
                <a:cs typeface="Arial"/>
              </a:rPr>
              <a:t>models.</a:t>
            </a:r>
          </a:p>
          <a:p>
            <a:pPr marL="238125" indent="-238125"/>
            <a:r>
              <a:rPr lang="en-US" sz="2400" b="1" dirty="0" smtClean="0">
                <a:solidFill>
                  <a:srgbClr val="FFFF00"/>
                </a:solidFill>
                <a:latin typeface="Arial"/>
                <a:cs typeface="Arial"/>
              </a:rPr>
              <a:t>EARLY TRANSLATIONAL SCIENCE</a:t>
            </a:r>
          </a:p>
          <a:p>
            <a:pPr marL="273050" indent="-38100">
              <a:buNone/>
            </a:pPr>
            <a:r>
              <a:rPr lang="en-US" sz="2400" dirty="0" smtClean="0">
                <a:solidFill>
                  <a:schemeClr val="bg1"/>
                </a:solidFill>
                <a:latin typeface="Arial"/>
                <a:cs typeface="Arial"/>
              </a:rPr>
              <a:t>Mechanistic research in humans, primary human tissue, that has direct relationship to human, animal or plant disease.</a:t>
            </a:r>
            <a:endParaRPr lang="en-US" sz="2400" dirty="0" smtClean="0">
              <a:solidFill>
                <a:srgbClr val="FFFF00"/>
              </a:solidFill>
              <a:latin typeface="Arial"/>
              <a:cs typeface="Arial"/>
            </a:endParaRPr>
          </a:p>
          <a:p>
            <a:pPr marL="273050" indent="-273050"/>
            <a:r>
              <a:rPr lang="en-US" sz="2400" b="1" dirty="0" smtClean="0">
                <a:solidFill>
                  <a:srgbClr val="FFFF00"/>
                </a:solidFill>
                <a:latin typeface="Arial"/>
                <a:cs typeface="Arial"/>
              </a:rPr>
              <a:t>CLINICAL SCIENCE </a:t>
            </a:r>
          </a:p>
          <a:p>
            <a:pPr marL="273050" indent="-38100">
              <a:buNone/>
            </a:pPr>
            <a:r>
              <a:rPr lang="en-US" sz="2400" dirty="0" smtClean="0">
                <a:solidFill>
                  <a:schemeClr val="bg1"/>
                </a:solidFill>
                <a:latin typeface="Arial"/>
                <a:cs typeface="Arial"/>
              </a:rPr>
              <a:t>Research involving clinical intervention such as drug trials, new diagnostics, assessment of disease markers and epidemiology of disease</a:t>
            </a:r>
          </a:p>
          <a:p>
            <a:pPr marL="273050" indent="-273050"/>
            <a:r>
              <a:rPr lang="en-US" sz="2400" b="1" dirty="0" smtClean="0">
                <a:solidFill>
                  <a:srgbClr val="FFFF00"/>
                </a:solidFill>
                <a:latin typeface="Arial"/>
                <a:cs typeface="Arial"/>
              </a:rPr>
              <a:t>TECHNOLOGY DEVELOPMENT</a:t>
            </a:r>
          </a:p>
          <a:p>
            <a:pPr marL="273050" indent="-38100">
              <a:buNone/>
            </a:pPr>
            <a:r>
              <a:rPr lang="en-US" sz="2400" dirty="0" smtClean="0">
                <a:solidFill>
                  <a:schemeClr val="bg1"/>
                </a:solidFill>
                <a:latin typeface="Arial"/>
                <a:cs typeface="Arial"/>
              </a:rPr>
              <a:t>Development of devices and platforms for better diagnosis of disease or laboratory tools for research.</a:t>
            </a:r>
            <a:endParaRPr lang="en-US" sz="2400" dirty="0">
              <a:solidFill>
                <a:schemeClr val="bg1"/>
              </a:solidFill>
              <a:latin typeface="Arial"/>
              <a:cs typeface="Aria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Group 37"/>
          <p:cNvGrpSpPr/>
          <p:nvPr/>
        </p:nvGrpSpPr>
        <p:grpSpPr>
          <a:xfrm>
            <a:off x="-5160" y="76200"/>
            <a:ext cx="8963907" cy="6773670"/>
            <a:chOff x="-5160" y="76200"/>
            <a:chExt cx="8963907" cy="6773670"/>
          </a:xfrm>
        </p:grpSpPr>
        <p:sp>
          <p:nvSpPr>
            <p:cNvPr id="23" name="TextBox 22"/>
            <p:cNvSpPr txBox="1"/>
            <p:nvPr/>
          </p:nvSpPr>
          <p:spPr>
            <a:xfrm rot="16200000">
              <a:off x="-413697" y="1220646"/>
              <a:ext cx="1463403" cy="636010"/>
            </a:xfrm>
            <a:prstGeom prst="rect">
              <a:avLst/>
            </a:prstGeom>
            <a:solidFill>
              <a:srgbClr val="008000"/>
            </a:solidFill>
          </p:spPr>
          <p:txBody>
            <a:bodyPr wrap="none" rtlCol="0">
              <a:spAutoFit/>
            </a:bodyPr>
            <a:lstStyle/>
            <a:p>
              <a:pPr algn="ctr"/>
              <a:r>
                <a:rPr lang="en-US" b="1" dirty="0" smtClean="0">
                  <a:latin typeface="Arial Narrow"/>
                  <a:cs typeface="Arial Narrow"/>
                </a:rPr>
                <a:t>Top </a:t>
              </a:r>
            </a:p>
            <a:p>
              <a:r>
                <a:rPr lang="en-US" b="1" dirty="0" smtClean="0">
                  <a:latin typeface="Arial Narrow"/>
                  <a:cs typeface="Arial Narrow"/>
                </a:rPr>
                <a:t>competencies</a:t>
              </a:r>
              <a:endParaRPr lang="en-US" b="1" dirty="0">
                <a:latin typeface="Arial Narrow"/>
                <a:cs typeface="Arial Narrow"/>
              </a:endParaRPr>
            </a:p>
          </p:txBody>
        </p:sp>
        <p:sp>
          <p:nvSpPr>
            <p:cNvPr id="53" name="Rounded Rectangle 52"/>
            <p:cNvSpPr/>
            <p:nvPr/>
          </p:nvSpPr>
          <p:spPr>
            <a:xfrm>
              <a:off x="4648200" y="2743200"/>
              <a:ext cx="2024547" cy="990600"/>
            </a:xfrm>
            <a:prstGeom prst="roundRect">
              <a:avLst/>
            </a:prstGeom>
            <a:ln>
              <a:no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600" b="1" dirty="0" smtClean="0"/>
                <a:t>Work with the Biotech/Biomedical industry</a:t>
              </a:r>
              <a:endParaRPr lang="en-US" sz="1600" b="1" dirty="0"/>
            </a:p>
          </p:txBody>
        </p:sp>
        <p:sp>
          <p:nvSpPr>
            <p:cNvPr id="54" name="Rounded Rectangle 53"/>
            <p:cNvSpPr/>
            <p:nvPr/>
          </p:nvSpPr>
          <p:spPr>
            <a:xfrm>
              <a:off x="4648200" y="1600200"/>
              <a:ext cx="2024547" cy="990600"/>
            </a:xfrm>
            <a:prstGeom prst="roundRect">
              <a:avLst/>
            </a:prstGeom>
            <a:ln>
              <a:no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600" b="1" dirty="0" smtClean="0"/>
                <a:t>Utilize multiple core competencies</a:t>
              </a:r>
              <a:endParaRPr lang="en-US" sz="1600" b="1" dirty="0"/>
            </a:p>
          </p:txBody>
        </p:sp>
        <p:sp>
          <p:nvSpPr>
            <p:cNvPr id="55" name="Rounded Rectangle 54"/>
            <p:cNvSpPr/>
            <p:nvPr/>
          </p:nvSpPr>
          <p:spPr>
            <a:xfrm>
              <a:off x="4648200" y="3886200"/>
              <a:ext cx="2024547" cy="990600"/>
            </a:xfrm>
            <a:prstGeom prst="roundRect">
              <a:avLst/>
            </a:prstGeom>
            <a:ln>
              <a:no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600" b="1" dirty="0" smtClean="0"/>
                <a:t>Obtaining Venture capital and Grant funding</a:t>
              </a:r>
              <a:endParaRPr lang="en-US" sz="1600" b="1" dirty="0"/>
            </a:p>
          </p:txBody>
        </p:sp>
        <p:sp>
          <p:nvSpPr>
            <p:cNvPr id="56" name="Rounded Rectangle 55"/>
            <p:cNvSpPr/>
            <p:nvPr/>
          </p:nvSpPr>
          <p:spPr>
            <a:xfrm>
              <a:off x="4648200" y="5029200"/>
              <a:ext cx="2024547" cy="990600"/>
            </a:xfrm>
            <a:prstGeom prst="roundRect">
              <a:avLst/>
            </a:prstGeom>
            <a:ln>
              <a:no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600" b="1" dirty="0" smtClean="0"/>
                <a:t>Compete nationally and internationally </a:t>
              </a:r>
              <a:endParaRPr lang="en-US" sz="1600" b="1" dirty="0"/>
            </a:p>
          </p:txBody>
        </p:sp>
        <p:sp>
          <p:nvSpPr>
            <p:cNvPr id="65" name="Rounded Rectangle 64"/>
            <p:cNvSpPr/>
            <p:nvPr/>
          </p:nvSpPr>
          <p:spPr>
            <a:xfrm>
              <a:off x="6934200" y="5056240"/>
              <a:ext cx="2024547" cy="847618"/>
            </a:xfrm>
            <a:prstGeom prst="roundRect">
              <a:avLst/>
            </a:prstGeom>
            <a:ln>
              <a:no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600" b="1" dirty="0" smtClean="0"/>
                <a:t>High impact publications</a:t>
              </a:r>
              <a:endParaRPr lang="en-US" sz="1600" b="1" dirty="0"/>
            </a:p>
          </p:txBody>
        </p:sp>
        <p:sp>
          <p:nvSpPr>
            <p:cNvPr id="70" name="TextBox 69"/>
            <p:cNvSpPr txBox="1"/>
            <p:nvPr/>
          </p:nvSpPr>
          <p:spPr>
            <a:xfrm rot="16200000">
              <a:off x="-1107534" y="3453351"/>
              <a:ext cx="2851079" cy="646331"/>
            </a:xfrm>
            <a:prstGeom prst="rect">
              <a:avLst/>
            </a:prstGeom>
            <a:solidFill>
              <a:srgbClr val="64A9FF"/>
            </a:solidFill>
            <a:ln>
              <a:solidFill>
                <a:srgbClr val="0F6FC6"/>
              </a:solidFill>
            </a:ln>
          </p:spPr>
          <p:txBody>
            <a:bodyPr wrap="square" rtlCol="0">
              <a:spAutoFit/>
            </a:bodyPr>
            <a:lstStyle/>
            <a:p>
              <a:pPr algn="ctr"/>
              <a:r>
                <a:rPr lang="en-US" b="1" dirty="0" smtClean="0">
                  <a:latin typeface="Arial Narrow"/>
                  <a:cs typeface="Arial Narrow"/>
                </a:rPr>
                <a:t>Significant</a:t>
              </a:r>
            </a:p>
            <a:p>
              <a:pPr algn="ctr"/>
              <a:r>
                <a:rPr lang="en-US" b="1" dirty="0" smtClean="0">
                  <a:latin typeface="Arial Narrow"/>
                  <a:cs typeface="Arial Narrow"/>
                </a:rPr>
                <a:t>competencies</a:t>
              </a:r>
              <a:endParaRPr lang="en-US" b="1" dirty="0">
                <a:latin typeface="Arial Narrow"/>
                <a:cs typeface="Arial Narrow"/>
              </a:endParaRPr>
            </a:p>
          </p:txBody>
        </p:sp>
        <p:sp>
          <p:nvSpPr>
            <p:cNvPr id="34" name="Oval 33"/>
            <p:cNvSpPr/>
            <p:nvPr/>
          </p:nvSpPr>
          <p:spPr>
            <a:xfrm>
              <a:off x="685800" y="2362200"/>
              <a:ext cx="1981200" cy="796248"/>
            </a:xfrm>
            <a:prstGeom prst="ellipse">
              <a:avLst/>
            </a:prstGeom>
            <a:solidFill>
              <a:srgbClr val="64A9FF"/>
            </a:solidFill>
            <a:ln>
              <a:solidFill>
                <a:srgbClr val="0F6F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50" b="1" dirty="0" smtClean="0">
                  <a:solidFill>
                    <a:schemeClr val="tx1"/>
                  </a:solidFill>
                  <a:latin typeface="Arial Narrow"/>
                  <a:cs typeface="Arial Narrow"/>
                </a:rPr>
                <a:t>Cardiovascular Biology</a:t>
              </a:r>
              <a:endParaRPr lang="en-US" sz="1550" b="1" dirty="0">
                <a:solidFill>
                  <a:schemeClr val="tx1"/>
                </a:solidFill>
                <a:latin typeface="Arial Narrow"/>
                <a:cs typeface="Arial Narrow"/>
              </a:endParaRPr>
            </a:p>
          </p:txBody>
        </p:sp>
        <p:sp>
          <p:nvSpPr>
            <p:cNvPr id="36" name="Oval 35"/>
            <p:cNvSpPr/>
            <p:nvPr/>
          </p:nvSpPr>
          <p:spPr>
            <a:xfrm>
              <a:off x="2438400" y="914400"/>
              <a:ext cx="1676400" cy="702924"/>
            </a:xfrm>
            <a:prstGeom prst="ellips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latin typeface="Arial Narrow"/>
                  <a:cs typeface="Arial Narrow"/>
                </a:rPr>
                <a:t>Laboratory Medicine</a:t>
              </a:r>
              <a:endParaRPr lang="en-US" sz="1600" b="1" dirty="0">
                <a:solidFill>
                  <a:schemeClr val="tx1"/>
                </a:solidFill>
                <a:latin typeface="Arial Narrow"/>
                <a:cs typeface="Arial Narrow"/>
              </a:endParaRPr>
            </a:p>
          </p:txBody>
        </p:sp>
        <p:sp>
          <p:nvSpPr>
            <p:cNvPr id="40" name="Oval 39"/>
            <p:cNvSpPr/>
            <p:nvPr/>
          </p:nvSpPr>
          <p:spPr>
            <a:xfrm>
              <a:off x="2590800" y="3200400"/>
              <a:ext cx="1828800" cy="762000"/>
            </a:xfrm>
            <a:prstGeom prst="ellipse">
              <a:avLst/>
            </a:prstGeom>
            <a:solidFill>
              <a:srgbClr val="64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50" b="1" dirty="0" smtClean="0">
                  <a:solidFill>
                    <a:schemeClr val="tx1"/>
                  </a:solidFill>
                  <a:latin typeface="Arial Narrow"/>
                  <a:cs typeface="Arial Narrow"/>
                </a:rPr>
                <a:t>Chemical Biology</a:t>
              </a:r>
              <a:endParaRPr lang="en-US" sz="1550" b="1" dirty="0">
                <a:solidFill>
                  <a:schemeClr val="tx1"/>
                </a:solidFill>
                <a:latin typeface="Arial Narrow"/>
                <a:cs typeface="Arial Narrow"/>
              </a:endParaRPr>
            </a:p>
          </p:txBody>
        </p:sp>
        <p:sp>
          <p:nvSpPr>
            <p:cNvPr id="41" name="Oval 40"/>
            <p:cNvSpPr/>
            <p:nvPr/>
          </p:nvSpPr>
          <p:spPr>
            <a:xfrm>
              <a:off x="2590800" y="4800600"/>
              <a:ext cx="1801572" cy="762000"/>
            </a:xfrm>
            <a:prstGeom prst="ellipse">
              <a:avLst/>
            </a:prstGeom>
            <a:solidFill>
              <a:srgbClr val="64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latin typeface="Arial Narrow"/>
                  <a:cs typeface="Arial Narrow"/>
                </a:rPr>
                <a:t>Stem Cell Biology</a:t>
              </a:r>
              <a:endParaRPr lang="en-US" sz="1600" b="1" dirty="0">
                <a:solidFill>
                  <a:schemeClr val="tx1"/>
                </a:solidFill>
                <a:latin typeface="Arial Narrow"/>
                <a:cs typeface="Arial Narrow"/>
              </a:endParaRPr>
            </a:p>
          </p:txBody>
        </p:sp>
        <p:sp>
          <p:nvSpPr>
            <p:cNvPr id="42" name="Oval 41"/>
            <p:cNvSpPr/>
            <p:nvPr/>
          </p:nvSpPr>
          <p:spPr>
            <a:xfrm>
              <a:off x="762000" y="914400"/>
              <a:ext cx="1600200" cy="702924"/>
            </a:xfrm>
            <a:prstGeom prst="ellips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Arial Narrow"/>
                  <a:cs typeface="Arial Narrow"/>
                </a:rPr>
                <a:t>Cancer</a:t>
              </a:r>
              <a:endParaRPr lang="en-US" b="1" dirty="0">
                <a:solidFill>
                  <a:schemeClr val="tx1"/>
                </a:solidFill>
                <a:latin typeface="Arial Narrow"/>
                <a:cs typeface="Arial Narrow"/>
              </a:endParaRPr>
            </a:p>
          </p:txBody>
        </p:sp>
        <p:sp>
          <p:nvSpPr>
            <p:cNvPr id="44" name="Oval 43"/>
            <p:cNvSpPr/>
            <p:nvPr/>
          </p:nvSpPr>
          <p:spPr>
            <a:xfrm>
              <a:off x="685800" y="4800600"/>
              <a:ext cx="1857244" cy="770562"/>
            </a:xfrm>
            <a:prstGeom prst="ellipse">
              <a:avLst/>
            </a:prstGeom>
            <a:solidFill>
              <a:srgbClr val="64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latin typeface="Arial Narrow"/>
                  <a:cs typeface="Arial Narrow"/>
                </a:rPr>
                <a:t>Neurobiology</a:t>
              </a:r>
              <a:endParaRPr lang="en-US" sz="1600" b="1" dirty="0">
                <a:solidFill>
                  <a:schemeClr val="tx1"/>
                </a:solidFill>
                <a:latin typeface="Arial Narrow"/>
                <a:cs typeface="Arial Narrow"/>
              </a:endParaRPr>
            </a:p>
          </p:txBody>
        </p:sp>
        <p:sp>
          <p:nvSpPr>
            <p:cNvPr id="45" name="Oval 44"/>
            <p:cNvSpPr/>
            <p:nvPr/>
          </p:nvSpPr>
          <p:spPr>
            <a:xfrm>
              <a:off x="685800" y="5791200"/>
              <a:ext cx="1905000" cy="770562"/>
            </a:xfrm>
            <a:prstGeom prst="ellipse">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latin typeface="Arial Narrow"/>
                  <a:cs typeface="Arial Narrow"/>
                </a:rPr>
                <a:t>Computational Biology</a:t>
              </a:r>
              <a:endParaRPr lang="en-US" sz="1600" b="1" dirty="0">
                <a:solidFill>
                  <a:schemeClr val="tx1"/>
                </a:solidFill>
                <a:latin typeface="Arial Narrow"/>
                <a:cs typeface="Arial Narrow"/>
              </a:endParaRPr>
            </a:p>
          </p:txBody>
        </p:sp>
        <p:sp>
          <p:nvSpPr>
            <p:cNvPr id="46" name="Oval 45"/>
            <p:cNvSpPr/>
            <p:nvPr/>
          </p:nvSpPr>
          <p:spPr>
            <a:xfrm>
              <a:off x="2667000" y="5791200"/>
              <a:ext cx="1676400" cy="770562"/>
            </a:xfrm>
            <a:prstGeom prst="ellipse">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Arial Narrow"/>
                  <a:cs typeface="Arial Narrow"/>
                </a:rPr>
                <a:t>Diabetes</a:t>
              </a:r>
              <a:endParaRPr lang="en-US" b="1" dirty="0">
                <a:solidFill>
                  <a:schemeClr val="tx1"/>
                </a:solidFill>
                <a:latin typeface="Arial Narrow"/>
                <a:cs typeface="Arial Narrow"/>
              </a:endParaRPr>
            </a:p>
          </p:txBody>
        </p:sp>
        <p:sp>
          <p:nvSpPr>
            <p:cNvPr id="47" name="Oval 46"/>
            <p:cNvSpPr/>
            <p:nvPr/>
          </p:nvSpPr>
          <p:spPr>
            <a:xfrm>
              <a:off x="685800" y="3200400"/>
              <a:ext cx="1856027" cy="729466"/>
            </a:xfrm>
            <a:prstGeom prst="ellipse">
              <a:avLst/>
            </a:prstGeom>
            <a:solidFill>
              <a:srgbClr val="64A9FF"/>
            </a:soli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600" b="1" dirty="0" smtClean="0">
                  <a:latin typeface="Arial Narrow"/>
                  <a:cs typeface="Arial Narrow"/>
                </a:rPr>
                <a:t>Tuberculosis</a:t>
              </a:r>
              <a:endParaRPr lang="en-US" sz="1600" b="1" dirty="0">
                <a:latin typeface="Arial Narrow"/>
                <a:cs typeface="Arial Narrow"/>
              </a:endParaRPr>
            </a:p>
          </p:txBody>
        </p:sp>
        <p:sp>
          <p:nvSpPr>
            <p:cNvPr id="48" name="Oval 47"/>
            <p:cNvSpPr/>
            <p:nvPr/>
          </p:nvSpPr>
          <p:spPr>
            <a:xfrm>
              <a:off x="2590800" y="4038600"/>
              <a:ext cx="1752600" cy="685800"/>
            </a:xfrm>
            <a:prstGeom prst="ellipse">
              <a:avLst/>
            </a:prstGeom>
            <a:solidFill>
              <a:srgbClr val="64A9FF"/>
            </a:soli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600" b="1" dirty="0" smtClean="0">
                  <a:latin typeface="Arial Narrow"/>
                  <a:cs typeface="Arial Narrow"/>
                </a:rPr>
                <a:t>Human Genetics</a:t>
              </a:r>
              <a:endParaRPr lang="en-US" sz="1600" b="1" dirty="0">
                <a:latin typeface="Arial Narrow"/>
                <a:cs typeface="Arial Narrow"/>
              </a:endParaRPr>
            </a:p>
          </p:txBody>
        </p:sp>
        <p:sp>
          <p:nvSpPr>
            <p:cNvPr id="49" name="Oval 48"/>
            <p:cNvSpPr/>
            <p:nvPr/>
          </p:nvSpPr>
          <p:spPr>
            <a:xfrm>
              <a:off x="762000" y="4038600"/>
              <a:ext cx="1781044" cy="694362"/>
            </a:xfrm>
            <a:prstGeom prst="ellipse">
              <a:avLst/>
            </a:prstGeom>
            <a:solidFill>
              <a:srgbClr val="64A9FF"/>
            </a:soli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600" b="1" dirty="0" smtClean="0">
                  <a:solidFill>
                    <a:schemeClr val="tx1"/>
                  </a:solidFill>
                  <a:latin typeface="Arial Narrow"/>
                  <a:cs typeface="Arial Narrow"/>
                </a:rPr>
                <a:t>Reproductive Biology</a:t>
              </a:r>
              <a:endParaRPr lang="en-US" sz="1600" b="1" dirty="0">
                <a:solidFill>
                  <a:schemeClr val="tx1"/>
                </a:solidFill>
                <a:latin typeface="Arial Narrow"/>
                <a:cs typeface="Arial Narrow"/>
              </a:endParaRPr>
            </a:p>
          </p:txBody>
        </p:sp>
        <p:sp>
          <p:nvSpPr>
            <p:cNvPr id="73" name="Oval 72"/>
            <p:cNvSpPr/>
            <p:nvPr/>
          </p:nvSpPr>
          <p:spPr>
            <a:xfrm>
              <a:off x="1600200" y="1600200"/>
              <a:ext cx="1724614" cy="710630"/>
            </a:xfrm>
            <a:prstGeom prst="ellips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latin typeface="Arial Narrow"/>
                  <a:cs typeface="Arial Narrow"/>
                </a:rPr>
                <a:t>Virology</a:t>
              </a:r>
            </a:p>
          </p:txBody>
        </p:sp>
        <p:sp>
          <p:nvSpPr>
            <p:cNvPr id="74" name="Pentagon 73"/>
            <p:cNvSpPr/>
            <p:nvPr/>
          </p:nvSpPr>
          <p:spPr>
            <a:xfrm>
              <a:off x="762000" y="152400"/>
              <a:ext cx="3429000" cy="609600"/>
            </a:xfrm>
            <a:prstGeom prst="homePlate">
              <a:avLst/>
            </a:prstGeom>
            <a:solidFill>
              <a:srgbClr val="660066"/>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b="1" dirty="0" smtClean="0"/>
                <a:t>RESEARCH CORE COMPETENCE</a:t>
              </a:r>
              <a:endParaRPr lang="en-US" b="1" dirty="0"/>
            </a:p>
          </p:txBody>
        </p:sp>
        <p:sp>
          <p:nvSpPr>
            <p:cNvPr id="75" name="Rounded Rectangle 74"/>
            <p:cNvSpPr/>
            <p:nvPr/>
          </p:nvSpPr>
          <p:spPr>
            <a:xfrm>
              <a:off x="4495800" y="76200"/>
              <a:ext cx="2286000" cy="1066799"/>
            </a:xfrm>
            <a:prstGeom prst="roundRect">
              <a:avLst/>
            </a:prstGeom>
            <a:solidFill>
              <a:schemeClr val="accent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lvl="0" algn="ctr"/>
              <a:r>
                <a:rPr lang="en-US" sz="1600" b="1" dirty="0" smtClean="0">
                  <a:solidFill>
                    <a:schemeClr val="tx1"/>
                  </a:solidFill>
                  <a:latin typeface="Arial Narrow"/>
                  <a:cs typeface="Arial Narrow"/>
                </a:rPr>
                <a:t>KEY INDICES FOR CONVERSION OF  STRENGTHS TO OPPORTUNITIES</a:t>
              </a:r>
              <a:endParaRPr lang="en-US" sz="1600" b="1" dirty="0">
                <a:solidFill>
                  <a:schemeClr val="tx1"/>
                </a:solidFill>
                <a:latin typeface="Arial Narrow"/>
                <a:cs typeface="Arial Narrow"/>
              </a:endParaRPr>
            </a:p>
          </p:txBody>
        </p:sp>
        <p:sp>
          <p:nvSpPr>
            <p:cNvPr id="76" name="Rounded Rectangle 75"/>
            <p:cNvSpPr/>
            <p:nvPr/>
          </p:nvSpPr>
          <p:spPr>
            <a:xfrm>
              <a:off x="6934200" y="4121684"/>
              <a:ext cx="2024547" cy="847618"/>
            </a:xfrm>
            <a:prstGeom prst="roundRect">
              <a:avLst/>
            </a:prstGeom>
            <a:ln>
              <a:no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600" b="1" dirty="0" smtClean="0"/>
                <a:t>New technique development</a:t>
              </a:r>
              <a:endParaRPr lang="en-US" sz="1600" b="1" dirty="0"/>
            </a:p>
          </p:txBody>
        </p:sp>
        <p:sp>
          <p:nvSpPr>
            <p:cNvPr id="77" name="Rounded Rectangle 76"/>
            <p:cNvSpPr/>
            <p:nvPr/>
          </p:nvSpPr>
          <p:spPr>
            <a:xfrm>
              <a:off x="6934200" y="3146816"/>
              <a:ext cx="2024547" cy="847618"/>
            </a:xfrm>
            <a:prstGeom prst="roundRect">
              <a:avLst/>
            </a:prstGeom>
            <a:ln>
              <a:no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600" b="1" dirty="0" smtClean="0"/>
                <a:t>Point of care diagnostics</a:t>
              </a:r>
              <a:endParaRPr lang="en-US" sz="1600" b="1" dirty="0"/>
            </a:p>
          </p:txBody>
        </p:sp>
        <p:sp>
          <p:nvSpPr>
            <p:cNvPr id="78" name="Rounded Rectangle 77"/>
            <p:cNvSpPr/>
            <p:nvPr/>
          </p:nvSpPr>
          <p:spPr>
            <a:xfrm>
              <a:off x="6934200" y="2192104"/>
              <a:ext cx="2024547" cy="847618"/>
            </a:xfrm>
            <a:prstGeom prst="roundRect">
              <a:avLst/>
            </a:prstGeom>
            <a:ln>
              <a:no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600" b="1" dirty="0" smtClean="0"/>
                <a:t>Cancer Biomarkers</a:t>
              </a:r>
              <a:endParaRPr lang="en-US" sz="1600" b="1" dirty="0"/>
            </a:p>
          </p:txBody>
        </p:sp>
        <p:sp>
          <p:nvSpPr>
            <p:cNvPr id="80" name="Rounded Rectangle 79"/>
            <p:cNvSpPr/>
            <p:nvPr/>
          </p:nvSpPr>
          <p:spPr>
            <a:xfrm>
              <a:off x="6934200" y="1237392"/>
              <a:ext cx="2024547" cy="847618"/>
            </a:xfrm>
            <a:prstGeom prst="roundRect">
              <a:avLst/>
            </a:prstGeom>
            <a:ln>
              <a:no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600" b="1" dirty="0" smtClean="0"/>
                <a:t>Cancer Vaccines</a:t>
              </a:r>
              <a:endParaRPr lang="en-US" sz="1600" b="1" dirty="0"/>
            </a:p>
          </p:txBody>
        </p:sp>
        <p:sp>
          <p:nvSpPr>
            <p:cNvPr id="32" name="TextBox 31"/>
            <p:cNvSpPr txBox="1"/>
            <p:nvPr/>
          </p:nvSpPr>
          <p:spPr>
            <a:xfrm rot="16200000">
              <a:off x="-405566" y="5803133"/>
              <a:ext cx="1447143" cy="646331"/>
            </a:xfrm>
            <a:prstGeom prst="rect">
              <a:avLst/>
            </a:prstGeom>
            <a:solidFill>
              <a:srgbClr val="FF6600"/>
            </a:solidFill>
          </p:spPr>
          <p:txBody>
            <a:bodyPr wrap="none" rtlCol="0">
              <a:spAutoFit/>
            </a:bodyPr>
            <a:lstStyle/>
            <a:p>
              <a:pPr algn="ctr"/>
              <a:r>
                <a:rPr lang="en-US" b="1" dirty="0" smtClean="0">
                  <a:latin typeface="Arial Narrow"/>
                  <a:cs typeface="Arial Narrow"/>
                </a:rPr>
                <a:t>Emerging </a:t>
              </a:r>
            </a:p>
            <a:p>
              <a:r>
                <a:rPr lang="en-US" b="1" dirty="0" smtClean="0">
                  <a:latin typeface="Arial Narrow"/>
                  <a:cs typeface="Arial Narrow"/>
                </a:rPr>
                <a:t>competencies</a:t>
              </a:r>
              <a:endParaRPr lang="en-US" b="1" dirty="0">
                <a:latin typeface="Arial Narrow"/>
                <a:cs typeface="Arial Narrow"/>
              </a:endParaRPr>
            </a:p>
          </p:txBody>
        </p:sp>
        <p:sp>
          <p:nvSpPr>
            <p:cNvPr id="35" name="Oval 34"/>
            <p:cNvSpPr/>
            <p:nvPr/>
          </p:nvSpPr>
          <p:spPr>
            <a:xfrm>
              <a:off x="2743200" y="2362200"/>
              <a:ext cx="1752600" cy="762000"/>
            </a:xfrm>
            <a:prstGeom prst="ellipse">
              <a:avLst/>
            </a:prstGeom>
            <a:solidFill>
              <a:srgbClr val="64A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latin typeface="Arial Narrow"/>
                  <a:cs typeface="Arial Narrow"/>
                </a:rPr>
                <a:t>Plant Genomics</a:t>
              </a:r>
              <a:endParaRPr lang="en-US" sz="1600" b="1" dirty="0">
                <a:solidFill>
                  <a:schemeClr val="tx1"/>
                </a:solidFill>
                <a:latin typeface="Arial Narrow"/>
                <a:cs typeface="Arial Narrow"/>
              </a:endParaRPr>
            </a:p>
          </p:txBody>
        </p:sp>
        <p:sp>
          <p:nvSpPr>
            <p:cNvPr id="37" name="Rounded Rectangle 36"/>
            <p:cNvSpPr/>
            <p:nvPr/>
          </p:nvSpPr>
          <p:spPr>
            <a:xfrm>
              <a:off x="6934200" y="76200"/>
              <a:ext cx="1981200" cy="1066800"/>
            </a:xfrm>
            <a:prstGeom prst="roundRect">
              <a:avLst/>
            </a:prstGeom>
            <a:solidFill>
              <a:schemeClr val="accent5"/>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lvl="0" algn="ctr"/>
              <a:r>
                <a:rPr lang="en-US" sz="1600" b="1" dirty="0" smtClean="0">
                  <a:solidFill>
                    <a:schemeClr val="tx1"/>
                  </a:solidFill>
                  <a:latin typeface="Arial Narrow"/>
                  <a:cs typeface="Arial Narrow"/>
                </a:rPr>
                <a:t>SIGNATURE DEVELOPMENT OPPORTUNITIES</a:t>
              </a:r>
              <a:endParaRPr lang="en-US" sz="1600" b="1" dirty="0">
                <a:solidFill>
                  <a:schemeClr val="tx1"/>
                </a:solidFill>
                <a:latin typeface="Arial Narrow"/>
                <a:cs typeface="Arial Narrow"/>
              </a:endParaRPr>
            </a:p>
          </p:txBody>
        </p:sp>
      </p:grpSp>
      <p:sp>
        <p:nvSpPr>
          <p:cNvPr id="33" name="Rounded Rectangle 32"/>
          <p:cNvSpPr/>
          <p:nvPr/>
        </p:nvSpPr>
        <p:spPr>
          <a:xfrm>
            <a:off x="6965652" y="5985360"/>
            <a:ext cx="2024547" cy="847618"/>
          </a:xfrm>
          <a:prstGeom prst="roundRect">
            <a:avLst/>
          </a:prstGeom>
          <a:ln>
            <a:no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600" b="1" dirty="0" smtClean="0"/>
              <a:t>Specialty Education</a:t>
            </a:r>
            <a:endParaRPr lang="en-US" sz="16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229600" cy="1143000"/>
          </a:xfrm>
        </p:spPr>
        <p:txBody>
          <a:bodyPr>
            <a:normAutofit/>
          </a:bodyPr>
          <a:lstStyle/>
          <a:p>
            <a:r>
              <a:rPr lang="en-US" sz="3200" dirty="0" smtClean="0">
                <a:solidFill>
                  <a:srgbClr val="FF0000"/>
                </a:solidFill>
              </a:rPr>
              <a:t>What we can offer?</a:t>
            </a:r>
            <a:endParaRPr lang="en-IN" sz="3200" dirty="0">
              <a:solidFill>
                <a:srgbClr val="FF0000"/>
              </a:solidFill>
            </a:endParaRPr>
          </a:p>
        </p:txBody>
      </p:sp>
      <p:sp>
        <p:nvSpPr>
          <p:cNvPr id="3" name="Content Placeholder 2"/>
          <p:cNvSpPr>
            <a:spLocks noGrp="1"/>
          </p:cNvSpPr>
          <p:nvPr>
            <p:ph idx="1"/>
          </p:nvPr>
        </p:nvSpPr>
        <p:spPr>
          <a:xfrm>
            <a:off x="457200" y="2057400"/>
            <a:ext cx="8229600" cy="4267200"/>
          </a:xfrm>
        </p:spPr>
        <p:txBody>
          <a:bodyPr>
            <a:normAutofit/>
          </a:bodyPr>
          <a:lstStyle/>
          <a:p>
            <a:pPr marL="457200" indent="-457200" algn="just" eaLnBrk="0" fontAlgn="base" hangingPunct="0">
              <a:spcBef>
                <a:spcPct val="0"/>
              </a:spcBef>
              <a:spcAft>
                <a:spcPct val="0"/>
              </a:spcAft>
              <a:tabLst>
                <a:tab pos="285750" algn="l"/>
              </a:tabLst>
            </a:pPr>
            <a:r>
              <a:rPr lang="en-US" sz="2000" dirty="0" smtClean="0">
                <a:solidFill>
                  <a:schemeClr val="bg1"/>
                </a:solidFill>
                <a:latin typeface="Arial" pitchFamily="34" charset="0"/>
                <a:cs typeface="Arial" pitchFamily="34" charset="0"/>
              </a:rPr>
              <a:t>Preliminary </a:t>
            </a:r>
            <a:r>
              <a:rPr lang="en-US" sz="2000" i="1" dirty="0" smtClean="0">
                <a:solidFill>
                  <a:schemeClr val="bg1"/>
                </a:solidFill>
                <a:latin typeface="Arial" pitchFamily="34" charset="0"/>
                <a:cs typeface="Arial" pitchFamily="34" charset="0"/>
              </a:rPr>
              <a:t>in vitro </a:t>
            </a:r>
            <a:r>
              <a:rPr lang="en-US" sz="2000" dirty="0" smtClean="0">
                <a:solidFill>
                  <a:schemeClr val="bg1"/>
                </a:solidFill>
                <a:latin typeface="Arial" pitchFamily="34" charset="0"/>
                <a:cs typeface="Arial" pitchFamily="34" charset="0"/>
              </a:rPr>
              <a:t>data for changes occurring in cancer associated fibroblasts with aggressiveness.</a:t>
            </a:r>
          </a:p>
          <a:p>
            <a:pPr marL="457200" indent="-457200" algn="just" eaLnBrk="0" fontAlgn="base" hangingPunct="0">
              <a:spcBef>
                <a:spcPct val="0"/>
              </a:spcBef>
              <a:spcAft>
                <a:spcPct val="0"/>
              </a:spcAft>
              <a:tabLst>
                <a:tab pos="285750" algn="l"/>
              </a:tabLst>
            </a:pPr>
            <a:endParaRPr lang="en-US" sz="2000" dirty="0" smtClean="0">
              <a:solidFill>
                <a:schemeClr val="bg1"/>
              </a:solidFill>
              <a:latin typeface="Arial" pitchFamily="34" charset="0"/>
              <a:cs typeface="Arial" pitchFamily="34" charset="0"/>
            </a:endParaRPr>
          </a:p>
          <a:p>
            <a:pPr marL="457200" indent="-457200" algn="just" eaLnBrk="0" fontAlgn="base" hangingPunct="0">
              <a:spcBef>
                <a:spcPct val="0"/>
              </a:spcBef>
              <a:spcAft>
                <a:spcPct val="0"/>
              </a:spcAft>
              <a:tabLst>
                <a:tab pos="285750" algn="l"/>
              </a:tabLst>
            </a:pPr>
            <a:endParaRPr lang="en-US" sz="2000" dirty="0" smtClean="0">
              <a:solidFill>
                <a:schemeClr val="bg1"/>
              </a:solidFill>
              <a:latin typeface="Arial" pitchFamily="34" charset="0"/>
              <a:cs typeface="Arial" pitchFamily="34" charset="0"/>
            </a:endParaRPr>
          </a:p>
          <a:p>
            <a:pPr marL="457200" indent="-457200" algn="just" eaLnBrk="0" fontAlgn="base" hangingPunct="0">
              <a:spcBef>
                <a:spcPct val="0"/>
              </a:spcBef>
              <a:spcAft>
                <a:spcPct val="0"/>
              </a:spcAft>
              <a:tabLst>
                <a:tab pos="285750" algn="l"/>
              </a:tabLst>
            </a:pPr>
            <a:r>
              <a:rPr lang="en-US" sz="2000" i="1" dirty="0" smtClean="0">
                <a:solidFill>
                  <a:schemeClr val="bg1"/>
                </a:solidFill>
                <a:latin typeface="Arial" pitchFamily="34" charset="0"/>
                <a:cs typeface="Arial" pitchFamily="34" charset="0"/>
              </a:rPr>
              <a:t>In vitro </a:t>
            </a:r>
            <a:r>
              <a:rPr lang="en-US" sz="2000" dirty="0" smtClean="0">
                <a:solidFill>
                  <a:schemeClr val="bg1"/>
                </a:solidFill>
                <a:latin typeface="Arial" pitchFamily="34" charset="0"/>
                <a:cs typeface="Arial" pitchFamily="34" charset="0"/>
              </a:rPr>
              <a:t>and </a:t>
            </a:r>
            <a:r>
              <a:rPr lang="en-US" sz="2000" i="1" dirty="0">
                <a:solidFill>
                  <a:schemeClr val="bg1"/>
                </a:solidFill>
                <a:latin typeface="Arial" pitchFamily="34" charset="0"/>
                <a:cs typeface="Arial" pitchFamily="34" charset="0"/>
              </a:rPr>
              <a:t>i</a:t>
            </a:r>
            <a:r>
              <a:rPr lang="en-US" sz="2000" i="1" dirty="0" smtClean="0">
                <a:solidFill>
                  <a:schemeClr val="bg1"/>
                </a:solidFill>
                <a:latin typeface="Arial" pitchFamily="34" charset="0"/>
                <a:cs typeface="Arial" pitchFamily="34" charset="0"/>
              </a:rPr>
              <a:t>n vivo </a:t>
            </a:r>
            <a:r>
              <a:rPr lang="en-US" sz="2000" dirty="0" smtClean="0">
                <a:solidFill>
                  <a:schemeClr val="bg1"/>
                </a:solidFill>
                <a:latin typeface="Arial" pitchFamily="34" charset="0"/>
                <a:cs typeface="Arial" pitchFamily="34" charset="0"/>
              </a:rPr>
              <a:t>evidence for the anticancer and toxicity valuation of anticancer agents</a:t>
            </a:r>
          </a:p>
          <a:p>
            <a:pPr marL="457200" indent="-457200" algn="just" eaLnBrk="0" fontAlgn="base" hangingPunct="0">
              <a:spcBef>
                <a:spcPct val="0"/>
              </a:spcBef>
              <a:spcAft>
                <a:spcPct val="0"/>
              </a:spcAft>
              <a:tabLst>
                <a:tab pos="285750" algn="l"/>
              </a:tabLst>
            </a:pPr>
            <a:endParaRPr lang="en-US" sz="2000" dirty="0" smtClean="0">
              <a:solidFill>
                <a:schemeClr val="bg1"/>
              </a:solidFill>
              <a:latin typeface="Arial" pitchFamily="34" charset="0"/>
              <a:cs typeface="Arial" pitchFamily="34" charset="0"/>
            </a:endParaRPr>
          </a:p>
          <a:p>
            <a:pPr marL="457200" indent="-457200" algn="just" eaLnBrk="0" fontAlgn="base" hangingPunct="0">
              <a:spcBef>
                <a:spcPct val="0"/>
              </a:spcBef>
              <a:spcAft>
                <a:spcPct val="0"/>
              </a:spcAft>
              <a:tabLst>
                <a:tab pos="285750" algn="l"/>
              </a:tabLst>
            </a:pPr>
            <a:endParaRPr lang="en-US" sz="2000" dirty="0" smtClean="0">
              <a:solidFill>
                <a:schemeClr val="bg1"/>
              </a:solidFill>
              <a:latin typeface="Arial" pitchFamily="34" charset="0"/>
              <a:cs typeface="Arial" pitchFamily="34" charset="0"/>
            </a:endParaRPr>
          </a:p>
          <a:p>
            <a:pPr marL="457200" indent="-457200" algn="just" eaLnBrk="0" fontAlgn="base" hangingPunct="0">
              <a:spcBef>
                <a:spcPct val="0"/>
              </a:spcBef>
              <a:spcAft>
                <a:spcPct val="0"/>
              </a:spcAft>
              <a:tabLst>
                <a:tab pos="285750" algn="l"/>
              </a:tabLst>
            </a:pPr>
            <a:r>
              <a:rPr lang="en-US" sz="2000" dirty="0" smtClean="0">
                <a:solidFill>
                  <a:schemeClr val="bg1"/>
                </a:solidFill>
                <a:latin typeface="Arial" pitchFamily="34" charset="0"/>
                <a:cs typeface="Arial" pitchFamily="34" charset="0"/>
              </a:rPr>
              <a:t>Unraveling the mechanisms behind hereditary breast ovarian cancers</a:t>
            </a:r>
          </a:p>
          <a:p>
            <a:pPr marL="457200" indent="-457200" algn="just" eaLnBrk="0" fontAlgn="base" hangingPunct="0">
              <a:spcBef>
                <a:spcPct val="0"/>
              </a:spcBef>
              <a:spcAft>
                <a:spcPct val="0"/>
              </a:spcAft>
              <a:tabLst>
                <a:tab pos="285750" algn="l"/>
              </a:tabLst>
            </a:pPr>
            <a:endParaRPr lang="en-US" sz="2000" dirty="0" smtClean="0">
              <a:solidFill>
                <a:schemeClr val="bg1"/>
              </a:solidFill>
              <a:latin typeface="Arial" pitchFamily="34" charset="0"/>
              <a:cs typeface="Arial" pitchFamily="34" charset="0"/>
            </a:endParaRPr>
          </a:p>
          <a:p>
            <a:pPr marL="457200" indent="-457200" algn="just" eaLnBrk="0" fontAlgn="base" hangingPunct="0">
              <a:spcBef>
                <a:spcPct val="0"/>
              </a:spcBef>
              <a:spcAft>
                <a:spcPct val="0"/>
              </a:spcAft>
              <a:tabLst>
                <a:tab pos="285750" algn="l"/>
              </a:tabLst>
            </a:pPr>
            <a:endParaRPr lang="en-US" sz="2000" dirty="0" smtClean="0">
              <a:solidFill>
                <a:schemeClr val="bg1"/>
              </a:solidFill>
              <a:latin typeface="Arial" pitchFamily="34" charset="0"/>
              <a:cs typeface="Arial" pitchFamily="34" charset="0"/>
            </a:endParaRPr>
          </a:p>
          <a:p>
            <a:pPr marL="457200" indent="-457200" algn="just" eaLnBrk="0" fontAlgn="base" hangingPunct="0">
              <a:spcBef>
                <a:spcPct val="0"/>
              </a:spcBef>
              <a:spcAft>
                <a:spcPct val="0"/>
              </a:spcAft>
              <a:tabLst>
                <a:tab pos="285750" algn="l"/>
              </a:tabLst>
            </a:pPr>
            <a:r>
              <a:rPr lang="en-US" sz="2000" dirty="0" smtClean="0">
                <a:solidFill>
                  <a:schemeClr val="bg1"/>
                </a:solidFill>
                <a:latin typeface="Arial" pitchFamily="34" charset="0"/>
                <a:cs typeface="Arial" pitchFamily="34" charset="0"/>
              </a:rPr>
              <a:t>Preliminary data for an early diagnostic tool for cancer</a:t>
            </a:r>
          </a:p>
          <a:p>
            <a:pPr marL="457200" indent="-457200" algn="just" eaLnBrk="0" fontAlgn="base" hangingPunct="0">
              <a:spcBef>
                <a:spcPct val="0"/>
              </a:spcBef>
              <a:spcAft>
                <a:spcPct val="0"/>
              </a:spcAft>
              <a:tabLst>
                <a:tab pos="285750" algn="l"/>
              </a:tabLst>
            </a:pPr>
            <a:endParaRPr lang="en-US" sz="2000" dirty="0" smtClean="0">
              <a:solidFill>
                <a:schemeClr val="bg1"/>
              </a:solidFill>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7086600" cy="1143000"/>
          </a:xfrm>
        </p:spPr>
        <p:txBody>
          <a:bodyPr>
            <a:normAutofit/>
          </a:bodyPr>
          <a:lstStyle/>
          <a:p>
            <a:r>
              <a:rPr lang="en-US" sz="3200" dirty="0" smtClean="0">
                <a:solidFill>
                  <a:srgbClr val="FF0000"/>
                </a:solidFill>
              </a:rPr>
              <a:t>What we expect?</a:t>
            </a:r>
            <a:endParaRPr lang="en-IN" sz="3200" dirty="0">
              <a:solidFill>
                <a:srgbClr val="FF0000"/>
              </a:solidFill>
            </a:endParaRPr>
          </a:p>
        </p:txBody>
      </p:sp>
      <p:sp>
        <p:nvSpPr>
          <p:cNvPr id="3" name="Content Placeholder 2"/>
          <p:cNvSpPr>
            <a:spLocks noGrp="1"/>
          </p:cNvSpPr>
          <p:nvPr>
            <p:ph idx="1"/>
          </p:nvPr>
        </p:nvSpPr>
        <p:spPr>
          <a:xfrm>
            <a:off x="533400" y="2133600"/>
            <a:ext cx="8229600" cy="3886200"/>
          </a:xfrm>
        </p:spPr>
        <p:txBody>
          <a:bodyPr>
            <a:normAutofit/>
          </a:bodyPr>
          <a:lstStyle/>
          <a:p>
            <a:pPr algn="just"/>
            <a:r>
              <a:rPr lang="en-US" sz="2000" dirty="0" smtClean="0">
                <a:solidFill>
                  <a:schemeClr val="bg1"/>
                </a:solidFill>
                <a:latin typeface="Arial" pitchFamily="34" charset="0"/>
                <a:cs typeface="Arial" pitchFamily="34" charset="0"/>
              </a:rPr>
              <a:t>Develop strategies for preclinical studies for targeted elimination of breast cancer cells with known mutation ensuring a relapse free prognosis</a:t>
            </a:r>
          </a:p>
          <a:p>
            <a:pPr algn="just"/>
            <a:endParaRPr lang="en-US" sz="2000" dirty="0" smtClean="0">
              <a:solidFill>
                <a:schemeClr val="bg1"/>
              </a:solidFill>
              <a:latin typeface="Arial" pitchFamily="34" charset="0"/>
              <a:cs typeface="Arial" pitchFamily="34" charset="0"/>
            </a:endParaRPr>
          </a:p>
          <a:p>
            <a:pPr algn="just"/>
            <a:r>
              <a:rPr lang="en-US" sz="2000" dirty="0" smtClean="0">
                <a:solidFill>
                  <a:schemeClr val="bg1"/>
                </a:solidFill>
                <a:latin typeface="Arial" pitchFamily="34" charset="0"/>
                <a:cs typeface="Arial" pitchFamily="34" charset="0"/>
              </a:rPr>
              <a:t>Provide </a:t>
            </a:r>
            <a:r>
              <a:rPr lang="en-US" sz="2000" i="1" dirty="0" smtClean="0">
                <a:solidFill>
                  <a:schemeClr val="bg1"/>
                </a:solidFill>
                <a:latin typeface="Arial" pitchFamily="34" charset="0"/>
                <a:cs typeface="Arial" pitchFamily="34" charset="0"/>
              </a:rPr>
              <a:t>in vivo </a:t>
            </a:r>
            <a:r>
              <a:rPr lang="en-US" sz="2000" dirty="0" smtClean="0">
                <a:solidFill>
                  <a:schemeClr val="bg1"/>
                </a:solidFill>
                <a:latin typeface="Arial" pitchFamily="34" charset="0"/>
                <a:cs typeface="Arial" pitchFamily="34" charset="0"/>
              </a:rPr>
              <a:t>evidence for changes occurring in cancer associated fibroblasts with aggressiveness.</a:t>
            </a:r>
          </a:p>
          <a:p>
            <a:pPr algn="just"/>
            <a:endParaRPr lang="en-US" sz="2000" dirty="0" smtClean="0">
              <a:solidFill>
                <a:schemeClr val="bg1"/>
              </a:solidFill>
              <a:latin typeface="Arial" pitchFamily="34" charset="0"/>
              <a:cs typeface="Arial" pitchFamily="34" charset="0"/>
            </a:endParaRPr>
          </a:p>
          <a:p>
            <a:pPr algn="just"/>
            <a:r>
              <a:rPr lang="en-US" sz="2000" dirty="0" smtClean="0">
                <a:solidFill>
                  <a:schemeClr val="bg1"/>
                </a:solidFill>
                <a:latin typeface="Arial" pitchFamily="34" charset="0"/>
                <a:cs typeface="Arial" pitchFamily="34" charset="0"/>
              </a:rPr>
              <a:t>Expertise in genomic instability analysis</a:t>
            </a:r>
          </a:p>
          <a:p>
            <a:pPr algn="just"/>
            <a:endParaRPr lang="en-US" sz="2000" dirty="0" smtClean="0">
              <a:solidFill>
                <a:schemeClr val="bg1"/>
              </a:solidFill>
              <a:latin typeface="Arial" pitchFamily="34" charset="0"/>
              <a:cs typeface="Arial" pitchFamily="34" charset="0"/>
            </a:endParaRPr>
          </a:p>
          <a:p>
            <a:pPr algn="just"/>
            <a:r>
              <a:rPr lang="en-US" sz="2000" dirty="0" smtClean="0">
                <a:solidFill>
                  <a:schemeClr val="bg1"/>
                </a:solidFill>
                <a:latin typeface="Arial" pitchFamily="34" charset="0"/>
                <a:cs typeface="Arial" pitchFamily="34" charset="0"/>
              </a:rPr>
              <a:t>Develop new early diagnostic methodologies for cancer</a:t>
            </a:r>
          </a:p>
          <a:p>
            <a:pPr algn="just"/>
            <a:endParaRPr lang="en-IN" sz="2000" dirty="0">
              <a:solidFill>
                <a:schemeClr val="bg1"/>
              </a:solidFill>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descr="http://www.trivandrumbuzz.com/wp-content/uploads/2010/07/rgcb-trivandrum.jpg"/>
          <p:cNvPicPr>
            <a:picLocks noChangeAspect="1" noChangeArrowheads="1"/>
          </p:cNvPicPr>
          <p:nvPr/>
        </p:nvPicPr>
        <p:blipFill>
          <a:blip r:embed="rId2"/>
          <a:srcRect/>
          <a:stretch>
            <a:fillRect/>
          </a:stretch>
        </p:blipFill>
        <p:spPr bwMode="auto">
          <a:xfrm>
            <a:off x="1143000" y="1238249"/>
            <a:ext cx="6429375" cy="4324351"/>
          </a:xfrm>
          <a:prstGeom prst="rect">
            <a:avLst/>
          </a:prstGeom>
          <a:noFill/>
        </p:spPr>
      </p:pic>
      <p:sp>
        <p:nvSpPr>
          <p:cNvPr id="3" name="TextBox 5"/>
          <p:cNvSpPr txBox="1">
            <a:spLocks noChangeArrowheads="1"/>
          </p:cNvSpPr>
          <p:nvPr/>
        </p:nvSpPr>
        <p:spPr bwMode="auto">
          <a:xfrm>
            <a:off x="2768958" y="5689242"/>
            <a:ext cx="3026535" cy="923925"/>
          </a:xfrm>
          <a:prstGeom prst="rect">
            <a:avLst/>
          </a:prstGeom>
          <a:noFill/>
          <a:ln w="9525">
            <a:noFill/>
            <a:miter lim="800000"/>
            <a:headEnd/>
            <a:tailEnd/>
          </a:ln>
        </p:spPr>
        <p:txBody>
          <a:bodyPr wrap="square">
            <a:spAutoFit/>
          </a:bodyPr>
          <a:lstStyle/>
          <a:p>
            <a:r>
              <a:rPr lang="en-US" sz="5400" dirty="0">
                <a:solidFill>
                  <a:schemeClr val="bg1"/>
                </a:solidFill>
                <a:latin typeface="Freestyle Script" pitchFamily="66" charset="0"/>
              </a:rPr>
              <a:t>THANK YOU</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Flow</Template>
  <TotalTime>1600</TotalTime>
  <Words>568</Words>
  <Application>Microsoft Macintosh PowerPoint</Application>
  <PresentationFormat>On-screen Show (4:3)</PresentationFormat>
  <Paragraphs>116</Paragraphs>
  <Slides>9</Slides>
  <Notes>6</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Flow</vt:lpstr>
      <vt:lpstr>Delegation under bilateral program between CDTI-Spain and DBT- India  May 20 - 22, 2013</vt:lpstr>
      <vt:lpstr>Slide 2</vt:lpstr>
      <vt:lpstr>Slide 3</vt:lpstr>
      <vt:lpstr>Slide 4</vt:lpstr>
      <vt:lpstr>DISEASE BIOLOGY RESEARCH @ RGCB</vt:lpstr>
      <vt:lpstr>Slide 6</vt:lpstr>
      <vt:lpstr>What we can offer?</vt:lpstr>
      <vt:lpstr>What we expect?</vt:lpstr>
      <vt:lpstr>Slide 9</vt:lpstr>
    </vt:vector>
  </TitlesOfParts>
  <Company>Atlantic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dc:title>
  <dc:creator>Dr.Radhakrishnan Nair</dc:creator>
  <cp:lastModifiedBy>Priya</cp:lastModifiedBy>
  <cp:revision>59</cp:revision>
  <dcterms:created xsi:type="dcterms:W3CDTF">2013-05-15T08:48:47Z</dcterms:created>
  <dcterms:modified xsi:type="dcterms:W3CDTF">2013-05-15T10:35:01Z</dcterms:modified>
</cp:coreProperties>
</file>