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6" r:id="rId2"/>
    <p:sldId id="266" r:id="rId3"/>
    <p:sldId id="269" r:id="rId4"/>
    <p:sldId id="275" r:id="rId5"/>
    <p:sldId id="273" r:id="rId6"/>
    <p:sldId id="258" r:id="rId7"/>
    <p:sldId id="259" r:id="rId8"/>
    <p:sldId id="268" r:id="rId9"/>
    <p:sldId id="270" r:id="rId10"/>
    <p:sldId id="271" r:id="rId11"/>
    <p:sldId id="262" r:id="rId12"/>
    <p:sldId id="263" r:id="rId1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15F7"/>
    <a:srgbClr val="473C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494" autoAdjust="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cs typeface="+mn-cs"/>
              </a:defRPr>
            </a:lvl1pPr>
          </a:lstStyle>
          <a:p>
            <a:pPr>
              <a:defRPr/>
            </a:pPr>
            <a:endParaRPr lang="en-IN"/>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smtClean="0">
                <a:latin typeface="+mn-lt"/>
                <a:cs typeface="+mn-cs"/>
              </a:defRPr>
            </a:lvl1pPr>
          </a:lstStyle>
          <a:p>
            <a:pPr>
              <a:defRPr/>
            </a:pPr>
            <a:fld id="{C23BA25A-565C-47BA-A0E1-3767D8CCB75D}" type="datetimeFigureOut">
              <a:rPr lang="en-IN"/>
              <a:pPr>
                <a:defRPr/>
              </a:pPr>
              <a:t>17-05-2013</a:t>
            </a:fld>
            <a:endParaRPr lang="en-IN"/>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IN"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IN"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cs typeface="+mn-cs"/>
              </a:defRPr>
            </a:lvl1pPr>
          </a:lstStyle>
          <a:p>
            <a:pPr>
              <a:defRPr/>
            </a:pPr>
            <a:endParaRPr lang="en-IN"/>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smtClean="0">
                <a:latin typeface="+mn-lt"/>
                <a:cs typeface="+mn-cs"/>
              </a:defRPr>
            </a:lvl1pPr>
          </a:lstStyle>
          <a:p>
            <a:pPr>
              <a:defRPr/>
            </a:pPr>
            <a:fld id="{F678488C-8A83-4525-9B8C-3FAD86B3FDE8}" type="slidenum">
              <a:rPr lang="en-IN"/>
              <a:pPr>
                <a:defRPr/>
              </a:pPr>
              <a:t>‹#›</a:t>
            </a:fld>
            <a:endParaRPr lang="en-IN"/>
          </a:p>
        </p:txBody>
      </p:sp>
    </p:spTree>
    <p:extLst>
      <p:ext uri="{BB962C8B-B14F-4D97-AF65-F5344CB8AC3E}">
        <p14:creationId xmlns:p14="http://schemas.microsoft.com/office/powerpoint/2010/main" val="196942542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06FBF6A-D51C-46A5-84C1-F31D8BFE7AFC}" type="datetime1">
              <a:rPr lang="en-US"/>
              <a:pPr>
                <a:defRPr/>
              </a:pPr>
              <a:t>5/17/2013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IN"/>
              <a:t>Biotech S&amp; T Delegation to Spain </a:t>
            </a:r>
            <a:endParaRPr lang="en-US"/>
          </a:p>
        </p:txBody>
      </p:sp>
      <p:sp>
        <p:nvSpPr>
          <p:cNvPr id="6" name="Slide Number Placeholder 5"/>
          <p:cNvSpPr>
            <a:spLocks noGrp="1"/>
          </p:cNvSpPr>
          <p:nvPr>
            <p:ph type="sldNum" sz="quarter" idx="12"/>
          </p:nvPr>
        </p:nvSpPr>
        <p:spPr/>
        <p:txBody>
          <a:bodyPr/>
          <a:lstStyle>
            <a:lvl1pPr>
              <a:defRPr/>
            </a:lvl1pPr>
          </a:lstStyle>
          <a:p>
            <a:pPr>
              <a:defRPr/>
            </a:pPr>
            <a:fld id="{B8CEF3D2-295B-47A6-8CF9-617D1DB4790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769971E-574C-432F-B822-04DC4394BA07}" type="datetime1">
              <a:rPr lang="en-US"/>
              <a:pPr>
                <a:defRPr/>
              </a:pPr>
              <a:t>5/17/2013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IN"/>
              <a:t>Biotech S&amp; T Delegation to Spain </a:t>
            </a:r>
            <a:endParaRPr lang="en-US"/>
          </a:p>
        </p:txBody>
      </p:sp>
      <p:sp>
        <p:nvSpPr>
          <p:cNvPr id="6" name="Slide Number Placeholder 5"/>
          <p:cNvSpPr>
            <a:spLocks noGrp="1"/>
          </p:cNvSpPr>
          <p:nvPr>
            <p:ph type="sldNum" sz="quarter" idx="12"/>
          </p:nvPr>
        </p:nvSpPr>
        <p:spPr/>
        <p:txBody>
          <a:bodyPr/>
          <a:lstStyle>
            <a:lvl1pPr>
              <a:defRPr/>
            </a:lvl1pPr>
          </a:lstStyle>
          <a:p>
            <a:pPr>
              <a:defRPr/>
            </a:pPr>
            <a:fld id="{197FF496-C431-4782-83EA-A481401A3F6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1FC36F5-DAE2-44CA-9F3A-C45B3605BDF7}" type="datetime1">
              <a:rPr lang="en-US"/>
              <a:pPr>
                <a:defRPr/>
              </a:pPr>
              <a:t>5/17/2013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IN"/>
              <a:t>Biotech S&amp; T Delegation to Spain </a:t>
            </a:r>
            <a:endParaRPr lang="en-US"/>
          </a:p>
        </p:txBody>
      </p:sp>
      <p:sp>
        <p:nvSpPr>
          <p:cNvPr id="6" name="Slide Number Placeholder 5"/>
          <p:cNvSpPr>
            <a:spLocks noGrp="1"/>
          </p:cNvSpPr>
          <p:nvPr>
            <p:ph type="sldNum" sz="quarter" idx="12"/>
          </p:nvPr>
        </p:nvSpPr>
        <p:spPr/>
        <p:txBody>
          <a:bodyPr/>
          <a:lstStyle>
            <a:lvl1pPr>
              <a:defRPr/>
            </a:lvl1pPr>
          </a:lstStyle>
          <a:p>
            <a:pPr>
              <a:defRPr/>
            </a:pPr>
            <a:fld id="{769DBBA4-4FC3-416B-9058-2E1F56F715A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BA83B35-1D03-49B3-BB84-7E283ADA8332}" type="datetime1">
              <a:rPr lang="en-US"/>
              <a:pPr>
                <a:defRPr/>
              </a:pPr>
              <a:t>5/17/2013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IN"/>
              <a:t>Biotech S&amp; T Delegation to Spain </a:t>
            </a:r>
            <a:endParaRPr lang="en-US"/>
          </a:p>
        </p:txBody>
      </p:sp>
      <p:sp>
        <p:nvSpPr>
          <p:cNvPr id="6" name="Slide Number Placeholder 5"/>
          <p:cNvSpPr>
            <a:spLocks noGrp="1"/>
          </p:cNvSpPr>
          <p:nvPr>
            <p:ph type="sldNum" sz="quarter" idx="12"/>
          </p:nvPr>
        </p:nvSpPr>
        <p:spPr/>
        <p:txBody>
          <a:bodyPr/>
          <a:lstStyle>
            <a:lvl1pPr>
              <a:defRPr/>
            </a:lvl1pPr>
          </a:lstStyle>
          <a:p>
            <a:pPr>
              <a:defRPr/>
            </a:pPr>
            <a:fld id="{94A31B1D-ABAE-418E-9621-5D1A18205F6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D6CD63D-8540-428D-B917-E337EE390326}" type="datetime1">
              <a:rPr lang="en-US"/>
              <a:pPr>
                <a:defRPr/>
              </a:pPr>
              <a:t>5/17/2013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IN"/>
              <a:t>Biotech S&amp; T Delegation to Spain </a:t>
            </a:r>
            <a:endParaRPr lang="en-US"/>
          </a:p>
        </p:txBody>
      </p:sp>
      <p:sp>
        <p:nvSpPr>
          <p:cNvPr id="6" name="Slide Number Placeholder 5"/>
          <p:cNvSpPr>
            <a:spLocks noGrp="1"/>
          </p:cNvSpPr>
          <p:nvPr>
            <p:ph type="sldNum" sz="quarter" idx="12"/>
          </p:nvPr>
        </p:nvSpPr>
        <p:spPr/>
        <p:txBody>
          <a:bodyPr/>
          <a:lstStyle>
            <a:lvl1pPr>
              <a:defRPr/>
            </a:lvl1pPr>
          </a:lstStyle>
          <a:p>
            <a:pPr>
              <a:defRPr/>
            </a:pPr>
            <a:fld id="{28CB87AE-2D99-491C-B0A6-0573434F99D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BCA8C65-D3DA-4B6F-A546-55B7FEBB1794}" type="datetime1">
              <a:rPr lang="en-US"/>
              <a:pPr>
                <a:defRPr/>
              </a:pPr>
              <a:t>5/17/2013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IN"/>
              <a:t>Biotech S&amp; T Delegation to Spain </a:t>
            </a:r>
            <a:endParaRPr lang="en-US"/>
          </a:p>
        </p:txBody>
      </p:sp>
      <p:sp>
        <p:nvSpPr>
          <p:cNvPr id="7" name="Slide Number Placeholder 5"/>
          <p:cNvSpPr>
            <a:spLocks noGrp="1"/>
          </p:cNvSpPr>
          <p:nvPr>
            <p:ph type="sldNum" sz="quarter" idx="12"/>
          </p:nvPr>
        </p:nvSpPr>
        <p:spPr/>
        <p:txBody>
          <a:bodyPr/>
          <a:lstStyle>
            <a:lvl1pPr>
              <a:defRPr/>
            </a:lvl1pPr>
          </a:lstStyle>
          <a:p>
            <a:pPr>
              <a:defRPr/>
            </a:pPr>
            <a:fld id="{288793F1-10FA-4A4D-81BF-5814DE8367D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8312788-F807-447D-9362-975A20320818}" type="datetime1">
              <a:rPr lang="en-US"/>
              <a:pPr>
                <a:defRPr/>
              </a:pPr>
              <a:t>5/17/2013</a:t>
            </a:fld>
            <a:endParaRPr lang="en-US"/>
          </a:p>
        </p:txBody>
      </p:sp>
      <p:sp>
        <p:nvSpPr>
          <p:cNvPr id="8" name="Footer Placeholder 4"/>
          <p:cNvSpPr>
            <a:spLocks noGrp="1"/>
          </p:cNvSpPr>
          <p:nvPr>
            <p:ph type="ftr" sz="quarter" idx="11"/>
          </p:nvPr>
        </p:nvSpPr>
        <p:spPr/>
        <p:txBody>
          <a:bodyPr/>
          <a:lstStyle>
            <a:lvl1pPr>
              <a:defRPr/>
            </a:lvl1pPr>
          </a:lstStyle>
          <a:p>
            <a:pPr>
              <a:defRPr/>
            </a:pPr>
            <a:r>
              <a:rPr lang="en-IN"/>
              <a:t>Biotech S&amp; T Delegation to Spain </a:t>
            </a:r>
            <a:endParaRPr lang="en-US"/>
          </a:p>
        </p:txBody>
      </p:sp>
      <p:sp>
        <p:nvSpPr>
          <p:cNvPr id="9" name="Slide Number Placeholder 5"/>
          <p:cNvSpPr>
            <a:spLocks noGrp="1"/>
          </p:cNvSpPr>
          <p:nvPr>
            <p:ph type="sldNum" sz="quarter" idx="12"/>
          </p:nvPr>
        </p:nvSpPr>
        <p:spPr/>
        <p:txBody>
          <a:bodyPr/>
          <a:lstStyle>
            <a:lvl1pPr>
              <a:defRPr/>
            </a:lvl1pPr>
          </a:lstStyle>
          <a:p>
            <a:pPr>
              <a:defRPr/>
            </a:pPr>
            <a:fld id="{85048145-9D0C-47E9-B700-3452F26503A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0F7F03F-3D4E-48E8-987B-A70D259FEEA3}" type="datetime1">
              <a:rPr lang="en-US"/>
              <a:pPr>
                <a:defRPr/>
              </a:pPr>
              <a:t>5/17/2013</a:t>
            </a:fld>
            <a:endParaRPr lang="en-US"/>
          </a:p>
        </p:txBody>
      </p:sp>
      <p:sp>
        <p:nvSpPr>
          <p:cNvPr id="4" name="Footer Placeholder 4"/>
          <p:cNvSpPr>
            <a:spLocks noGrp="1"/>
          </p:cNvSpPr>
          <p:nvPr>
            <p:ph type="ftr" sz="quarter" idx="11"/>
          </p:nvPr>
        </p:nvSpPr>
        <p:spPr/>
        <p:txBody>
          <a:bodyPr/>
          <a:lstStyle>
            <a:lvl1pPr>
              <a:defRPr/>
            </a:lvl1pPr>
          </a:lstStyle>
          <a:p>
            <a:pPr>
              <a:defRPr/>
            </a:pPr>
            <a:r>
              <a:rPr lang="en-IN"/>
              <a:t>Biotech S&amp; T Delegation to Spain </a:t>
            </a:r>
            <a:endParaRPr lang="en-US"/>
          </a:p>
        </p:txBody>
      </p:sp>
      <p:sp>
        <p:nvSpPr>
          <p:cNvPr id="5" name="Slide Number Placeholder 5"/>
          <p:cNvSpPr>
            <a:spLocks noGrp="1"/>
          </p:cNvSpPr>
          <p:nvPr>
            <p:ph type="sldNum" sz="quarter" idx="12"/>
          </p:nvPr>
        </p:nvSpPr>
        <p:spPr/>
        <p:txBody>
          <a:bodyPr/>
          <a:lstStyle>
            <a:lvl1pPr>
              <a:defRPr/>
            </a:lvl1pPr>
          </a:lstStyle>
          <a:p>
            <a:pPr>
              <a:defRPr/>
            </a:pPr>
            <a:fld id="{4C95889E-0673-43F9-98D5-0411D6152B4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D0B2570-85DC-4466-9B38-31E045C67E52}" type="datetime1">
              <a:rPr lang="en-US"/>
              <a:pPr>
                <a:defRPr/>
              </a:pPr>
              <a:t>5/17/2013</a:t>
            </a:fld>
            <a:endParaRPr lang="en-US"/>
          </a:p>
        </p:txBody>
      </p:sp>
      <p:sp>
        <p:nvSpPr>
          <p:cNvPr id="3" name="Footer Placeholder 4"/>
          <p:cNvSpPr>
            <a:spLocks noGrp="1"/>
          </p:cNvSpPr>
          <p:nvPr>
            <p:ph type="ftr" sz="quarter" idx="11"/>
          </p:nvPr>
        </p:nvSpPr>
        <p:spPr/>
        <p:txBody>
          <a:bodyPr/>
          <a:lstStyle>
            <a:lvl1pPr>
              <a:defRPr/>
            </a:lvl1pPr>
          </a:lstStyle>
          <a:p>
            <a:pPr>
              <a:defRPr/>
            </a:pPr>
            <a:r>
              <a:rPr lang="en-IN"/>
              <a:t>Biotech S&amp; T Delegation to Spain </a:t>
            </a:r>
            <a:endParaRPr lang="en-US"/>
          </a:p>
        </p:txBody>
      </p:sp>
      <p:sp>
        <p:nvSpPr>
          <p:cNvPr id="4" name="Slide Number Placeholder 5"/>
          <p:cNvSpPr>
            <a:spLocks noGrp="1"/>
          </p:cNvSpPr>
          <p:nvPr>
            <p:ph type="sldNum" sz="quarter" idx="12"/>
          </p:nvPr>
        </p:nvSpPr>
        <p:spPr/>
        <p:txBody>
          <a:bodyPr/>
          <a:lstStyle>
            <a:lvl1pPr>
              <a:defRPr/>
            </a:lvl1pPr>
          </a:lstStyle>
          <a:p>
            <a:pPr>
              <a:defRPr/>
            </a:pPr>
            <a:fld id="{7BA26C39-3598-48A1-BB62-156A5800C40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4D4888F-8D2E-44DD-A9BA-BAF966887C7F}" type="datetime1">
              <a:rPr lang="en-US"/>
              <a:pPr>
                <a:defRPr/>
              </a:pPr>
              <a:t>5/17/2013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IN"/>
              <a:t>Biotech S&amp; T Delegation to Spain </a:t>
            </a:r>
            <a:endParaRPr lang="en-US"/>
          </a:p>
        </p:txBody>
      </p:sp>
      <p:sp>
        <p:nvSpPr>
          <p:cNvPr id="7" name="Slide Number Placeholder 5"/>
          <p:cNvSpPr>
            <a:spLocks noGrp="1"/>
          </p:cNvSpPr>
          <p:nvPr>
            <p:ph type="sldNum" sz="quarter" idx="12"/>
          </p:nvPr>
        </p:nvSpPr>
        <p:spPr/>
        <p:txBody>
          <a:bodyPr/>
          <a:lstStyle>
            <a:lvl1pPr>
              <a:defRPr/>
            </a:lvl1pPr>
          </a:lstStyle>
          <a:p>
            <a:pPr>
              <a:defRPr/>
            </a:pPr>
            <a:fld id="{BEEE84E1-7C80-4A4C-9DA1-E9F66C8FA5C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DF29F7A-B98C-4A02-BFB9-B023746131EF}" type="datetime1">
              <a:rPr lang="en-US"/>
              <a:pPr>
                <a:defRPr/>
              </a:pPr>
              <a:t>5/17/2013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IN"/>
              <a:t>Biotech S&amp; T Delegation to Spain </a:t>
            </a:r>
            <a:endParaRPr lang="en-US"/>
          </a:p>
        </p:txBody>
      </p:sp>
      <p:sp>
        <p:nvSpPr>
          <p:cNvPr id="7" name="Slide Number Placeholder 5"/>
          <p:cNvSpPr>
            <a:spLocks noGrp="1"/>
          </p:cNvSpPr>
          <p:nvPr>
            <p:ph type="sldNum" sz="quarter" idx="12"/>
          </p:nvPr>
        </p:nvSpPr>
        <p:spPr/>
        <p:txBody>
          <a:bodyPr/>
          <a:lstStyle>
            <a:lvl1pPr>
              <a:defRPr/>
            </a:lvl1pPr>
          </a:lstStyle>
          <a:p>
            <a:pPr>
              <a:defRPr/>
            </a:pPr>
            <a:fld id="{2CBDC5C8-BC32-4F6E-83F4-17FF6967435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89B61C54-A809-4A9C-B924-0C2CB1999023}" type="datetime1">
              <a:rPr lang="en-US"/>
              <a:pPr>
                <a:defRPr/>
              </a:pPr>
              <a:t>5/17/2013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r>
              <a:rPr lang="en-IN"/>
              <a:t>Biotech S&amp; T Delegation to Spain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35DBF21C-6FE5-4A52-933F-7BA852432F7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http://www.incredb.org/"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hyperlink" Target="http://tbnetindia.ibioinformatics.or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r>
              <a:rPr lang="en-US" smtClean="0">
                <a:latin typeface="Bell MT" pitchFamily="18" charset="0"/>
              </a:rPr>
              <a:t>Biotech S &amp; T Delegation to SPAIN (20-22/05/2013)</a:t>
            </a:r>
            <a:endParaRPr lang="en-IN" smtClean="0">
              <a:latin typeface="Bell MT" pitchFamily="18" charset="0"/>
            </a:endParaRP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US" dirty="0" smtClean="0">
                <a:latin typeface="Bell MT" pitchFamily="18" charset="0"/>
              </a:rPr>
              <a:t> </a:t>
            </a:r>
            <a:r>
              <a:rPr lang="en-US" b="1" dirty="0" err="1" smtClean="0">
                <a:latin typeface="Bell MT" pitchFamily="18" charset="0"/>
              </a:rPr>
              <a:t>Garima</a:t>
            </a:r>
            <a:r>
              <a:rPr lang="en-US" b="1" dirty="0" smtClean="0">
                <a:latin typeface="Bell MT" pitchFamily="18" charset="0"/>
              </a:rPr>
              <a:t> Gupta</a:t>
            </a:r>
          </a:p>
          <a:p>
            <a:pPr fontAlgn="auto">
              <a:spcAft>
                <a:spcPts val="0"/>
              </a:spcAft>
              <a:buFont typeface="Arial" pitchFamily="34" charset="0"/>
              <a:buNone/>
              <a:defRPr/>
            </a:pPr>
            <a:r>
              <a:rPr lang="en-US" b="1" dirty="0" smtClean="0">
                <a:latin typeface="Bell MT" pitchFamily="18" charset="0"/>
              </a:rPr>
              <a:t>Medical Biotechnology </a:t>
            </a:r>
            <a:endParaRPr lang="en-IN" b="1" dirty="0">
              <a:latin typeface="Bell MT"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z="3600" smtClean="0">
                <a:latin typeface="Bell MT" pitchFamily="18" charset="0"/>
              </a:rPr>
              <a:t>Research initiatives may be :</a:t>
            </a:r>
          </a:p>
        </p:txBody>
      </p:sp>
      <p:sp>
        <p:nvSpPr>
          <p:cNvPr id="3" name="Content Placeholder 2"/>
          <p:cNvSpPr>
            <a:spLocks noGrp="1"/>
          </p:cNvSpPr>
          <p:nvPr>
            <p:ph sz="half" idx="1"/>
          </p:nvPr>
        </p:nvSpPr>
        <p:spPr/>
        <p:txBody>
          <a:bodyPr rtlCol="0">
            <a:normAutofit fontScale="85000" lnSpcReduction="20000"/>
          </a:bodyPr>
          <a:lstStyle/>
          <a:p>
            <a:pPr fontAlgn="auto">
              <a:spcAft>
                <a:spcPts val="0"/>
              </a:spcAft>
              <a:buFont typeface="Arial" pitchFamily="34" charset="0"/>
              <a:buChar char="•"/>
              <a:defRPr/>
            </a:pPr>
            <a:r>
              <a:rPr lang="en-US" sz="2200" dirty="0" smtClean="0">
                <a:latin typeface="Bell MT" pitchFamily="18" charset="0"/>
              </a:rPr>
              <a:t>Genetics of CKD</a:t>
            </a:r>
          </a:p>
          <a:p>
            <a:pPr fontAlgn="auto">
              <a:spcAft>
                <a:spcPts val="0"/>
              </a:spcAft>
              <a:buFont typeface="Arial" pitchFamily="34" charset="0"/>
              <a:buChar char="•"/>
              <a:defRPr/>
            </a:pPr>
            <a:r>
              <a:rPr lang="en-US" sz="2200" dirty="0" smtClean="0">
                <a:latin typeface="Bell MT" pitchFamily="18" charset="0"/>
              </a:rPr>
              <a:t>Natural history of CKD and transition to renal failure</a:t>
            </a:r>
          </a:p>
          <a:p>
            <a:pPr fontAlgn="auto">
              <a:spcAft>
                <a:spcPts val="0"/>
              </a:spcAft>
              <a:buFont typeface="Arial" pitchFamily="34" charset="0"/>
              <a:buChar char="•"/>
              <a:defRPr/>
            </a:pPr>
            <a:r>
              <a:rPr lang="en-US" sz="2200" dirty="0" smtClean="0">
                <a:latin typeface="Bell MT" pitchFamily="18" charset="0"/>
              </a:rPr>
              <a:t>Development of biomarkers to study the natural history and develop surrogate makers for progression and treatment target</a:t>
            </a:r>
          </a:p>
          <a:p>
            <a:pPr fontAlgn="auto">
              <a:spcAft>
                <a:spcPts val="0"/>
              </a:spcAft>
              <a:buFont typeface="Arial" pitchFamily="34" charset="0"/>
              <a:buChar char="•"/>
              <a:defRPr/>
            </a:pPr>
            <a:r>
              <a:rPr lang="en-US" sz="2200" dirty="0" smtClean="0">
                <a:latin typeface="Bell MT" pitchFamily="18" charset="0"/>
              </a:rPr>
              <a:t>Optimal treatment to prevent progression of kidney disease and vascular complications using validated biomarkers</a:t>
            </a:r>
          </a:p>
          <a:p>
            <a:pPr fontAlgn="auto">
              <a:spcAft>
                <a:spcPts val="0"/>
              </a:spcAft>
              <a:buFont typeface="Arial" pitchFamily="34" charset="0"/>
              <a:buChar char="•"/>
              <a:defRPr/>
            </a:pPr>
            <a:r>
              <a:rPr lang="en-US" sz="2200" dirty="0" smtClean="0">
                <a:latin typeface="Bell MT" pitchFamily="18" charset="0"/>
              </a:rPr>
              <a:t>Optimal regime once renal replacement therapy is required</a:t>
            </a:r>
          </a:p>
          <a:p>
            <a:pPr fontAlgn="auto">
              <a:spcAft>
                <a:spcPts val="0"/>
              </a:spcAft>
              <a:buFont typeface="Arial" pitchFamily="34" charset="0"/>
              <a:buChar char="•"/>
              <a:defRPr/>
            </a:pPr>
            <a:r>
              <a:rPr lang="en-US" sz="2200" dirty="0" smtClean="0">
                <a:latin typeface="Bell MT" pitchFamily="18" charset="0"/>
              </a:rPr>
              <a:t>The molecular determinants of cardiovascular disease in CKD and identification of steps for intervention.</a:t>
            </a:r>
          </a:p>
          <a:p>
            <a:pPr fontAlgn="auto">
              <a:spcAft>
                <a:spcPts val="0"/>
              </a:spcAft>
              <a:buFont typeface="Arial" pitchFamily="34" charset="0"/>
              <a:buChar char="•"/>
              <a:defRPr/>
            </a:pPr>
            <a:endParaRPr lang="en-US" sz="2000" dirty="0" smtClean="0"/>
          </a:p>
          <a:p>
            <a:pPr fontAlgn="auto">
              <a:spcAft>
                <a:spcPts val="0"/>
              </a:spcAft>
              <a:buFont typeface="Arial" pitchFamily="34" charset="0"/>
              <a:buChar char="•"/>
              <a:defRPr/>
            </a:pPr>
            <a:endParaRPr lang="en-US" sz="2000" dirty="0"/>
          </a:p>
        </p:txBody>
      </p:sp>
      <p:sp>
        <p:nvSpPr>
          <p:cNvPr id="4" name="Content Placeholder 3"/>
          <p:cNvSpPr>
            <a:spLocks noGrp="1"/>
          </p:cNvSpPr>
          <p:nvPr>
            <p:ph sz="half" idx="2"/>
          </p:nvPr>
        </p:nvSpPr>
        <p:spPr/>
        <p:txBody>
          <a:bodyPr rtlCol="0">
            <a:normAutofit fontScale="85000" lnSpcReduction="20000"/>
          </a:bodyPr>
          <a:lstStyle/>
          <a:p>
            <a:pPr marL="0" indent="0" fontAlgn="auto">
              <a:spcAft>
                <a:spcPts val="0"/>
              </a:spcAft>
              <a:buFont typeface="Arial" pitchFamily="34" charset="0"/>
              <a:buNone/>
              <a:defRPr/>
            </a:pPr>
            <a:r>
              <a:rPr lang="en-US" dirty="0" smtClean="0">
                <a:latin typeface="Bell MT" pitchFamily="18" charset="0"/>
              </a:rPr>
              <a:t>Curative fields:</a:t>
            </a:r>
          </a:p>
          <a:p>
            <a:pPr fontAlgn="auto">
              <a:spcAft>
                <a:spcPts val="0"/>
              </a:spcAft>
              <a:buFont typeface="Arial" pitchFamily="34" charset="0"/>
              <a:buChar char="•"/>
              <a:defRPr/>
            </a:pPr>
            <a:r>
              <a:rPr lang="en-US" dirty="0" smtClean="0">
                <a:latin typeface="Bell MT" pitchFamily="18" charset="0"/>
              </a:rPr>
              <a:t>Research to simplify dialysis technology</a:t>
            </a:r>
          </a:p>
          <a:p>
            <a:pPr fontAlgn="auto">
              <a:spcAft>
                <a:spcPts val="0"/>
              </a:spcAft>
              <a:buFont typeface="Arial" pitchFamily="34" charset="0"/>
              <a:buChar char="•"/>
              <a:defRPr/>
            </a:pPr>
            <a:r>
              <a:rPr lang="en-US" dirty="0" smtClean="0">
                <a:latin typeface="Bell MT" pitchFamily="18" charset="0"/>
              </a:rPr>
              <a:t>Novel approaches for treatment of immune mediated and progressive kidney diseases using stem cells</a:t>
            </a:r>
          </a:p>
          <a:p>
            <a:pPr fontAlgn="auto">
              <a:spcAft>
                <a:spcPts val="0"/>
              </a:spcAft>
              <a:buFont typeface="Arial" pitchFamily="34" charset="0"/>
              <a:buChar char="•"/>
              <a:defRPr/>
            </a:pPr>
            <a:r>
              <a:rPr lang="en-US" dirty="0" smtClean="0">
                <a:latin typeface="Bell MT" pitchFamily="18" charset="0"/>
              </a:rPr>
              <a:t>Development of new regenerative approaches using a combination of bioengineering and cell-based methodologies</a:t>
            </a:r>
            <a:r>
              <a:rPr lang="en-US" dirty="0" smtClean="0"/>
              <a:t>.</a:t>
            </a:r>
          </a:p>
          <a:p>
            <a:pPr fontAlgn="auto">
              <a:spcAft>
                <a:spcPts val="0"/>
              </a:spcAft>
              <a:buFont typeface="Arial" pitchFamily="34" charset="0"/>
              <a:buChar char="•"/>
              <a:defRPr/>
            </a:pPr>
            <a:endParaRPr lang="en-US" dirty="0"/>
          </a:p>
        </p:txBody>
      </p:sp>
      <p:sp>
        <p:nvSpPr>
          <p:cNvPr id="5" name="Date Placeholder 4"/>
          <p:cNvSpPr>
            <a:spLocks noGrp="1"/>
          </p:cNvSpPr>
          <p:nvPr>
            <p:ph type="dt" sz="quarter" idx="10"/>
          </p:nvPr>
        </p:nvSpPr>
        <p:spPr/>
        <p:txBody>
          <a:bodyPr/>
          <a:lstStyle/>
          <a:p>
            <a:pPr>
              <a:defRPr/>
            </a:pPr>
            <a:fld id="{5F391A7C-DF7B-4A93-9367-AC35930FE12B}" type="datetime1">
              <a:rPr lang="en-US"/>
              <a:pPr>
                <a:defRPr/>
              </a:pPr>
              <a:t>5/17/2013</a:t>
            </a:fld>
            <a:endParaRPr lang="en-US"/>
          </a:p>
        </p:txBody>
      </p:sp>
      <p:sp>
        <p:nvSpPr>
          <p:cNvPr id="6" name="Footer Placeholder 5"/>
          <p:cNvSpPr>
            <a:spLocks noGrp="1"/>
          </p:cNvSpPr>
          <p:nvPr>
            <p:ph type="ftr" sz="quarter" idx="11"/>
          </p:nvPr>
        </p:nvSpPr>
        <p:spPr/>
        <p:txBody>
          <a:bodyPr/>
          <a:lstStyle/>
          <a:p>
            <a:pPr>
              <a:defRPr/>
            </a:pPr>
            <a:r>
              <a:rPr lang="en-IN" dirty="0"/>
              <a:t>Biotech S&amp; T Delegation to Spain </a:t>
            </a:r>
            <a:endParaRPr lang="en-US" dirty="0"/>
          </a:p>
        </p:txBody>
      </p:sp>
      <p:sp>
        <p:nvSpPr>
          <p:cNvPr id="7" name="Slide Number Placeholder 6"/>
          <p:cNvSpPr>
            <a:spLocks noGrp="1"/>
          </p:cNvSpPr>
          <p:nvPr>
            <p:ph type="sldNum" sz="quarter" idx="12"/>
          </p:nvPr>
        </p:nvSpPr>
        <p:spPr/>
        <p:txBody>
          <a:bodyPr/>
          <a:lstStyle/>
          <a:p>
            <a:pPr>
              <a:defRPr/>
            </a:pPr>
            <a:fld id="{BD26E1ED-B6F7-4012-8E6A-A0B4B7B541E9}" type="slidenum">
              <a:rPr lang="en-US"/>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9AD2DA0C-E252-4657-A8CB-E7DD06754156}" type="datetime1">
              <a:rPr lang="en-US"/>
              <a:pPr>
                <a:defRPr/>
              </a:pPr>
              <a:t>5/17/2013</a:t>
            </a:fld>
            <a:endParaRPr lang="en-US"/>
          </a:p>
        </p:txBody>
      </p:sp>
      <p:sp>
        <p:nvSpPr>
          <p:cNvPr id="3" name="Footer Placeholder 2"/>
          <p:cNvSpPr>
            <a:spLocks noGrp="1"/>
          </p:cNvSpPr>
          <p:nvPr>
            <p:ph type="ftr" sz="quarter" idx="11"/>
          </p:nvPr>
        </p:nvSpPr>
        <p:spPr/>
        <p:txBody>
          <a:bodyPr/>
          <a:lstStyle/>
          <a:p>
            <a:pPr>
              <a:defRPr/>
            </a:pPr>
            <a:r>
              <a:rPr lang="en-IN"/>
              <a:t>Biotech S&amp; T Delegation to Spain </a:t>
            </a:r>
            <a:endParaRPr lang="en-US"/>
          </a:p>
        </p:txBody>
      </p:sp>
      <p:sp>
        <p:nvSpPr>
          <p:cNvPr id="4" name="Slide Number Placeholder 3"/>
          <p:cNvSpPr>
            <a:spLocks noGrp="1"/>
          </p:cNvSpPr>
          <p:nvPr>
            <p:ph type="sldNum" sz="quarter" idx="12"/>
          </p:nvPr>
        </p:nvSpPr>
        <p:spPr/>
        <p:txBody>
          <a:bodyPr/>
          <a:lstStyle/>
          <a:p>
            <a:pPr>
              <a:defRPr/>
            </a:pPr>
            <a:fld id="{48880897-4CF7-4137-9C6F-7550D7FC4206}" type="slidenum">
              <a:rPr lang="en-US"/>
              <a:pPr>
                <a:defRPr/>
              </a:pPr>
              <a:t>11</a:t>
            </a:fld>
            <a:endParaRPr lang="en-US"/>
          </a:p>
        </p:txBody>
      </p:sp>
      <p:sp>
        <p:nvSpPr>
          <p:cNvPr id="23556" name="TextBox 4"/>
          <p:cNvSpPr txBox="1">
            <a:spLocks noChangeArrowheads="1"/>
          </p:cNvSpPr>
          <p:nvPr/>
        </p:nvSpPr>
        <p:spPr bwMode="auto">
          <a:xfrm>
            <a:off x="685800" y="87313"/>
            <a:ext cx="8162234" cy="7078861"/>
          </a:xfrm>
          <a:prstGeom prst="rect">
            <a:avLst/>
          </a:prstGeom>
          <a:noFill/>
          <a:ln w="9525">
            <a:noFill/>
            <a:miter lim="800000"/>
            <a:headEnd/>
            <a:tailEnd/>
          </a:ln>
        </p:spPr>
        <p:txBody>
          <a:bodyPr wrap="none">
            <a:spAutoFit/>
          </a:bodyPr>
          <a:lstStyle/>
          <a:p>
            <a:r>
              <a:rPr lang="en-US" sz="2000" b="1" dirty="0">
                <a:latin typeface="Bell MT" pitchFamily="18" charset="0"/>
              </a:rPr>
              <a:t>Cancer Biology:</a:t>
            </a:r>
            <a:r>
              <a:rPr lang="en-US" sz="2000" dirty="0">
                <a:latin typeface="Bell MT" pitchFamily="18" charset="0"/>
              </a:rPr>
              <a:t> A dedicated data base has been created by the Department </a:t>
            </a:r>
          </a:p>
          <a:p>
            <a:r>
              <a:rPr lang="en-US" sz="2000" dirty="0">
                <a:latin typeface="Bell MT" pitchFamily="18" charset="0"/>
              </a:rPr>
              <a:t> at website hosted by  Institute of Bioinformatics, Bangalore</a:t>
            </a:r>
          </a:p>
          <a:p>
            <a:endParaRPr lang="en-US" sz="2000" dirty="0">
              <a:latin typeface="Bell MT" pitchFamily="18" charset="0"/>
            </a:endParaRPr>
          </a:p>
          <a:p>
            <a:r>
              <a:rPr lang="en-US" sz="2000" dirty="0">
                <a:latin typeface="Bell MT" pitchFamily="18" charset="0"/>
              </a:rPr>
              <a:t>“Indian Cancer Research Database</a:t>
            </a:r>
            <a:r>
              <a:rPr lang="en-US" sz="2000" dirty="0" smtClean="0">
                <a:latin typeface="Bell MT" pitchFamily="18" charset="0"/>
              </a:rPr>
              <a:t>”</a:t>
            </a:r>
          </a:p>
          <a:p>
            <a:r>
              <a:rPr lang="en-US" sz="2000" dirty="0" smtClean="0"/>
              <a:t> </a:t>
            </a:r>
            <a:r>
              <a:rPr lang="en-US" sz="2000" b="1" dirty="0">
                <a:latin typeface="Bell MT" pitchFamily="18" charset="0"/>
                <a:hlinkClick r:id="rId2"/>
              </a:rPr>
              <a:t>(http://www.incredb.org/)</a:t>
            </a:r>
            <a:endParaRPr lang="en-US" sz="2000" b="1" dirty="0">
              <a:latin typeface="Bell MT" pitchFamily="18" charset="0"/>
            </a:endParaRPr>
          </a:p>
          <a:p>
            <a:endParaRPr lang="en-US" sz="2000" dirty="0">
              <a:latin typeface="Bell MT" pitchFamily="18" charset="0"/>
            </a:endParaRPr>
          </a:p>
          <a:p>
            <a:r>
              <a:rPr lang="en-US" sz="2000" dirty="0">
                <a:latin typeface="Bell MT" pitchFamily="18" charset="0"/>
              </a:rPr>
              <a:t>This has emerged as a thrust area :</a:t>
            </a:r>
          </a:p>
          <a:p>
            <a:endParaRPr lang="en-US" sz="2000" dirty="0">
              <a:latin typeface="Bell MT" pitchFamily="18" charset="0"/>
            </a:endParaRPr>
          </a:p>
          <a:p>
            <a:pPr>
              <a:buFont typeface="Wingdings" pitchFamily="2" charset="2"/>
              <a:buChar char="v"/>
            </a:pPr>
            <a:r>
              <a:rPr lang="en-US" sz="2000" dirty="0">
                <a:latin typeface="Bell MT" pitchFamily="18" charset="0"/>
              </a:rPr>
              <a:t>	Basic cancer biology</a:t>
            </a:r>
          </a:p>
          <a:p>
            <a:pPr>
              <a:buFont typeface="Wingdings" pitchFamily="2" charset="2"/>
              <a:buChar char="v"/>
            </a:pPr>
            <a:r>
              <a:rPr lang="en-US" sz="2000" dirty="0">
                <a:latin typeface="Bell MT" pitchFamily="18" charset="0"/>
              </a:rPr>
              <a:t>	Early diagnosis using novel or /and combination biomarkers</a:t>
            </a:r>
          </a:p>
          <a:p>
            <a:pPr>
              <a:buFont typeface="Wingdings" pitchFamily="2" charset="2"/>
              <a:buChar char="v"/>
            </a:pPr>
            <a:r>
              <a:rPr lang="en-US" sz="2000" dirty="0">
                <a:latin typeface="Bell MT" pitchFamily="18" charset="0"/>
              </a:rPr>
              <a:t>	Molecular epidemiology</a:t>
            </a:r>
          </a:p>
          <a:p>
            <a:pPr>
              <a:buFont typeface="Wingdings" pitchFamily="2" charset="2"/>
              <a:buChar char="v"/>
            </a:pPr>
            <a:r>
              <a:rPr lang="en-US" sz="2000" dirty="0">
                <a:latin typeface="Bell MT" pitchFamily="18" charset="0"/>
              </a:rPr>
              <a:t>	Novel intervention strategies for disease management and 	</a:t>
            </a:r>
          </a:p>
          <a:p>
            <a:r>
              <a:rPr lang="en-US" sz="2000" dirty="0">
                <a:latin typeface="Bell MT" pitchFamily="18" charset="0"/>
              </a:rPr>
              <a:t>	treatment</a:t>
            </a:r>
          </a:p>
          <a:p>
            <a:endParaRPr lang="en-US" sz="2000" dirty="0">
              <a:latin typeface="Bell MT" pitchFamily="18" charset="0"/>
            </a:endParaRPr>
          </a:p>
          <a:p>
            <a:r>
              <a:rPr lang="en-US" sz="2000" dirty="0">
                <a:latin typeface="Bell MT" pitchFamily="18" charset="0"/>
              </a:rPr>
              <a:t>The Department has initiated processes for development of  Unique models:</a:t>
            </a:r>
          </a:p>
          <a:p>
            <a:endParaRPr lang="en-US" sz="2000" dirty="0">
              <a:latin typeface="Bell MT" pitchFamily="18" charset="0"/>
            </a:endParaRPr>
          </a:p>
          <a:p>
            <a:pPr>
              <a:buFont typeface="Wingdings" pitchFamily="2" charset="2"/>
              <a:buChar char="ü"/>
            </a:pPr>
            <a:r>
              <a:rPr lang="en-US" sz="2000" dirty="0">
                <a:latin typeface="Bell MT" pitchFamily="18" charset="0"/>
              </a:rPr>
              <a:t> Units of excellence</a:t>
            </a:r>
          </a:p>
          <a:p>
            <a:pPr>
              <a:buFont typeface="Wingdings" pitchFamily="2" charset="2"/>
              <a:buChar char="ü"/>
            </a:pPr>
            <a:r>
              <a:rPr lang="en-US" sz="2000" dirty="0">
                <a:latin typeface="Bell MT" pitchFamily="18" charset="0"/>
              </a:rPr>
              <a:t>Virtual Inter- national Cancer Institute </a:t>
            </a:r>
          </a:p>
          <a:p>
            <a:pPr>
              <a:buFont typeface="Wingdings" pitchFamily="2" charset="2"/>
              <a:buChar char="ü"/>
            </a:pPr>
            <a:r>
              <a:rPr lang="en-US" sz="2000" dirty="0">
                <a:latin typeface="Bell MT" pitchFamily="18" charset="0"/>
              </a:rPr>
              <a:t>Major Research Inst: AIIMS, ACTREC, TMH, RGCB, CNCI, </a:t>
            </a:r>
          </a:p>
          <a:p>
            <a:r>
              <a:rPr lang="en-US" sz="2000" b="1" i="1" dirty="0">
                <a:latin typeface="Bell MT" pitchFamily="18" charset="0"/>
              </a:rPr>
              <a:t>These would allow bilateral/multi-lateral virtual and real networks.</a:t>
            </a:r>
          </a:p>
          <a:p>
            <a:r>
              <a:rPr lang="en-US" dirty="0">
                <a:latin typeface="Calibri" pitchFamily="34" charset="0"/>
              </a:rPr>
              <a:t>	</a:t>
            </a:r>
          </a:p>
          <a:p>
            <a:endParaRPr lang="en-US" dirty="0">
              <a:latin typeface="Calibri" pitchFamily="34" charset="0"/>
            </a:endParaRPr>
          </a:p>
          <a:p>
            <a:endParaRPr lang="en-IN" dirty="0">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9AD2DA0C-E252-4657-A8CB-E7DD06754156}" type="datetime1">
              <a:rPr lang="en-US"/>
              <a:pPr>
                <a:defRPr/>
              </a:pPr>
              <a:t>5/17/2013</a:t>
            </a:fld>
            <a:endParaRPr lang="en-US"/>
          </a:p>
        </p:txBody>
      </p:sp>
      <p:sp>
        <p:nvSpPr>
          <p:cNvPr id="3" name="Footer Placeholder 2"/>
          <p:cNvSpPr>
            <a:spLocks noGrp="1"/>
          </p:cNvSpPr>
          <p:nvPr>
            <p:ph type="ftr" sz="quarter" idx="11"/>
          </p:nvPr>
        </p:nvSpPr>
        <p:spPr/>
        <p:txBody>
          <a:bodyPr/>
          <a:lstStyle/>
          <a:p>
            <a:pPr>
              <a:defRPr/>
            </a:pPr>
            <a:r>
              <a:rPr lang="en-IN"/>
              <a:t>Biotech S&amp; T Delegation to Spain </a:t>
            </a:r>
            <a:endParaRPr lang="en-US"/>
          </a:p>
        </p:txBody>
      </p:sp>
      <p:sp>
        <p:nvSpPr>
          <p:cNvPr id="4" name="Slide Number Placeholder 3"/>
          <p:cNvSpPr>
            <a:spLocks noGrp="1"/>
          </p:cNvSpPr>
          <p:nvPr>
            <p:ph type="sldNum" sz="quarter" idx="12"/>
          </p:nvPr>
        </p:nvSpPr>
        <p:spPr/>
        <p:txBody>
          <a:bodyPr/>
          <a:lstStyle/>
          <a:p>
            <a:pPr>
              <a:defRPr/>
            </a:pPr>
            <a:fld id="{CBB2C90C-6A76-49B6-8EFA-5626F1D48D96}" type="slidenum">
              <a:rPr lang="en-US"/>
              <a:pPr>
                <a:defRPr/>
              </a:pPr>
              <a:t>12</a:t>
            </a:fld>
            <a:endParaRPr lang="en-US"/>
          </a:p>
        </p:txBody>
      </p:sp>
      <p:sp>
        <p:nvSpPr>
          <p:cNvPr id="24580" name="TextBox 4"/>
          <p:cNvSpPr txBox="1">
            <a:spLocks noChangeArrowheads="1"/>
          </p:cNvSpPr>
          <p:nvPr/>
        </p:nvSpPr>
        <p:spPr bwMode="auto">
          <a:xfrm>
            <a:off x="990600" y="1143000"/>
            <a:ext cx="7886700" cy="3170238"/>
          </a:xfrm>
          <a:prstGeom prst="rect">
            <a:avLst/>
          </a:prstGeom>
          <a:noFill/>
          <a:ln w="9525">
            <a:noFill/>
            <a:miter lim="800000"/>
            <a:headEnd/>
            <a:tailEnd/>
          </a:ln>
        </p:spPr>
        <p:txBody>
          <a:bodyPr wrap="none">
            <a:spAutoFit/>
          </a:bodyPr>
          <a:lstStyle/>
          <a:p>
            <a:pPr>
              <a:buFont typeface="Wingdings" pitchFamily="2" charset="2"/>
              <a:buChar char="ü"/>
            </a:pPr>
            <a:r>
              <a:rPr lang="en-US" sz="2000">
                <a:latin typeface="Bell MT" pitchFamily="18" charset="0"/>
              </a:rPr>
              <a:t>The mechanisms aim at consolidating the individual efforts</a:t>
            </a:r>
          </a:p>
          <a:p>
            <a:r>
              <a:rPr lang="en-US" sz="2000">
                <a:latin typeface="Bell MT" pitchFamily="18" charset="0"/>
              </a:rPr>
              <a:t>of Investigators and /or institutes and to provide a conduit  for </a:t>
            </a:r>
          </a:p>
          <a:p>
            <a:r>
              <a:rPr lang="en-US" sz="2000" b="1" i="1">
                <a:latin typeface="Bell MT" pitchFamily="18" charset="0"/>
              </a:rPr>
              <a:t>wider and long term  perspective</a:t>
            </a:r>
            <a:r>
              <a:rPr lang="en-US" sz="2000">
                <a:latin typeface="Bell MT" pitchFamily="18" charset="0"/>
              </a:rPr>
              <a:t>. </a:t>
            </a:r>
          </a:p>
          <a:p>
            <a:endParaRPr lang="en-US" sz="2000">
              <a:latin typeface="Bell MT" pitchFamily="18" charset="0"/>
            </a:endParaRPr>
          </a:p>
          <a:p>
            <a:pPr>
              <a:buFont typeface="Wingdings" pitchFamily="2" charset="2"/>
              <a:buChar char="ü"/>
            </a:pPr>
            <a:r>
              <a:rPr lang="en-US" sz="2000">
                <a:latin typeface="Bell MT" pitchFamily="18" charset="0"/>
              </a:rPr>
              <a:t>There are domains requiring active collaborative efforts between </a:t>
            </a:r>
          </a:p>
          <a:p>
            <a:endParaRPr lang="en-US" sz="2000">
              <a:latin typeface="Bell MT" pitchFamily="18" charset="0"/>
            </a:endParaRPr>
          </a:p>
          <a:p>
            <a:r>
              <a:rPr lang="en-US" sz="2000">
                <a:latin typeface="Bell MT" pitchFamily="18" charset="0"/>
              </a:rPr>
              <a:t>	</a:t>
            </a:r>
            <a:r>
              <a:rPr lang="en-US" sz="2000" b="1" i="1">
                <a:latin typeface="Bell MT" pitchFamily="18" charset="0"/>
              </a:rPr>
              <a:t>Academia and Industry; Internationally</a:t>
            </a:r>
          </a:p>
          <a:p>
            <a:endParaRPr lang="en-US" sz="2000">
              <a:latin typeface="Bell MT" pitchFamily="18" charset="0"/>
            </a:endParaRPr>
          </a:p>
          <a:p>
            <a:pPr>
              <a:buFont typeface="Wingdings" pitchFamily="2" charset="2"/>
              <a:buChar char="ü"/>
            </a:pPr>
            <a:r>
              <a:rPr lang="en-US" sz="2000" b="1" i="1">
                <a:latin typeface="Bell MT" pitchFamily="18" charset="0"/>
              </a:rPr>
              <a:t>Young Investigators</a:t>
            </a:r>
            <a:r>
              <a:rPr lang="en-US" sz="2000">
                <a:latin typeface="Bell MT" pitchFamily="18" charset="0"/>
              </a:rPr>
              <a:t> from Spain are also being encouraged to apply for</a:t>
            </a:r>
          </a:p>
          <a:p>
            <a:r>
              <a:rPr lang="en-US" sz="2000">
                <a:latin typeface="Bell MT" pitchFamily="18" charset="0"/>
              </a:rPr>
              <a:t> establishing proof of concept studies.</a:t>
            </a:r>
            <a:endParaRPr lang="en-IN" sz="2000">
              <a:latin typeface="Bell MT" pitchFamily="18" charset="0"/>
            </a:endParaRPr>
          </a:p>
        </p:txBody>
      </p:sp>
      <p:sp>
        <p:nvSpPr>
          <p:cNvPr id="24581" name="TextBox 5"/>
          <p:cNvSpPr txBox="1">
            <a:spLocks noChangeArrowheads="1"/>
          </p:cNvSpPr>
          <p:nvPr/>
        </p:nvSpPr>
        <p:spPr bwMode="auto">
          <a:xfrm>
            <a:off x="3352800" y="5334000"/>
            <a:ext cx="1979613" cy="523875"/>
          </a:xfrm>
          <a:prstGeom prst="rect">
            <a:avLst/>
          </a:prstGeom>
          <a:noFill/>
          <a:ln w="9525">
            <a:noFill/>
            <a:miter lim="800000"/>
            <a:headEnd/>
            <a:tailEnd/>
          </a:ln>
        </p:spPr>
        <p:txBody>
          <a:bodyPr wrap="none">
            <a:spAutoFit/>
          </a:bodyPr>
          <a:lstStyle/>
          <a:p>
            <a:r>
              <a:rPr lang="en-US" sz="2800" b="1" i="1">
                <a:latin typeface="Comic Sans MS" pitchFamily="66" charset="0"/>
              </a:rPr>
              <a:t>Thank You</a:t>
            </a:r>
            <a:endParaRPr lang="en-IN" sz="2800" b="1" i="1">
              <a:latin typeface="Comic Sans MS"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sz="4000" dirty="0">
                <a:solidFill>
                  <a:prstClr val="black"/>
                </a:solidFill>
                <a:latin typeface="Bell MT" pitchFamily="18" charset="0"/>
              </a:rPr>
              <a:t>Department of Biotechnology</a:t>
            </a:r>
            <a:br>
              <a:rPr lang="en-US" sz="4000" dirty="0">
                <a:solidFill>
                  <a:prstClr val="black"/>
                </a:solidFill>
                <a:latin typeface="Bell MT" pitchFamily="18" charset="0"/>
              </a:rPr>
            </a:br>
            <a:r>
              <a:rPr lang="en-US" sz="4000" dirty="0">
                <a:solidFill>
                  <a:prstClr val="black"/>
                </a:solidFill>
                <a:latin typeface="Bell MT" pitchFamily="18" charset="0"/>
              </a:rPr>
              <a:t>Medical Division</a:t>
            </a:r>
            <a:endParaRPr lang="en-US" dirty="0">
              <a:latin typeface="Bell MT" pitchFamily="18" charset="0"/>
            </a:endParaRPr>
          </a:p>
        </p:txBody>
      </p:sp>
      <p:sp>
        <p:nvSpPr>
          <p:cNvPr id="3" name="Content Placeholder 2"/>
          <p:cNvSpPr>
            <a:spLocks noGrp="1"/>
          </p:cNvSpPr>
          <p:nvPr>
            <p:ph idx="1"/>
          </p:nvPr>
        </p:nvSpPr>
        <p:spPr/>
        <p:txBody>
          <a:bodyPr rtlCol="0">
            <a:normAutofit fontScale="77500" lnSpcReduction="20000"/>
          </a:bodyPr>
          <a:lstStyle/>
          <a:p>
            <a:pPr marL="0" indent="0" fontAlgn="auto">
              <a:spcAft>
                <a:spcPts val="0"/>
              </a:spcAft>
              <a:buFont typeface="Arial" pitchFamily="34" charset="0"/>
              <a:buNone/>
              <a:defRPr/>
            </a:pPr>
            <a:r>
              <a:rPr lang="en-US" sz="2900" b="1" dirty="0">
                <a:latin typeface="Bell MT" pitchFamily="18" charset="0"/>
              </a:rPr>
              <a:t>Wide outreach in terms of areas encompassed by the various programmes:</a:t>
            </a:r>
            <a:endParaRPr lang="en-US" sz="2900" dirty="0">
              <a:latin typeface="Bell MT" pitchFamily="18" charset="0"/>
            </a:endParaRPr>
          </a:p>
          <a:p>
            <a:pPr fontAlgn="auto">
              <a:spcAft>
                <a:spcPts val="0"/>
              </a:spcAft>
              <a:buFont typeface="Arial" pitchFamily="34" charset="0"/>
              <a:buChar char="•"/>
              <a:defRPr/>
            </a:pPr>
            <a:r>
              <a:rPr lang="en-US" sz="2900" b="1" dirty="0" smtClean="0">
                <a:latin typeface="Bell MT" pitchFamily="18" charset="0"/>
              </a:rPr>
              <a:t>Chronic Disease Biology</a:t>
            </a:r>
            <a:endParaRPr lang="en-US" sz="2900" dirty="0" smtClean="0">
              <a:latin typeface="Bell MT" pitchFamily="18" charset="0"/>
            </a:endParaRPr>
          </a:p>
          <a:p>
            <a:pPr fontAlgn="auto">
              <a:spcAft>
                <a:spcPts val="0"/>
              </a:spcAft>
              <a:buFont typeface="Arial" pitchFamily="34" charset="0"/>
              <a:buChar char="•"/>
              <a:defRPr/>
            </a:pPr>
            <a:r>
              <a:rPr lang="en-US" sz="2900" b="1" dirty="0" smtClean="0">
                <a:latin typeface="Bell MT" pitchFamily="18" charset="0"/>
              </a:rPr>
              <a:t>Infectious </a:t>
            </a:r>
            <a:r>
              <a:rPr lang="en-US" sz="2900" b="1" dirty="0">
                <a:latin typeface="Bell MT" pitchFamily="18" charset="0"/>
              </a:rPr>
              <a:t>Diseases </a:t>
            </a:r>
            <a:r>
              <a:rPr lang="en-US" sz="2900" b="1" dirty="0" smtClean="0">
                <a:latin typeface="Bell MT" pitchFamily="18" charset="0"/>
              </a:rPr>
              <a:t>:-bacterial</a:t>
            </a:r>
            <a:r>
              <a:rPr lang="en-US" sz="2900" b="1" dirty="0">
                <a:latin typeface="Bell MT" pitchFamily="18" charset="0"/>
              </a:rPr>
              <a:t>, viral, parasitic diseases, medical mycology, HIV-AIDS</a:t>
            </a:r>
            <a:r>
              <a:rPr lang="en-US" sz="2900" b="1" dirty="0" smtClean="0">
                <a:latin typeface="Bell MT" pitchFamily="18" charset="0"/>
              </a:rPr>
              <a:t>,</a:t>
            </a:r>
          </a:p>
          <a:p>
            <a:pPr fontAlgn="auto">
              <a:spcAft>
                <a:spcPts val="0"/>
              </a:spcAft>
              <a:buFont typeface="Arial" pitchFamily="34" charset="0"/>
              <a:buChar char="•"/>
              <a:defRPr/>
            </a:pPr>
            <a:r>
              <a:rPr lang="en-US" sz="2900" b="1" dirty="0" smtClean="0">
                <a:latin typeface="Bell MT" pitchFamily="18" charset="0"/>
              </a:rPr>
              <a:t>Vaccine Research and Development</a:t>
            </a:r>
            <a:endParaRPr lang="en-US" sz="2900" dirty="0" smtClean="0">
              <a:latin typeface="Bell MT" pitchFamily="18" charset="0"/>
            </a:endParaRPr>
          </a:p>
          <a:p>
            <a:pPr fontAlgn="auto">
              <a:spcAft>
                <a:spcPts val="0"/>
              </a:spcAft>
              <a:buFont typeface="Arial" pitchFamily="34" charset="0"/>
              <a:buChar char="•"/>
              <a:defRPr/>
            </a:pPr>
            <a:r>
              <a:rPr lang="en-US" sz="2900" b="1" dirty="0" smtClean="0">
                <a:latin typeface="Bell MT" pitchFamily="18" charset="0"/>
              </a:rPr>
              <a:t>Human Genetics and genome analysis</a:t>
            </a:r>
          </a:p>
          <a:p>
            <a:pPr fontAlgn="auto">
              <a:spcAft>
                <a:spcPts val="0"/>
              </a:spcAft>
              <a:buFont typeface="Arial" pitchFamily="34" charset="0"/>
              <a:buChar char="•"/>
              <a:defRPr/>
            </a:pPr>
            <a:r>
              <a:rPr lang="en-US" sz="2900" b="1" dirty="0" smtClean="0">
                <a:latin typeface="Bell MT" pitchFamily="18" charset="0"/>
              </a:rPr>
              <a:t>Stem cell research</a:t>
            </a:r>
            <a:endParaRPr lang="en-US" sz="2900" dirty="0" smtClean="0">
              <a:latin typeface="Bell MT" pitchFamily="18" charset="0"/>
            </a:endParaRPr>
          </a:p>
          <a:p>
            <a:pPr fontAlgn="auto">
              <a:spcAft>
                <a:spcPts val="0"/>
              </a:spcAft>
              <a:buFont typeface="Arial" pitchFamily="34" charset="0"/>
              <a:buChar char="•"/>
              <a:defRPr/>
            </a:pPr>
            <a:r>
              <a:rPr lang="en-US" sz="2900" b="1" dirty="0" err="1" smtClean="0">
                <a:latin typeface="Bell MT" pitchFamily="18" charset="0"/>
              </a:rPr>
              <a:t>Biodesign</a:t>
            </a:r>
            <a:r>
              <a:rPr lang="en-US" sz="2900" b="1" dirty="0" smtClean="0">
                <a:latin typeface="Bell MT" pitchFamily="18" charset="0"/>
              </a:rPr>
              <a:t>  </a:t>
            </a:r>
            <a:r>
              <a:rPr lang="en-US" sz="2900" b="1" dirty="0" err="1" smtClean="0">
                <a:latin typeface="Bell MT" pitchFamily="18" charset="0"/>
              </a:rPr>
              <a:t>programme</a:t>
            </a:r>
            <a:endParaRPr lang="en-US" sz="2900" dirty="0">
              <a:latin typeface="Bell MT" pitchFamily="18" charset="0"/>
            </a:endParaRPr>
          </a:p>
          <a:p>
            <a:pPr fontAlgn="auto">
              <a:spcAft>
                <a:spcPts val="0"/>
              </a:spcAft>
              <a:buFont typeface="Arial" pitchFamily="34" charset="0"/>
              <a:buChar char="•"/>
              <a:defRPr/>
            </a:pPr>
            <a:r>
              <a:rPr lang="en-US" sz="2900" b="1" dirty="0">
                <a:latin typeface="Bell MT" pitchFamily="18" charset="0"/>
              </a:rPr>
              <a:t>Developmental and </a:t>
            </a:r>
            <a:r>
              <a:rPr lang="en-US" sz="2900" b="1" dirty="0" smtClean="0">
                <a:latin typeface="Bell MT" pitchFamily="18" charset="0"/>
              </a:rPr>
              <a:t>Disease:- </a:t>
            </a:r>
            <a:r>
              <a:rPr lang="en-US" sz="2900" b="1" dirty="0">
                <a:latin typeface="Bell MT" pitchFamily="18" charset="0"/>
              </a:rPr>
              <a:t>Biology related to pregnancy, </a:t>
            </a:r>
            <a:r>
              <a:rPr lang="en-US" sz="2900" b="1" dirty="0" err="1" smtClean="0">
                <a:latin typeface="Bell MT" pitchFamily="18" charset="0"/>
              </a:rPr>
              <a:t>foetal</a:t>
            </a:r>
            <a:r>
              <a:rPr lang="en-US" sz="2900" b="1" dirty="0" smtClean="0">
                <a:latin typeface="Bell MT" pitchFamily="18" charset="0"/>
              </a:rPr>
              <a:t> </a:t>
            </a:r>
            <a:r>
              <a:rPr lang="en-US" sz="2900" b="1" dirty="0">
                <a:latin typeface="Bell MT" pitchFamily="18" charset="0"/>
              </a:rPr>
              <a:t>life, neonatal </a:t>
            </a:r>
            <a:r>
              <a:rPr lang="en-US" sz="2900" b="1" dirty="0" smtClean="0">
                <a:latin typeface="Bell MT" pitchFamily="18" charset="0"/>
              </a:rPr>
              <a:t>and  </a:t>
            </a:r>
            <a:r>
              <a:rPr lang="en-US" sz="2900" b="1" dirty="0">
                <a:latin typeface="Bell MT" pitchFamily="18" charset="0"/>
              </a:rPr>
              <a:t>early years and Biology of aging</a:t>
            </a:r>
            <a:endParaRPr lang="en-US" sz="2900" dirty="0">
              <a:latin typeface="Bell MT" pitchFamily="18" charset="0"/>
            </a:endParaRPr>
          </a:p>
          <a:p>
            <a:pPr fontAlgn="auto">
              <a:spcAft>
                <a:spcPts val="0"/>
              </a:spcAft>
              <a:buFont typeface="Arial" pitchFamily="34" charset="0"/>
              <a:buChar char="•"/>
              <a:defRPr/>
            </a:pPr>
            <a:r>
              <a:rPr lang="en-US" sz="2900" b="1" dirty="0">
                <a:latin typeface="Bell MT" pitchFamily="18" charset="0"/>
              </a:rPr>
              <a:t>Sepsis biology</a:t>
            </a:r>
            <a:endParaRPr lang="en-US" sz="2900" dirty="0">
              <a:latin typeface="Bell MT" pitchFamily="18" charset="0"/>
            </a:endParaRPr>
          </a:p>
          <a:p>
            <a:pPr fontAlgn="auto">
              <a:spcAft>
                <a:spcPts val="0"/>
              </a:spcAft>
              <a:buFont typeface="Arial" pitchFamily="34" charset="0"/>
              <a:buChar char="•"/>
              <a:defRPr/>
            </a:pPr>
            <a:r>
              <a:rPr lang="en-US" sz="2900" b="1" dirty="0">
                <a:latin typeface="Bell MT" pitchFamily="18" charset="0"/>
              </a:rPr>
              <a:t>Celiac Diseases</a:t>
            </a:r>
            <a:endParaRPr lang="en-US" sz="2900" dirty="0">
              <a:latin typeface="Bell MT" pitchFamily="18" charset="0"/>
            </a:endParaRPr>
          </a:p>
          <a:p>
            <a:pPr fontAlgn="auto">
              <a:spcAft>
                <a:spcPts val="0"/>
              </a:spcAft>
              <a:buFont typeface="Arial" pitchFamily="34" charset="0"/>
              <a:buChar char="•"/>
              <a:defRPr/>
            </a:pPr>
            <a:r>
              <a:rPr lang="en-US" sz="2900" b="1" dirty="0" smtClean="0">
                <a:latin typeface="Bell MT" pitchFamily="18" charset="0"/>
              </a:rPr>
              <a:t>Clinical </a:t>
            </a:r>
            <a:r>
              <a:rPr lang="en-US" sz="2900" b="1" dirty="0">
                <a:latin typeface="Bell MT" pitchFamily="18" charset="0"/>
              </a:rPr>
              <a:t>Trials on various aspects</a:t>
            </a:r>
            <a:endParaRPr lang="en-US" sz="2900" dirty="0">
              <a:latin typeface="Bell MT" pitchFamily="18" charset="0"/>
            </a:endParaRPr>
          </a:p>
          <a:p>
            <a:pPr fontAlgn="auto">
              <a:spcAft>
                <a:spcPts val="0"/>
              </a:spcAft>
              <a:buFont typeface="Arial" pitchFamily="34" charset="0"/>
              <a:buChar char="•"/>
              <a:defRPr/>
            </a:pPr>
            <a:endParaRPr lang="en-US" dirty="0">
              <a:latin typeface="Bell MT" pitchFamily="18" charset="0"/>
            </a:endParaRPr>
          </a:p>
        </p:txBody>
      </p:sp>
      <p:sp>
        <p:nvSpPr>
          <p:cNvPr id="4" name="Date Placeholder 3"/>
          <p:cNvSpPr>
            <a:spLocks noGrp="1"/>
          </p:cNvSpPr>
          <p:nvPr>
            <p:ph type="dt" sz="quarter" idx="10"/>
          </p:nvPr>
        </p:nvSpPr>
        <p:spPr/>
        <p:txBody>
          <a:bodyPr/>
          <a:lstStyle/>
          <a:p>
            <a:pPr>
              <a:defRPr/>
            </a:pPr>
            <a:fld id="{6EA1DC6E-6620-4886-BAC7-918E405D39A9}" type="datetime1">
              <a:rPr lang="en-US">
                <a:latin typeface="Bell MT" pitchFamily="18" charset="0"/>
              </a:rPr>
              <a:pPr>
                <a:defRPr/>
              </a:pPr>
              <a:t>5/17/2013</a:t>
            </a:fld>
            <a:endParaRPr lang="en-US" dirty="0">
              <a:latin typeface="Bell MT" pitchFamily="18" charset="0"/>
            </a:endParaRPr>
          </a:p>
        </p:txBody>
      </p:sp>
      <p:sp>
        <p:nvSpPr>
          <p:cNvPr id="5" name="Footer Placeholder 4"/>
          <p:cNvSpPr>
            <a:spLocks noGrp="1"/>
          </p:cNvSpPr>
          <p:nvPr>
            <p:ph type="ftr" sz="quarter" idx="11"/>
          </p:nvPr>
        </p:nvSpPr>
        <p:spPr/>
        <p:txBody>
          <a:bodyPr/>
          <a:lstStyle/>
          <a:p>
            <a:pPr>
              <a:defRPr/>
            </a:pPr>
            <a:r>
              <a:rPr lang="en-IN" dirty="0">
                <a:latin typeface="Bell MT" pitchFamily="18" charset="0"/>
              </a:rPr>
              <a:t>Biotech S&amp; T Delegation to Spain </a:t>
            </a:r>
            <a:endParaRPr lang="en-US" dirty="0">
              <a:latin typeface="Bell MT" pitchFamily="18" charset="0"/>
            </a:endParaRPr>
          </a:p>
        </p:txBody>
      </p:sp>
      <p:sp>
        <p:nvSpPr>
          <p:cNvPr id="6" name="Slide Number Placeholder 5"/>
          <p:cNvSpPr>
            <a:spLocks noGrp="1"/>
          </p:cNvSpPr>
          <p:nvPr>
            <p:ph type="sldNum" sz="quarter" idx="12"/>
          </p:nvPr>
        </p:nvSpPr>
        <p:spPr/>
        <p:txBody>
          <a:bodyPr/>
          <a:lstStyle/>
          <a:p>
            <a:pPr>
              <a:defRPr/>
            </a:pPr>
            <a:fld id="{0D53CC6A-21D4-410F-A6F8-41A983039836}" type="slidenum">
              <a:rPr lang="en-US">
                <a:latin typeface="Bell MT" pitchFamily="18" charset="0"/>
              </a:rPr>
              <a:pPr>
                <a:defRPr/>
              </a:pPr>
              <a:t>2</a:t>
            </a:fld>
            <a:endParaRPr lang="en-US" dirty="0">
              <a:latin typeface="Bell MT"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b="1" smtClean="0">
                <a:latin typeface="Bell MT" pitchFamily="18" charset="0"/>
              </a:rPr>
              <a:t>Specific areas under focus</a:t>
            </a:r>
            <a:endParaRPr lang="en-US" smtClean="0"/>
          </a:p>
        </p:txBody>
      </p:sp>
      <p:sp>
        <p:nvSpPr>
          <p:cNvPr id="3" name="Content Placeholder 2"/>
          <p:cNvSpPr>
            <a:spLocks noGrp="1"/>
          </p:cNvSpPr>
          <p:nvPr>
            <p:ph sz="half" idx="1"/>
          </p:nvPr>
        </p:nvSpPr>
        <p:spPr/>
        <p:txBody>
          <a:bodyPr rtlCol="0">
            <a:normAutofit/>
          </a:bodyPr>
          <a:lstStyle/>
          <a:p>
            <a:pPr fontAlgn="auto">
              <a:spcAft>
                <a:spcPts val="0"/>
              </a:spcAft>
              <a:buFont typeface="Arial" pitchFamily="34" charset="0"/>
              <a:buChar char="•"/>
              <a:defRPr/>
            </a:pPr>
            <a:r>
              <a:rPr lang="en-US" b="1" dirty="0">
                <a:latin typeface="Bell MT" pitchFamily="18" charset="0"/>
              </a:rPr>
              <a:t>Chronic Disease Biology</a:t>
            </a:r>
            <a:r>
              <a:rPr lang="en-US" b="1" dirty="0" smtClean="0">
                <a:latin typeface="Bell MT" pitchFamily="18" charset="0"/>
              </a:rPr>
              <a:t>:</a:t>
            </a:r>
          </a:p>
          <a:p>
            <a:pPr marL="457200" indent="-457200" fontAlgn="auto">
              <a:spcAft>
                <a:spcPts val="0"/>
              </a:spcAft>
              <a:buFont typeface="Wingdings" pitchFamily="2" charset="2"/>
              <a:buChar char="v"/>
              <a:defRPr/>
            </a:pPr>
            <a:r>
              <a:rPr lang="en-US" b="1" dirty="0">
                <a:latin typeface="Bell MT" pitchFamily="18" charset="0"/>
              </a:rPr>
              <a:t>Cancer Biology</a:t>
            </a:r>
          </a:p>
          <a:p>
            <a:pPr marL="457200" indent="-457200" fontAlgn="auto">
              <a:spcAft>
                <a:spcPts val="0"/>
              </a:spcAft>
              <a:buFont typeface="Wingdings" pitchFamily="2" charset="2"/>
              <a:buChar char="v"/>
              <a:defRPr/>
            </a:pPr>
            <a:r>
              <a:rPr lang="en-US" b="1" dirty="0">
                <a:latin typeface="Bell MT" pitchFamily="18" charset="0"/>
              </a:rPr>
              <a:t>Neuroscience</a:t>
            </a:r>
          </a:p>
          <a:p>
            <a:pPr marL="457200" indent="-457200" fontAlgn="auto">
              <a:spcAft>
                <a:spcPts val="0"/>
              </a:spcAft>
              <a:buFont typeface="Wingdings" pitchFamily="2" charset="2"/>
              <a:buChar char="v"/>
              <a:defRPr/>
            </a:pPr>
            <a:r>
              <a:rPr lang="en-US" b="1" dirty="0">
                <a:latin typeface="Bell MT" pitchFamily="18" charset="0"/>
              </a:rPr>
              <a:t>Endocrine, Cardiac &amp; Renal, Autoimmune          Diseases &amp; Reproductive  Biology</a:t>
            </a:r>
          </a:p>
          <a:p>
            <a:pPr fontAlgn="auto">
              <a:spcAft>
                <a:spcPts val="0"/>
              </a:spcAft>
              <a:buFont typeface="Arial" pitchFamily="34" charset="0"/>
              <a:buChar char="•"/>
              <a:defRPr/>
            </a:pPr>
            <a:endParaRPr lang="en-US" dirty="0"/>
          </a:p>
        </p:txBody>
      </p:sp>
      <p:sp>
        <p:nvSpPr>
          <p:cNvPr id="4" name="Content Placeholder 3"/>
          <p:cNvSpPr>
            <a:spLocks noGrp="1"/>
          </p:cNvSpPr>
          <p:nvPr>
            <p:ph sz="half" idx="2"/>
          </p:nvPr>
        </p:nvSpPr>
        <p:spPr/>
        <p:txBody>
          <a:bodyPr rtlCol="0">
            <a:normAutofit/>
          </a:bodyPr>
          <a:lstStyle/>
          <a:p>
            <a:pPr fontAlgn="auto">
              <a:spcAft>
                <a:spcPts val="0"/>
              </a:spcAft>
              <a:buFont typeface="Arial" pitchFamily="34" charset="0"/>
              <a:buChar char="•"/>
              <a:defRPr/>
            </a:pPr>
            <a:r>
              <a:rPr lang="en-US" b="1" dirty="0" smtClean="0">
                <a:latin typeface="Bell MT" pitchFamily="18" charset="0"/>
              </a:rPr>
              <a:t>Infectious Diseases:</a:t>
            </a:r>
          </a:p>
          <a:p>
            <a:pPr marL="457200" indent="-457200" fontAlgn="auto">
              <a:spcBef>
                <a:spcPts val="0"/>
              </a:spcBef>
              <a:spcAft>
                <a:spcPts val="0"/>
              </a:spcAft>
              <a:buFont typeface="Wingdings" pitchFamily="2" charset="2"/>
              <a:buChar char="v"/>
              <a:defRPr/>
            </a:pPr>
            <a:r>
              <a:rPr lang="en-US" b="1" dirty="0" smtClean="0">
                <a:solidFill>
                  <a:prstClr val="black"/>
                </a:solidFill>
                <a:latin typeface="Bell MT" pitchFamily="18" charset="0"/>
              </a:rPr>
              <a:t>Tuberculosis</a:t>
            </a:r>
          </a:p>
          <a:p>
            <a:pPr marL="457200" indent="-457200" fontAlgn="auto">
              <a:spcBef>
                <a:spcPts val="0"/>
              </a:spcBef>
              <a:spcAft>
                <a:spcPts val="0"/>
              </a:spcAft>
              <a:buFont typeface="Wingdings" pitchFamily="2" charset="2"/>
              <a:buChar char="v"/>
              <a:defRPr/>
            </a:pPr>
            <a:r>
              <a:rPr lang="en-US" b="1" dirty="0" smtClean="0">
                <a:solidFill>
                  <a:prstClr val="black"/>
                </a:solidFill>
                <a:latin typeface="Bell MT" pitchFamily="18" charset="0"/>
              </a:rPr>
              <a:t>Dengue</a:t>
            </a:r>
          </a:p>
          <a:p>
            <a:pPr marL="457200" indent="-457200" fontAlgn="auto">
              <a:spcBef>
                <a:spcPts val="0"/>
              </a:spcBef>
              <a:spcAft>
                <a:spcPts val="0"/>
              </a:spcAft>
              <a:buFont typeface="Wingdings" pitchFamily="2" charset="2"/>
              <a:buChar char="v"/>
              <a:defRPr/>
            </a:pPr>
            <a:r>
              <a:rPr lang="en-US" b="1" dirty="0" smtClean="0">
                <a:solidFill>
                  <a:prstClr val="black"/>
                </a:solidFill>
                <a:latin typeface="Bell MT" pitchFamily="18" charset="0"/>
              </a:rPr>
              <a:t>Malaria</a:t>
            </a:r>
          </a:p>
          <a:p>
            <a:pPr marL="457200" indent="-457200" fontAlgn="auto">
              <a:spcBef>
                <a:spcPts val="0"/>
              </a:spcBef>
              <a:spcAft>
                <a:spcPts val="0"/>
              </a:spcAft>
              <a:buFont typeface="Wingdings" pitchFamily="2" charset="2"/>
              <a:buChar char="v"/>
              <a:defRPr/>
            </a:pPr>
            <a:r>
              <a:rPr lang="en-US" b="1" dirty="0" smtClean="0">
                <a:solidFill>
                  <a:prstClr val="black"/>
                </a:solidFill>
                <a:latin typeface="Bell MT" pitchFamily="18" charset="0"/>
              </a:rPr>
              <a:t>Pneumonia</a:t>
            </a:r>
          </a:p>
          <a:p>
            <a:pPr marL="457200" indent="-457200" fontAlgn="auto">
              <a:spcBef>
                <a:spcPts val="0"/>
              </a:spcBef>
              <a:spcAft>
                <a:spcPts val="0"/>
              </a:spcAft>
              <a:buFont typeface="Wingdings" pitchFamily="2" charset="2"/>
              <a:buChar char="v"/>
              <a:defRPr/>
            </a:pPr>
            <a:r>
              <a:rPr lang="en-US" b="1" dirty="0" smtClean="0">
                <a:solidFill>
                  <a:prstClr val="black"/>
                </a:solidFill>
                <a:latin typeface="Bell MT" pitchFamily="18" charset="0"/>
              </a:rPr>
              <a:t>HIV-AIDS</a:t>
            </a:r>
          </a:p>
          <a:p>
            <a:pPr marL="457200" indent="-457200" fontAlgn="auto">
              <a:spcBef>
                <a:spcPts val="0"/>
              </a:spcBef>
              <a:spcAft>
                <a:spcPts val="0"/>
              </a:spcAft>
              <a:buFont typeface="Wingdings" pitchFamily="2" charset="2"/>
              <a:buChar char="v"/>
              <a:defRPr/>
            </a:pPr>
            <a:endParaRPr lang="en-US" b="1" dirty="0" smtClean="0">
              <a:solidFill>
                <a:prstClr val="black"/>
              </a:solidFill>
              <a:latin typeface="Bell MT" pitchFamily="18" charset="0"/>
            </a:endParaRPr>
          </a:p>
          <a:p>
            <a:pPr marL="457200" indent="-457200" fontAlgn="auto">
              <a:spcBef>
                <a:spcPts val="0"/>
              </a:spcBef>
              <a:spcAft>
                <a:spcPts val="0"/>
              </a:spcAft>
              <a:buFont typeface="Arial" pitchFamily="34" charset="0"/>
              <a:buNone/>
              <a:defRPr/>
            </a:pPr>
            <a:endParaRPr lang="en-IN" b="1" dirty="0">
              <a:solidFill>
                <a:prstClr val="black"/>
              </a:solidFill>
              <a:latin typeface="Bell MT" pitchFamily="18" charset="0"/>
            </a:endParaRPr>
          </a:p>
          <a:p>
            <a:pPr fontAlgn="auto">
              <a:spcAft>
                <a:spcPts val="0"/>
              </a:spcAft>
              <a:buFont typeface="Arial" pitchFamily="34" charset="0"/>
              <a:buChar char="•"/>
              <a:defRPr/>
            </a:pPr>
            <a:endParaRPr lang="en-US" dirty="0">
              <a:latin typeface="Bell MT" pitchFamily="18" charset="0"/>
            </a:endParaRPr>
          </a:p>
        </p:txBody>
      </p:sp>
      <p:sp>
        <p:nvSpPr>
          <p:cNvPr id="5" name="Date Placeholder 4"/>
          <p:cNvSpPr>
            <a:spLocks noGrp="1"/>
          </p:cNvSpPr>
          <p:nvPr>
            <p:ph type="dt" sz="quarter" idx="10"/>
          </p:nvPr>
        </p:nvSpPr>
        <p:spPr/>
        <p:txBody>
          <a:bodyPr/>
          <a:lstStyle/>
          <a:p>
            <a:pPr>
              <a:defRPr/>
            </a:pPr>
            <a:fld id="{5F391A7C-DF7B-4A93-9367-AC35930FE12B}" type="datetime1">
              <a:rPr lang="en-US"/>
              <a:pPr>
                <a:defRPr/>
              </a:pPr>
              <a:t>5/17/2013</a:t>
            </a:fld>
            <a:endParaRPr lang="en-US"/>
          </a:p>
        </p:txBody>
      </p:sp>
      <p:sp>
        <p:nvSpPr>
          <p:cNvPr id="6" name="Footer Placeholder 5"/>
          <p:cNvSpPr>
            <a:spLocks noGrp="1"/>
          </p:cNvSpPr>
          <p:nvPr>
            <p:ph type="ftr" sz="quarter" idx="11"/>
          </p:nvPr>
        </p:nvSpPr>
        <p:spPr/>
        <p:txBody>
          <a:bodyPr/>
          <a:lstStyle/>
          <a:p>
            <a:pPr>
              <a:defRPr/>
            </a:pPr>
            <a:r>
              <a:rPr lang="en-IN" dirty="0"/>
              <a:t>Biotech S&amp; T Delegation to Spain </a:t>
            </a:r>
            <a:endParaRPr lang="en-US" dirty="0"/>
          </a:p>
        </p:txBody>
      </p:sp>
      <p:sp>
        <p:nvSpPr>
          <p:cNvPr id="7" name="Slide Number Placeholder 6"/>
          <p:cNvSpPr>
            <a:spLocks noGrp="1"/>
          </p:cNvSpPr>
          <p:nvPr>
            <p:ph type="sldNum" sz="quarter" idx="12"/>
          </p:nvPr>
        </p:nvSpPr>
        <p:spPr/>
        <p:txBody>
          <a:bodyPr/>
          <a:lstStyle/>
          <a:p>
            <a:pPr>
              <a:defRPr/>
            </a:pPr>
            <a:fld id="{82A6A1AE-CCCE-420A-ACBB-74C1A62E39D0}" type="slidenum">
              <a:rPr lang="en-US"/>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304800" y="856357"/>
            <a:ext cx="8135938" cy="6001643"/>
          </a:xfrm>
          <a:prstGeom prst="rect">
            <a:avLst/>
          </a:prstGeom>
          <a:noFill/>
          <a:ln w="9525">
            <a:noFill/>
            <a:miter lim="800000"/>
            <a:headEnd/>
            <a:tailEnd/>
          </a:ln>
          <a:effectLst/>
        </p:spPr>
        <p:txBody>
          <a:bodyPr>
            <a:spAutoFit/>
          </a:bodyPr>
          <a:lstStyle/>
          <a:p>
            <a:pPr>
              <a:spcBef>
                <a:spcPct val="50000"/>
              </a:spcBef>
            </a:pPr>
            <a:r>
              <a:rPr lang="en-IN" dirty="0">
                <a:latin typeface="Times New Roman" pitchFamily="18" charset="0"/>
              </a:rPr>
              <a:t>√	</a:t>
            </a:r>
            <a:r>
              <a:rPr lang="en-IN" sz="2000" dirty="0">
                <a:latin typeface="Bell MT" pitchFamily="18" charset="0"/>
              </a:rPr>
              <a:t>DBT since its inception focussed on infectious disease with special </a:t>
            </a:r>
            <a:r>
              <a:rPr lang="en-IN" sz="2000" dirty="0" smtClean="0">
                <a:latin typeface="Bell MT" pitchFamily="18" charset="0"/>
              </a:rPr>
              <a:t>	attention  on </a:t>
            </a:r>
            <a:r>
              <a:rPr lang="en-IN" sz="2000" dirty="0">
                <a:latin typeface="Bell MT" pitchFamily="18" charset="0"/>
              </a:rPr>
              <a:t>tuberculosis</a:t>
            </a:r>
          </a:p>
          <a:p>
            <a:pPr>
              <a:spcBef>
                <a:spcPct val="50000"/>
              </a:spcBef>
            </a:pPr>
            <a:r>
              <a:rPr lang="en-IN" sz="2000" dirty="0">
                <a:latin typeface="Bell MT" pitchFamily="18" charset="0"/>
              </a:rPr>
              <a:t>√	Strategy followed in Tuberculosis research focuses on both basic </a:t>
            </a:r>
            <a:r>
              <a:rPr lang="en-IN" sz="2000" dirty="0" smtClean="0">
                <a:latin typeface="Bell MT" pitchFamily="18" charset="0"/>
              </a:rPr>
              <a:t>	and applied </a:t>
            </a:r>
            <a:r>
              <a:rPr lang="en-IN" sz="2000" dirty="0">
                <a:latin typeface="Bell MT" pitchFamily="18" charset="0"/>
              </a:rPr>
              <a:t>research and include</a:t>
            </a:r>
          </a:p>
          <a:p>
            <a:pPr marL="342900" indent="-342900">
              <a:spcBef>
                <a:spcPct val="50000"/>
              </a:spcBef>
              <a:buFont typeface="Wingdings" pitchFamily="2" charset="2"/>
              <a:buChar char="v"/>
            </a:pPr>
            <a:r>
              <a:rPr lang="en-IN" sz="2000" dirty="0">
                <a:latin typeface="Bell MT" pitchFamily="18" charset="0"/>
              </a:rPr>
              <a:t>	</a:t>
            </a:r>
            <a:r>
              <a:rPr lang="en-IN" sz="2000" dirty="0" smtClean="0">
                <a:latin typeface="Bell MT" pitchFamily="18" charset="0"/>
              </a:rPr>
              <a:t>Host </a:t>
            </a:r>
            <a:r>
              <a:rPr lang="en-IN" sz="2000" dirty="0">
                <a:latin typeface="Bell MT" pitchFamily="18" charset="0"/>
              </a:rPr>
              <a:t>pathogen interaction</a:t>
            </a:r>
          </a:p>
          <a:p>
            <a:pPr marL="342900" indent="-342900">
              <a:spcBef>
                <a:spcPct val="50000"/>
              </a:spcBef>
              <a:buFont typeface="Wingdings" pitchFamily="2" charset="2"/>
              <a:buChar char="v"/>
            </a:pPr>
            <a:r>
              <a:rPr lang="en-IN" sz="2000" dirty="0">
                <a:latin typeface="Bell MT" pitchFamily="18" charset="0"/>
              </a:rPr>
              <a:t>	</a:t>
            </a:r>
            <a:r>
              <a:rPr lang="en-IN" sz="2000" dirty="0" smtClean="0">
                <a:latin typeface="Bell MT" pitchFamily="18" charset="0"/>
              </a:rPr>
              <a:t>Diagnosis-Early </a:t>
            </a:r>
            <a:r>
              <a:rPr lang="en-IN" sz="2000" dirty="0">
                <a:latin typeface="Bell MT" pitchFamily="18" charset="0"/>
              </a:rPr>
              <a:t>and accurate- TB confirm kit, PCR based kits, </a:t>
            </a:r>
            <a:r>
              <a:rPr lang="en-IN" sz="2000" dirty="0" smtClean="0">
                <a:latin typeface="Bell MT" pitchFamily="18" charset="0"/>
              </a:rPr>
              <a:t>	etc.</a:t>
            </a:r>
            <a:endParaRPr lang="en-IN" sz="2000" dirty="0">
              <a:latin typeface="Bell MT" pitchFamily="18" charset="0"/>
            </a:endParaRPr>
          </a:p>
          <a:p>
            <a:pPr marL="342900" indent="-342900">
              <a:spcBef>
                <a:spcPct val="50000"/>
              </a:spcBef>
              <a:buFont typeface="Wingdings" pitchFamily="2" charset="2"/>
              <a:buChar char="v"/>
            </a:pPr>
            <a:r>
              <a:rPr lang="en-IN" sz="2000" dirty="0">
                <a:latin typeface="Bell MT" pitchFamily="18" charset="0"/>
              </a:rPr>
              <a:t>	</a:t>
            </a:r>
            <a:r>
              <a:rPr lang="en-IN" sz="2000" dirty="0" smtClean="0">
                <a:latin typeface="Bell MT" pitchFamily="18" charset="0"/>
              </a:rPr>
              <a:t>Structural </a:t>
            </a:r>
            <a:r>
              <a:rPr lang="en-IN" sz="2000" dirty="0">
                <a:latin typeface="Bell MT" pitchFamily="18" charset="0"/>
              </a:rPr>
              <a:t>biology studies and bioinformatics studies to  identify 	putative drug targets</a:t>
            </a:r>
          </a:p>
          <a:p>
            <a:pPr marL="342900" indent="-342900">
              <a:spcBef>
                <a:spcPct val="50000"/>
              </a:spcBef>
              <a:buFont typeface="Wingdings" pitchFamily="2" charset="2"/>
              <a:buChar char="v"/>
            </a:pPr>
            <a:r>
              <a:rPr lang="en-IN" sz="2000" dirty="0">
                <a:latin typeface="Bell MT" pitchFamily="18" charset="0"/>
              </a:rPr>
              <a:t>	</a:t>
            </a:r>
            <a:r>
              <a:rPr lang="en-IN" sz="2000" dirty="0" smtClean="0">
                <a:latin typeface="Bell MT" pitchFamily="18" charset="0"/>
              </a:rPr>
              <a:t>Drug </a:t>
            </a:r>
            <a:r>
              <a:rPr lang="en-IN" sz="2000" dirty="0">
                <a:latin typeface="Bell MT" pitchFamily="18" charset="0"/>
              </a:rPr>
              <a:t>target discovery and development/ drug delivery system</a:t>
            </a:r>
          </a:p>
          <a:p>
            <a:pPr marL="342900" indent="-342900">
              <a:spcBef>
                <a:spcPct val="50000"/>
              </a:spcBef>
              <a:buFont typeface="Wingdings" pitchFamily="2" charset="2"/>
              <a:buChar char="v"/>
            </a:pPr>
            <a:r>
              <a:rPr lang="en-IN" sz="2000" dirty="0">
                <a:latin typeface="Bell MT" pitchFamily="18" charset="0"/>
              </a:rPr>
              <a:t>	</a:t>
            </a:r>
            <a:r>
              <a:rPr lang="en-IN" sz="2000" dirty="0" smtClean="0">
                <a:latin typeface="Bell MT" pitchFamily="18" charset="0"/>
              </a:rPr>
              <a:t>Immunomodulation </a:t>
            </a:r>
            <a:r>
              <a:rPr lang="en-IN" sz="2000" dirty="0">
                <a:latin typeface="Bell MT" pitchFamily="18" charset="0"/>
              </a:rPr>
              <a:t>studies using either MIP and /or vitamin D</a:t>
            </a:r>
          </a:p>
          <a:p>
            <a:pPr marL="342900" indent="-342900">
              <a:spcBef>
                <a:spcPct val="50000"/>
              </a:spcBef>
              <a:buFont typeface="Wingdings" pitchFamily="2" charset="2"/>
              <a:buChar char="v"/>
            </a:pPr>
            <a:r>
              <a:rPr lang="en-IN" sz="2000" dirty="0">
                <a:latin typeface="Bell MT" pitchFamily="18" charset="0"/>
              </a:rPr>
              <a:t>	</a:t>
            </a:r>
            <a:r>
              <a:rPr lang="en-IN" sz="2000" dirty="0" smtClean="0">
                <a:latin typeface="Bell MT" pitchFamily="18" charset="0"/>
              </a:rPr>
              <a:t>Establishing </a:t>
            </a:r>
            <a:r>
              <a:rPr lang="en-IN" sz="2000" dirty="0">
                <a:latin typeface="Bell MT" pitchFamily="18" charset="0"/>
              </a:rPr>
              <a:t>BSL-3 level facility including aerosol challenging </a:t>
            </a:r>
            <a:r>
              <a:rPr lang="en-IN" sz="2000" dirty="0" smtClean="0">
                <a:latin typeface="Bell MT" pitchFamily="18" charset="0"/>
              </a:rPr>
              <a:t>	facility  </a:t>
            </a:r>
            <a:r>
              <a:rPr lang="en-IN" sz="2000" dirty="0">
                <a:latin typeface="Bell MT" pitchFamily="18" charset="0"/>
              </a:rPr>
              <a:t>to facilitate TB research</a:t>
            </a:r>
          </a:p>
          <a:p>
            <a:pPr>
              <a:spcBef>
                <a:spcPct val="50000"/>
              </a:spcBef>
            </a:pPr>
            <a:r>
              <a:rPr lang="en-IN" b="1" i="1" dirty="0" smtClean="0">
                <a:latin typeface="Bell MT" pitchFamily="18" charset="0"/>
              </a:rPr>
              <a:t>Major Research Institutes</a:t>
            </a:r>
            <a:r>
              <a:rPr lang="en-IN" dirty="0" smtClean="0">
                <a:latin typeface="Bell MT" pitchFamily="18" charset="0"/>
              </a:rPr>
              <a:t>: AIIMS, ACBR, DU, CDRI, VPCI, IMTECH, NIRT</a:t>
            </a:r>
          </a:p>
          <a:p>
            <a:pPr>
              <a:spcBef>
                <a:spcPct val="50000"/>
              </a:spcBef>
            </a:pPr>
            <a:r>
              <a:rPr lang="en-US" b="1" dirty="0">
                <a:latin typeface="Bell MT" pitchFamily="18" charset="0"/>
                <a:hlinkClick r:id="rId2"/>
              </a:rPr>
              <a:t>http://</a:t>
            </a:r>
            <a:r>
              <a:rPr lang="en-US" b="1" dirty="0" smtClean="0">
                <a:latin typeface="Bell MT" pitchFamily="18" charset="0"/>
                <a:hlinkClick r:id="rId2"/>
              </a:rPr>
              <a:t>tbnetindia.ibioinformatics.org</a:t>
            </a:r>
            <a:r>
              <a:rPr lang="en-US" b="1" dirty="0" smtClean="0">
                <a:latin typeface="Bell MT" pitchFamily="18" charset="0"/>
              </a:rPr>
              <a:t> hosted by IOB, Bangalore</a:t>
            </a:r>
            <a:endParaRPr lang="en-IN" b="1" dirty="0">
              <a:latin typeface="Bell MT" pitchFamily="18" charset="0"/>
            </a:endParaRPr>
          </a:p>
        </p:txBody>
      </p:sp>
      <p:sp>
        <p:nvSpPr>
          <p:cNvPr id="2" name="TextBox 1"/>
          <p:cNvSpPr txBox="1"/>
          <p:nvPr/>
        </p:nvSpPr>
        <p:spPr>
          <a:xfrm>
            <a:off x="3266793" y="150125"/>
            <a:ext cx="2525243" cy="584775"/>
          </a:xfrm>
          <a:prstGeom prst="rect">
            <a:avLst/>
          </a:prstGeom>
          <a:noFill/>
        </p:spPr>
        <p:txBody>
          <a:bodyPr wrap="none" rtlCol="0">
            <a:spAutoFit/>
          </a:bodyPr>
          <a:lstStyle/>
          <a:p>
            <a:r>
              <a:rPr lang="en-US" sz="3200" b="1" dirty="0" smtClean="0">
                <a:latin typeface="Bell MT" pitchFamily="18" charset="0"/>
              </a:rPr>
              <a:t>Tuberculosis</a:t>
            </a:r>
            <a:endParaRPr lang="en-US" sz="3200" b="1" dirty="0">
              <a:latin typeface="Bell MT"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9AD2DA0C-E252-4657-A8CB-E7DD06754156}" type="datetime1">
              <a:rPr lang="en-US"/>
              <a:pPr>
                <a:defRPr/>
              </a:pPr>
              <a:t>5/17/2013</a:t>
            </a:fld>
            <a:endParaRPr lang="en-US"/>
          </a:p>
        </p:txBody>
      </p:sp>
      <p:sp>
        <p:nvSpPr>
          <p:cNvPr id="3" name="Footer Placeholder 2"/>
          <p:cNvSpPr>
            <a:spLocks noGrp="1"/>
          </p:cNvSpPr>
          <p:nvPr>
            <p:ph type="ftr" sz="quarter" idx="11"/>
          </p:nvPr>
        </p:nvSpPr>
        <p:spPr/>
        <p:txBody>
          <a:bodyPr/>
          <a:lstStyle/>
          <a:p>
            <a:pPr>
              <a:defRPr/>
            </a:pPr>
            <a:r>
              <a:rPr lang="en-IN"/>
              <a:t>Biotech S&amp; T Delegation to Spain </a:t>
            </a:r>
            <a:endParaRPr lang="en-US"/>
          </a:p>
        </p:txBody>
      </p:sp>
      <p:sp>
        <p:nvSpPr>
          <p:cNvPr id="4" name="Slide Number Placeholder 3"/>
          <p:cNvSpPr>
            <a:spLocks noGrp="1"/>
          </p:cNvSpPr>
          <p:nvPr>
            <p:ph type="sldNum" sz="quarter" idx="12"/>
          </p:nvPr>
        </p:nvSpPr>
        <p:spPr/>
        <p:txBody>
          <a:bodyPr/>
          <a:lstStyle/>
          <a:p>
            <a:pPr>
              <a:defRPr/>
            </a:pPr>
            <a:fld id="{700968CA-01D2-4FF4-A858-C02C0BB49152}" type="slidenum">
              <a:rPr lang="en-US"/>
              <a:pPr>
                <a:defRPr/>
              </a:pPr>
              <a:t>5</a:t>
            </a:fld>
            <a:endParaRPr lang="en-US"/>
          </a:p>
        </p:txBody>
      </p:sp>
      <p:sp>
        <p:nvSpPr>
          <p:cNvPr id="17412" name="TextBox 4"/>
          <p:cNvSpPr txBox="1">
            <a:spLocks noChangeArrowheads="1"/>
          </p:cNvSpPr>
          <p:nvPr/>
        </p:nvSpPr>
        <p:spPr bwMode="auto">
          <a:xfrm>
            <a:off x="157163" y="742950"/>
            <a:ext cx="9215437" cy="4492625"/>
          </a:xfrm>
          <a:prstGeom prst="rect">
            <a:avLst/>
          </a:prstGeom>
          <a:noFill/>
          <a:ln w="9525">
            <a:noFill/>
            <a:miter lim="800000"/>
            <a:headEnd/>
            <a:tailEnd/>
          </a:ln>
        </p:spPr>
        <p:txBody>
          <a:bodyPr wrap="none">
            <a:spAutoFit/>
          </a:bodyPr>
          <a:lstStyle/>
          <a:p>
            <a:pPr algn="ctr"/>
            <a:r>
              <a:rPr lang="en-US" sz="2200" b="1">
                <a:latin typeface="Bell MT" pitchFamily="18" charset="0"/>
              </a:rPr>
              <a:t>IMPENDING CHRONIC DISEASES OF CONCERN:</a:t>
            </a:r>
          </a:p>
          <a:p>
            <a:pPr algn="ctr"/>
            <a:endParaRPr lang="en-US" sz="2200">
              <a:latin typeface="Bell MT" pitchFamily="18" charset="0"/>
            </a:endParaRPr>
          </a:p>
          <a:p>
            <a:pPr algn="ctr"/>
            <a:r>
              <a:rPr lang="en-US" sz="2200">
                <a:latin typeface="Bell MT" pitchFamily="18" charset="0"/>
              </a:rPr>
              <a:t>“Dementia” …….Alzheimer’s disease, vascular dementias, Dementia with</a:t>
            </a:r>
          </a:p>
          <a:p>
            <a:pPr algn="ctr"/>
            <a:r>
              <a:rPr lang="en-US" sz="2200">
                <a:latin typeface="Bell MT" pitchFamily="18" charset="0"/>
              </a:rPr>
              <a:t> Lewy Bodies, Mixed Dementia, Parkinson’s Disease, Front temporal</a:t>
            </a:r>
          </a:p>
          <a:p>
            <a:pPr algn="ctr"/>
            <a:r>
              <a:rPr lang="en-US" sz="2200">
                <a:latin typeface="Bell MT" pitchFamily="18" charset="0"/>
              </a:rPr>
              <a:t> lobar degeneration, Creutzeldt-Jacob disease, Normal pressure hydrocephalus</a:t>
            </a:r>
          </a:p>
          <a:p>
            <a:pPr algn="ctr"/>
            <a:endParaRPr lang="en-US" sz="2200">
              <a:latin typeface="Bell MT" pitchFamily="18" charset="0"/>
            </a:endParaRPr>
          </a:p>
          <a:p>
            <a:pPr algn="ctr"/>
            <a:r>
              <a:rPr lang="en-US" sz="2200">
                <a:latin typeface="Bell MT" pitchFamily="18" charset="0"/>
              </a:rPr>
              <a:t>HUGE figures as per current estimation and future projection:</a:t>
            </a:r>
          </a:p>
          <a:p>
            <a:pPr algn="ctr"/>
            <a:endParaRPr lang="en-US" sz="2200">
              <a:latin typeface="Bell MT" pitchFamily="18" charset="0"/>
            </a:endParaRPr>
          </a:p>
          <a:p>
            <a:pPr algn="ctr"/>
            <a:r>
              <a:rPr lang="en-US" sz="2200">
                <a:latin typeface="Bell MT" pitchFamily="18" charset="0"/>
              </a:rPr>
              <a:t>In India the number of people with AD or dementia is increasing with steady</a:t>
            </a:r>
          </a:p>
          <a:p>
            <a:pPr algn="ctr"/>
            <a:r>
              <a:rPr lang="en-US" sz="2200">
                <a:latin typeface="Bell MT" pitchFamily="18" charset="0"/>
              </a:rPr>
              <a:t> growth in life expectancy..</a:t>
            </a:r>
          </a:p>
          <a:p>
            <a:pPr algn="ctr"/>
            <a:endParaRPr lang="en-US" sz="2200">
              <a:latin typeface="Bell MT" pitchFamily="18" charset="0"/>
            </a:endParaRPr>
          </a:p>
          <a:p>
            <a:pPr algn="ctr"/>
            <a:r>
              <a:rPr lang="en-US" sz="2200">
                <a:latin typeface="Bell MT" pitchFamily="18" charset="0"/>
              </a:rPr>
              <a:t>Current estimates: India has more than 3 million PwD (people with dementia) </a:t>
            </a:r>
          </a:p>
          <a:p>
            <a:pPr algn="ctr"/>
            <a:r>
              <a:rPr lang="en-US" sz="2200">
                <a:latin typeface="Bell MT" pitchFamily="18" charset="0"/>
              </a:rPr>
              <a:t>and is expected to Overtake US by 2015!!!</a:t>
            </a:r>
            <a:endParaRPr lang="en-IN" sz="2200">
              <a:latin typeface="Bell MT"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9AD2DA0C-E252-4657-A8CB-E7DD06754156}" type="datetime1">
              <a:rPr lang="en-US"/>
              <a:pPr>
                <a:defRPr/>
              </a:pPr>
              <a:t>5/17/2013</a:t>
            </a:fld>
            <a:endParaRPr lang="en-US"/>
          </a:p>
        </p:txBody>
      </p:sp>
      <p:sp>
        <p:nvSpPr>
          <p:cNvPr id="3" name="Footer Placeholder 2"/>
          <p:cNvSpPr>
            <a:spLocks noGrp="1"/>
          </p:cNvSpPr>
          <p:nvPr>
            <p:ph type="ftr" sz="quarter" idx="11"/>
          </p:nvPr>
        </p:nvSpPr>
        <p:spPr/>
        <p:txBody>
          <a:bodyPr/>
          <a:lstStyle/>
          <a:p>
            <a:pPr>
              <a:defRPr/>
            </a:pPr>
            <a:r>
              <a:rPr lang="en-IN"/>
              <a:t>Biotech S&amp; T Delegation to Spain </a:t>
            </a:r>
            <a:endParaRPr lang="en-US"/>
          </a:p>
        </p:txBody>
      </p:sp>
      <p:sp>
        <p:nvSpPr>
          <p:cNvPr id="4" name="Slide Number Placeholder 3"/>
          <p:cNvSpPr>
            <a:spLocks noGrp="1"/>
          </p:cNvSpPr>
          <p:nvPr>
            <p:ph type="sldNum" sz="quarter" idx="12"/>
          </p:nvPr>
        </p:nvSpPr>
        <p:spPr/>
        <p:txBody>
          <a:bodyPr/>
          <a:lstStyle/>
          <a:p>
            <a:pPr>
              <a:defRPr/>
            </a:pPr>
            <a:fld id="{3D2E596C-B354-4DA5-BBB0-82FF18440363}" type="slidenum">
              <a:rPr lang="en-US"/>
              <a:pPr>
                <a:defRPr/>
              </a:pPr>
              <a:t>6</a:t>
            </a:fld>
            <a:endParaRPr lang="en-US"/>
          </a:p>
        </p:txBody>
      </p:sp>
      <p:sp>
        <p:nvSpPr>
          <p:cNvPr id="5" name="TextBox 4"/>
          <p:cNvSpPr txBox="1"/>
          <p:nvPr/>
        </p:nvSpPr>
        <p:spPr>
          <a:xfrm>
            <a:off x="1295400" y="609600"/>
            <a:ext cx="6553200" cy="5094288"/>
          </a:xfrm>
          <a:prstGeom prst="rect">
            <a:avLst/>
          </a:prstGeom>
          <a:noFill/>
        </p:spPr>
        <p:txBody>
          <a:bodyPr>
            <a:spAutoFit/>
          </a:bodyPr>
          <a:lstStyle/>
          <a:p>
            <a:pPr fontAlgn="auto">
              <a:spcBef>
                <a:spcPts val="0"/>
              </a:spcBef>
              <a:spcAft>
                <a:spcPts val="0"/>
              </a:spcAft>
              <a:defRPr/>
            </a:pPr>
            <a:r>
              <a:rPr lang="en-US" sz="2500" b="1" dirty="0">
                <a:latin typeface="Bell MT" pitchFamily="18" charset="0"/>
                <a:cs typeface="+mn-cs"/>
              </a:rPr>
              <a:t>What needs to be done: Dementia</a:t>
            </a:r>
          </a:p>
          <a:p>
            <a:pPr marL="342900" indent="-342900" algn="just" fontAlgn="auto">
              <a:spcBef>
                <a:spcPts val="0"/>
              </a:spcBef>
              <a:spcAft>
                <a:spcPts val="0"/>
              </a:spcAft>
              <a:buFont typeface="Wingdings" pitchFamily="2" charset="2"/>
              <a:buChar char="v"/>
              <a:defRPr/>
            </a:pPr>
            <a:r>
              <a:rPr lang="en-US" sz="2500" dirty="0">
                <a:latin typeface="Bell MT" pitchFamily="18" charset="0"/>
                <a:cs typeface="+mn-cs"/>
              </a:rPr>
              <a:t>Developing uniform criterion for diagnosis, tools and imaging protocols which could be used universally across the country</a:t>
            </a:r>
          </a:p>
          <a:p>
            <a:pPr marL="342900" indent="-342900" algn="just" fontAlgn="auto">
              <a:spcBef>
                <a:spcPts val="0"/>
              </a:spcBef>
              <a:spcAft>
                <a:spcPts val="0"/>
              </a:spcAft>
              <a:buFont typeface="Wingdings" pitchFamily="2" charset="2"/>
              <a:buChar char="v"/>
              <a:defRPr/>
            </a:pPr>
            <a:r>
              <a:rPr lang="en-US" sz="2500" dirty="0">
                <a:latin typeface="Bell MT" pitchFamily="18" charset="0"/>
                <a:cs typeface="+mn-cs"/>
              </a:rPr>
              <a:t>Modification of the tools and diagnostic criteria that are currently being used indifferent 	centers into uniform paradigm that can be adopted by multiple centers that would be involved in the research</a:t>
            </a:r>
          </a:p>
          <a:p>
            <a:pPr marL="342900" indent="-342900" algn="just" fontAlgn="auto">
              <a:spcBef>
                <a:spcPts val="0"/>
              </a:spcBef>
              <a:spcAft>
                <a:spcPts val="0"/>
              </a:spcAft>
              <a:buFont typeface="Wingdings" pitchFamily="2" charset="2"/>
              <a:buChar char="v"/>
              <a:defRPr/>
            </a:pPr>
            <a:r>
              <a:rPr lang="en-US" sz="2500" dirty="0">
                <a:latin typeface="Bell MT" pitchFamily="18" charset="0"/>
                <a:cs typeface="+mn-cs"/>
              </a:rPr>
              <a:t>Mechanisms to maintain and develop cohort based  studies</a:t>
            </a:r>
          </a:p>
          <a:p>
            <a:pPr marL="342900" indent="-342900" algn="just" fontAlgn="auto">
              <a:spcBef>
                <a:spcPts val="0"/>
              </a:spcBef>
              <a:spcAft>
                <a:spcPts val="0"/>
              </a:spcAft>
              <a:buFont typeface="Wingdings" pitchFamily="2" charset="2"/>
              <a:buChar char="v"/>
              <a:defRPr/>
            </a:pPr>
            <a:r>
              <a:rPr lang="en-US" sz="2500" dirty="0">
                <a:latin typeface="Bell MT" pitchFamily="18" charset="0"/>
                <a:cs typeface="+mn-cs"/>
              </a:rPr>
              <a:t>Bio repository: Banking mechanism for CSF, serum, imaging data and autopsy samples </a:t>
            </a:r>
            <a:endParaRPr lang="en-IN" sz="2500" dirty="0">
              <a:latin typeface="Bell MT" pitchFamily="18" charset="0"/>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9AD2DA0C-E252-4657-A8CB-E7DD06754156}" type="datetime1">
              <a:rPr lang="en-US"/>
              <a:pPr>
                <a:defRPr/>
              </a:pPr>
              <a:t>5/17/2013</a:t>
            </a:fld>
            <a:endParaRPr lang="en-US"/>
          </a:p>
        </p:txBody>
      </p:sp>
      <p:sp>
        <p:nvSpPr>
          <p:cNvPr id="3" name="Footer Placeholder 2"/>
          <p:cNvSpPr>
            <a:spLocks noGrp="1"/>
          </p:cNvSpPr>
          <p:nvPr>
            <p:ph type="ftr" sz="quarter" idx="11"/>
          </p:nvPr>
        </p:nvSpPr>
        <p:spPr/>
        <p:txBody>
          <a:bodyPr/>
          <a:lstStyle/>
          <a:p>
            <a:pPr>
              <a:defRPr/>
            </a:pPr>
            <a:r>
              <a:rPr lang="en-IN"/>
              <a:t>Biotech S&amp; T Delegation to Spain </a:t>
            </a:r>
            <a:endParaRPr lang="en-US"/>
          </a:p>
        </p:txBody>
      </p:sp>
      <p:sp>
        <p:nvSpPr>
          <p:cNvPr id="4" name="Slide Number Placeholder 3"/>
          <p:cNvSpPr>
            <a:spLocks noGrp="1"/>
          </p:cNvSpPr>
          <p:nvPr>
            <p:ph type="sldNum" sz="quarter" idx="12"/>
          </p:nvPr>
        </p:nvSpPr>
        <p:spPr/>
        <p:txBody>
          <a:bodyPr/>
          <a:lstStyle/>
          <a:p>
            <a:pPr>
              <a:defRPr/>
            </a:pPr>
            <a:fld id="{33561787-650F-4067-97AF-B1FC1A0F1EE0}" type="slidenum">
              <a:rPr lang="en-US"/>
              <a:pPr>
                <a:defRPr/>
              </a:pPr>
              <a:t>7</a:t>
            </a:fld>
            <a:endParaRPr lang="en-US"/>
          </a:p>
        </p:txBody>
      </p:sp>
      <p:sp>
        <p:nvSpPr>
          <p:cNvPr id="19460" name="TextBox 4"/>
          <p:cNvSpPr txBox="1">
            <a:spLocks noChangeArrowheads="1"/>
          </p:cNvSpPr>
          <p:nvPr/>
        </p:nvSpPr>
        <p:spPr bwMode="auto">
          <a:xfrm>
            <a:off x="3886200" y="3581400"/>
            <a:ext cx="184150" cy="369888"/>
          </a:xfrm>
          <a:prstGeom prst="rect">
            <a:avLst/>
          </a:prstGeom>
          <a:noFill/>
          <a:ln w="9525">
            <a:noFill/>
            <a:miter lim="800000"/>
            <a:headEnd/>
            <a:tailEnd/>
          </a:ln>
        </p:spPr>
        <p:txBody>
          <a:bodyPr wrap="none">
            <a:spAutoFit/>
          </a:bodyPr>
          <a:lstStyle/>
          <a:p>
            <a:endParaRPr lang="en-IN">
              <a:latin typeface="Calibri" pitchFamily="34" charset="0"/>
            </a:endParaRPr>
          </a:p>
        </p:txBody>
      </p:sp>
      <p:sp>
        <p:nvSpPr>
          <p:cNvPr id="7" name="TextBox 6"/>
          <p:cNvSpPr txBox="1"/>
          <p:nvPr/>
        </p:nvSpPr>
        <p:spPr>
          <a:xfrm>
            <a:off x="609600" y="381000"/>
            <a:ext cx="7467600" cy="6647974"/>
          </a:xfrm>
          <a:prstGeom prst="rect">
            <a:avLst/>
          </a:prstGeom>
          <a:noFill/>
        </p:spPr>
        <p:txBody>
          <a:bodyPr>
            <a:spAutoFit/>
          </a:bodyPr>
          <a:lstStyle/>
          <a:p>
            <a:pPr fontAlgn="auto">
              <a:spcBef>
                <a:spcPts val="0"/>
              </a:spcBef>
              <a:spcAft>
                <a:spcPts val="0"/>
              </a:spcAft>
              <a:defRPr/>
            </a:pPr>
            <a:r>
              <a:rPr lang="en-US" sz="2400" b="1" dirty="0">
                <a:latin typeface="Bell MT" pitchFamily="18" charset="0"/>
                <a:cs typeface="+mn-cs"/>
              </a:rPr>
              <a:t>Processes for implementation:</a:t>
            </a:r>
          </a:p>
          <a:p>
            <a:pPr fontAlgn="auto">
              <a:spcBef>
                <a:spcPts val="0"/>
              </a:spcBef>
              <a:spcAft>
                <a:spcPts val="0"/>
              </a:spcAft>
              <a:defRPr/>
            </a:pPr>
            <a:endParaRPr lang="en-US" sz="2400" b="1" i="1" dirty="0">
              <a:latin typeface="Bell MT" pitchFamily="18" charset="0"/>
              <a:cs typeface="+mn-cs"/>
            </a:endParaRPr>
          </a:p>
          <a:p>
            <a:pPr fontAlgn="auto">
              <a:spcBef>
                <a:spcPts val="0"/>
              </a:spcBef>
              <a:spcAft>
                <a:spcPts val="0"/>
              </a:spcAft>
              <a:defRPr/>
            </a:pPr>
            <a:r>
              <a:rPr lang="en-US" sz="2400" b="1" i="1" dirty="0">
                <a:latin typeface="Bell MT" pitchFamily="18" charset="0"/>
                <a:cs typeface="+mn-cs"/>
              </a:rPr>
              <a:t>Workshops for</a:t>
            </a:r>
            <a:endParaRPr lang="en-US" sz="2400" dirty="0">
              <a:latin typeface="Bell MT" pitchFamily="18" charset="0"/>
              <a:cs typeface="+mn-cs"/>
            </a:endParaRPr>
          </a:p>
          <a:p>
            <a:pPr marL="342900" indent="-342900" fontAlgn="auto">
              <a:spcBef>
                <a:spcPts val="0"/>
              </a:spcBef>
              <a:spcAft>
                <a:spcPts val="0"/>
              </a:spcAft>
              <a:buFont typeface="Wingdings" pitchFamily="2" charset="2"/>
              <a:buChar char="v"/>
              <a:defRPr/>
            </a:pPr>
            <a:r>
              <a:rPr lang="en-US" sz="2400" dirty="0">
                <a:latin typeface="Bell MT" pitchFamily="18" charset="0"/>
                <a:cs typeface="+mn-cs"/>
              </a:rPr>
              <a:t>Outlining uniform clinical criteria for diagnosis of various classes of dementia including Alzheimer's disease</a:t>
            </a:r>
          </a:p>
          <a:p>
            <a:pPr marL="342900" indent="-342900" fontAlgn="auto">
              <a:spcBef>
                <a:spcPts val="0"/>
              </a:spcBef>
              <a:spcAft>
                <a:spcPts val="0"/>
              </a:spcAft>
              <a:buFont typeface="Wingdings" pitchFamily="2" charset="2"/>
              <a:buChar char="v"/>
              <a:defRPr/>
            </a:pPr>
            <a:r>
              <a:rPr lang="en-US" sz="2400" dirty="0">
                <a:latin typeface="Bell MT" pitchFamily="18" charset="0"/>
                <a:cs typeface="+mn-cs"/>
              </a:rPr>
              <a:t>Developing tools for measurement of cognitive indices and imaging</a:t>
            </a:r>
          </a:p>
          <a:p>
            <a:pPr marL="342900" indent="-342900" fontAlgn="auto">
              <a:spcBef>
                <a:spcPts val="0"/>
              </a:spcBef>
              <a:spcAft>
                <a:spcPts val="0"/>
              </a:spcAft>
              <a:defRPr/>
            </a:pPr>
            <a:r>
              <a:rPr lang="en-US" sz="2400" b="1" i="1" dirty="0">
                <a:latin typeface="Bell MT" pitchFamily="18" charset="0"/>
                <a:cs typeface="+mn-cs"/>
              </a:rPr>
              <a:t>Collaborative ventures: </a:t>
            </a:r>
          </a:p>
          <a:p>
            <a:pPr marL="342900" indent="-342900" fontAlgn="auto">
              <a:spcBef>
                <a:spcPts val="0"/>
              </a:spcBef>
              <a:spcAft>
                <a:spcPts val="0"/>
              </a:spcAft>
              <a:buFont typeface="Wingdings" pitchFamily="2" charset="2"/>
              <a:buChar char="v"/>
              <a:defRPr/>
            </a:pPr>
            <a:r>
              <a:rPr lang="en-US" sz="2400" dirty="0">
                <a:latin typeface="Bell MT" pitchFamily="18" charset="0"/>
                <a:cs typeface="+mn-cs"/>
              </a:rPr>
              <a:t>Basic scientists, medical researchers and epidemiologists</a:t>
            </a:r>
          </a:p>
          <a:p>
            <a:pPr fontAlgn="auto">
              <a:spcBef>
                <a:spcPts val="0"/>
              </a:spcBef>
              <a:spcAft>
                <a:spcPts val="0"/>
              </a:spcAft>
              <a:defRPr/>
            </a:pPr>
            <a:r>
              <a:rPr lang="en-US" sz="2400" dirty="0">
                <a:latin typeface="Bell MT" pitchFamily="18" charset="0"/>
                <a:cs typeface="+mn-cs"/>
              </a:rPr>
              <a:t>TOP DOWN or BOTTOM UP ??? approach</a:t>
            </a:r>
          </a:p>
          <a:p>
            <a:pPr fontAlgn="auto">
              <a:spcBef>
                <a:spcPts val="0"/>
              </a:spcBef>
              <a:spcAft>
                <a:spcPts val="0"/>
              </a:spcAft>
              <a:defRPr/>
            </a:pPr>
            <a:r>
              <a:rPr lang="en-US" sz="2400" b="1" dirty="0">
                <a:latin typeface="Bell MT" pitchFamily="18" charset="0"/>
                <a:cs typeface="+mn-cs"/>
              </a:rPr>
              <a:t>Major research institutes : NBRC, NIMHANS, IISc Bangalore, NCBS, TIFR </a:t>
            </a:r>
          </a:p>
          <a:p>
            <a:pPr fontAlgn="auto">
              <a:spcBef>
                <a:spcPts val="0"/>
              </a:spcBef>
              <a:spcAft>
                <a:spcPts val="0"/>
              </a:spcAft>
              <a:buFont typeface="Wingdings" pitchFamily="2" charset="2"/>
              <a:buChar char="v"/>
              <a:defRPr/>
            </a:pPr>
            <a:r>
              <a:rPr lang="en-US" dirty="0">
                <a:latin typeface="Bell MT" pitchFamily="18" charset="0"/>
                <a:cs typeface="+mn-cs"/>
              </a:rPr>
              <a:t>Website link: neurobiology website hosted at NCBS </a:t>
            </a:r>
            <a:r>
              <a:rPr lang="en-US" dirty="0" smtClean="0">
                <a:latin typeface="Bell MT" pitchFamily="18" charset="0"/>
                <a:cs typeface="+mn-cs"/>
              </a:rPr>
              <a:t>domain</a:t>
            </a:r>
          </a:p>
          <a:p>
            <a:pPr fontAlgn="auto">
              <a:spcBef>
                <a:spcPts val="0"/>
              </a:spcBef>
              <a:spcAft>
                <a:spcPts val="0"/>
              </a:spcAft>
              <a:buFont typeface="Wingdings" pitchFamily="2" charset="2"/>
              <a:buChar char="v"/>
              <a:defRPr/>
            </a:pPr>
            <a:r>
              <a:rPr lang="en-US" b="1" dirty="0" smtClean="0">
                <a:solidFill>
                  <a:srgbClr val="3515F7"/>
                </a:solidFill>
                <a:latin typeface="Bell MT" pitchFamily="18" charset="0"/>
                <a:cs typeface="+mn-cs"/>
              </a:rPr>
              <a:t>http</a:t>
            </a:r>
            <a:r>
              <a:rPr lang="en-US" b="1" dirty="0">
                <a:solidFill>
                  <a:srgbClr val="3515F7"/>
                </a:solidFill>
                <a:latin typeface="Bell MT" pitchFamily="18" charset="0"/>
                <a:cs typeface="+mn-cs"/>
              </a:rPr>
              <a:t>://dbt-neuro.ncbs.res.in/</a:t>
            </a:r>
            <a:endParaRPr lang="en-US" b="1" dirty="0">
              <a:solidFill>
                <a:srgbClr val="3515F7"/>
              </a:solidFill>
              <a:latin typeface="Bell MT" pitchFamily="18" charset="0"/>
              <a:cs typeface="+mn-cs"/>
            </a:endParaRPr>
          </a:p>
          <a:p>
            <a:pPr fontAlgn="auto">
              <a:spcBef>
                <a:spcPts val="0"/>
              </a:spcBef>
              <a:spcAft>
                <a:spcPts val="0"/>
              </a:spcAft>
              <a:defRPr/>
            </a:pPr>
            <a:endParaRPr lang="en-US" dirty="0">
              <a:latin typeface="+mn-lt"/>
              <a:cs typeface="+mn-cs"/>
            </a:endParaRPr>
          </a:p>
          <a:p>
            <a:pPr fontAlgn="auto">
              <a:spcBef>
                <a:spcPts val="0"/>
              </a:spcBef>
              <a:spcAft>
                <a:spcPts val="0"/>
              </a:spcAft>
              <a:buFont typeface="Wingdings" pitchFamily="2" charset="2"/>
              <a:buChar char="v"/>
              <a:defRPr/>
            </a:pPr>
            <a:endParaRPr lang="en-US" dirty="0">
              <a:latin typeface="+mn-lt"/>
              <a:cs typeface="+mn-cs"/>
            </a:endParaRPr>
          </a:p>
          <a:p>
            <a:pPr fontAlgn="auto">
              <a:spcBef>
                <a:spcPts val="0"/>
              </a:spcBef>
              <a:spcAft>
                <a:spcPts val="0"/>
              </a:spcAft>
              <a:buFont typeface="Wingdings" pitchFamily="2" charset="2"/>
              <a:buChar char="v"/>
              <a:defRPr/>
            </a:pPr>
            <a:endParaRPr lang="en-IN" dirty="0">
              <a:latin typeface="+mn-lt"/>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z="3600" smtClean="0">
                <a:latin typeface="Bell MT" pitchFamily="18" charset="0"/>
              </a:rPr>
              <a:t>Inflammation and CAD</a:t>
            </a:r>
            <a:endParaRPr lang="en-IN" sz="3600" smtClean="0">
              <a:latin typeface="Bell MT" pitchFamily="18" charset="0"/>
            </a:endParaRPr>
          </a:p>
        </p:txBody>
      </p:sp>
      <p:sp>
        <p:nvSpPr>
          <p:cNvPr id="3" name="Date Placeholder 2"/>
          <p:cNvSpPr>
            <a:spLocks noGrp="1"/>
          </p:cNvSpPr>
          <p:nvPr>
            <p:ph type="dt" sz="quarter" idx="10"/>
          </p:nvPr>
        </p:nvSpPr>
        <p:spPr/>
        <p:txBody>
          <a:bodyPr/>
          <a:lstStyle/>
          <a:p>
            <a:pPr>
              <a:defRPr/>
            </a:pPr>
            <a:fld id="{41F9EC40-4349-41DF-8215-5CC8C02F4089}" type="datetime1">
              <a:rPr lang="en-US"/>
              <a:pPr>
                <a:defRPr/>
              </a:pPr>
              <a:t>5/17/2013</a:t>
            </a:fld>
            <a:endParaRPr lang="en-US"/>
          </a:p>
        </p:txBody>
      </p:sp>
      <p:sp>
        <p:nvSpPr>
          <p:cNvPr id="4" name="Footer Placeholder 3"/>
          <p:cNvSpPr>
            <a:spLocks noGrp="1"/>
          </p:cNvSpPr>
          <p:nvPr>
            <p:ph type="ftr" sz="quarter" idx="11"/>
          </p:nvPr>
        </p:nvSpPr>
        <p:spPr/>
        <p:txBody>
          <a:bodyPr/>
          <a:lstStyle/>
          <a:p>
            <a:pPr>
              <a:defRPr/>
            </a:pPr>
            <a:r>
              <a:rPr lang="en-IN"/>
              <a:t>Biotech S&amp; T Delegation to Spain </a:t>
            </a:r>
            <a:endParaRPr lang="en-US"/>
          </a:p>
        </p:txBody>
      </p:sp>
      <p:sp>
        <p:nvSpPr>
          <p:cNvPr id="5" name="Slide Number Placeholder 4"/>
          <p:cNvSpPr>
            <a:spLocks noGrp="1"/>
          </p:cNvSpPr>
          <p:nvPr>
            <p:ph type="sldNum" sz="quarter" idx="12"/>
          </p:nvPr>
        </p:nvSpPr>
        <p:spPr/>
        <p:txBody>
          <a:bodyPr/>
          <a:lstStyle/>
          <a:p>
            <a:pPr>
              <a:defRPr/>
            </a:pPr>
            <a:fld id="{14CE2BC5-8BB3-4426-AAB5-D49B2A550EF2}" type="slidenum">
              <a:rPr lang="en-US"/>
              <a:pPr>
                <a:defRPr/>
              </a:pPr>
              <a:t>8</a:t>
            </a:fld>
            <a:endParaRPr lang="en-US"/>
          </a:p>
        </p:txBody>
      </p:sp>
      <p:sp>
        <p:nvSpPr>
          <p:cNvPr id="20485" name="TextBox 5"/>
          <p:cNvSpPr txBox="1">
            <a:spLocks noChangeArrowheads="1"/>
          </p:cNvSpPr>
          <p:nvPr/>
        </p:nvSpPr>
        <p:spPr bwMode="auto">
          <a:xfrm>
            <a:off x="1524000" y="1524000"/>
            <a:ext cx="184150" cy="369888"/>
          </a:xfrm>
          <a:prstGeom prst="rect">
            <a:avLst/>
          </a:prstGeom>
          <a:noFill/>
          <a:ln w="9525">
            <a:noFill/>
            <a:miter lim="800000"/>
            <a:headEnd/>
            <a:tailEnd/>
          </a:ln>
        </p:spPr>
        <p:txBody>
          <a:bodyPr wrap="none">
            <a:spAutoFit/>
          </a:bodyPr>
          <a:lstStyle/>
          <a:p>
            <a:endParaRPr lang="en-IN">
              <a:latin typeface="Calibri" pitchFamily="34" charset="0"/>
            </a:endParaRPr>
          </a:p>
        </p:txBody>
      </p:sp>
      <p:sp>
        <p:nvSpPr>
          <p:cNvPr id="20486" name="TextBox 6"/>
          <p:cNvSpPr txBox="1">
            <a:spLocks noChangeArrowheads="1"/>
          </p:cNvSpPr>
          <p:nvPr/>
        </p:nvSpPr>
        <p:spPr bwMode="auto">
          <a:xfrm>
            <a:off x="985838" y="1371600"/>
            <a:ext cx="7472362" cy="6002338"/>
          </a:xfrm>
          <a:prstGeom prst="rect">
            <a:avLst/>
          </a:prstGeom>
          <a:noFill/>
          <a:ln w="9525">
            <a:noFill/>
            <a:miter lim="800000"/>
            <a:headEnd/>
            <a:tailEnd/>
          </a:ln>
        </p:spPr>
        <p:txBody>
          <a:bodyPr>
            <a:spAutoFit/>
          </a:bodyPr>
          <a:lstStyle/>
          <a:p>
            <a:r>
              <a:rPr lang="en-US" sz="2400">
                <a:latin typeface="Bell MT" pitchFamily="18" charset="0"/>
              </a:rPr>
              <a:t>The common vicious link between world’s deadliest </a:t>
            </a:r>
          </a:p>
          <a:p>
            <a:r>
              <a:rPr lang="en-US" sz="2400">
                <a:latin typeface="Bell MT" pitchFamily="18" charset="0"/>
              </a:rPr>
              <a:t>killers</a:t>
            </a:r>
          </a:p>
          <a:p>
            <a:endParaRPr lang="en-US" sz="2400">
              <a:latin typeface="Bell MT" pitchFamily="18" charset="0"/>
            </a:endParaRPr>
          </a:p>
          <a:p>
            <a:r>
              <a:rPr lang="en-US" sz="2400">
                <a:latin typeface="Bell MT" pitchFamily="18" charset="0"/>
              </a:rPr>
              <a:t>CAD ……Coronory Heart Disease …..build up of plaque </a:t>
            </a:r>
          </a:p>
          <a:p>
            <a:r>
              <a:rPr lang="en-US" sz="2400">
                <a:latin typeface="Bell MT" pitchFamily="18" charset="0"/>
              </a:rPr>
              <a:t>in the walls of heart vessels??</a:t>
            </a:r>
          </a:p>
          <a:p>
            <a:endParaRPr lang="en-US" sz="2400">
              <a:latin typeface="Bell MT" pitchFamily="18" charset="0"/>
            </a:endParaRPr>
          </a:p>
          <a:p>
            <a:r>
              <a:rPr lang="en-US" sz="2400">
                <a:latin typeface="Bell MT" pitchFamily="18" charset="0"/>
              </a:rPr>
              <a:t>“ There has been much to debate : whether inflammation</a:t>
            </a:r>
          </a:p>
          <a:p>
            <a:r>
              <a:rPr lang="en-US" sz="2400">
                <a:latin typeface="Bell MT" pitchFamily="18" charset="0"/>
              </a:rPr>
              <a:t> seen in plaque build up in heart is a cause or consequence</a:t>
            </a:r>
          </a:p>
          <a:p>
            <a:r>
              <a:rPr lang="en-US" sz="2400">
                <a:latin typeface="Bell MT" pitchFamily="18" charset="0"/>
              </a:rPr>
              <a:t> of the plaque themselves”</a:t>
            </a:r>
          </a:p>
          <a:p>
            <a:endParaRPr lang="en-US" sz="2400">
              <a:latin typeface="Bell MT" pitchFamily="18" charset="0"/>
            </a:endParaRPr>
          </a:p>
          <a:p>
            <a:r>
              <a:rPr lang="en-US" sz="2400" b="1">
                <a:latin typeface="Bell MT" pitchFamily="18" charset="0"/>
              </a:rPr>
              <a:t>Major Research Institutes: AIIMS, RGCB, PGIMER, GB Pant Hospital, NII, UCMS</a:t>
            </a:r>
          </a:p>
          <a:p>
            <a:endParaRPr lang="en-US" sz="2400">
              <a:latin typeface="Bell MT" pitchFamily="18"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IN">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z="3200" b="1" smtClean="0">
                <a:latin typeface="Bell MT" pitchFamily="18" charset="0"/>
              </a:rPr>
              <a:t>Renal Biology Programme</a:t>
            </a:r>
          </a:p>
        </p:txBody>
      </p:sp>
      <p:sp>
        <p:nvSpPr>
          <p:cNvPr id="3" name="Content Placeholder 2"/>
          <p:cNvSpPr>
            <a:spLocks noGrp="1"/>
          </p:cNvSpPr>
          <p:nvPr>
            <p:ph idx="1"/>
          </p:nvPr>
        </p:nvSpPr>
        <p:spPr>
          <a:xfrm>
            <a:off x="304800" y="1600200"/>
            <a:ext cx="8229600" cy="4525963"/>
          </a:xfrm>
        </p:spPr>
        <p:txBody>
          <a:bodyPr rtlCol="0">
            <a:normAutofit fontScale="25000" lnSpcReduction="20000"/>
          </a:bodyPr>
          <a:lstStyle/>
          <a:p>
            <a:pPr marL="0" indent="0" algn="just" fontAlgn="auto">
              <a:lnSpc>
                <a:spcPct val="150000"/>
              </a:lnSpc>
              <a:spcBef>
                <a:spcPts val="0"/>
              </a:spcBef>
              <a:spcAft>
                <a:spcPts val="0"/>
              </a:spcAft>
              <a:buFont typeface="Arial" pitchFamily="34" charset="0"/>
              <a:buNone/>
              <a:tabLst>
                <a:tab pos="450215" algn="l"/>
                <a:tab pos="899795" algn="l"/>
                <a:tab pos="1350010" algn="l"/>
                <a:tab pos="1800225" algn="l"/>
                <a:tab pos="2249805" algn="l"/>
                <a:tab pos="2700020" algn="l"/>
                <a:tab pos="3150235" algn="l"/>
                <a:tab pos="3599815" algn="l"/>
                <a:tab pos="4050030" algn="l"/>
                <a:tab pos="4500245" algn="l"/>
                <a:tab pos="4949825" algn="l"/>
                <a:tab pos="5400040" algn="l"/>
                <a:tab pos="5850255" algn="l"/>
              </a:tabLst>
              <a:defRPr/>
            </a:pPr>
            <a:r>
              <a:rPr lang="en-US" sz="7200" dirty="0">
                <a:solidFill>
                  <a:srgbClr val="000000"/>
                </a:solidFill>
                <a:latin typeface="Bell MT" pitchFamily="18" charset="0"/>
                <a:ea typeface="ヒラギノ角ゴ Pro W3"/>
                <a:cs typeface="Times New Roman"/>
              </a:rPr>
              <a:t>ALARM bells!! Emerging data reveals : </a:t>
            </a:r>
          </a:p>
          <a:p>
            <a:pPr algn="just" fontAlgn="auto">
              <a:lnSpc>
                <a:spcPct val="150000"/>
              </a:lnSpc>
              <a:spcBef>
                <a:spcPts val="0"/>
              </a:spcBef>
              <a:spcAft>
                <a:spcPts val="0"/>
              </a:spcAft>
              <a:buFont typeface="Wingdings" pitchFamily="2" charset="2"/>
              <a:buChar char="v"/>
              <a:tabLst>
                <a:tab pos="450215" algn="l"/>
                <a:tab pos="899795" algn="l"/>
                <a:tab pos="1350010" algn="l"/>
                <a:tab pos="1800225" algn="l"/>
                <a:tab pos="2249805" algn="l"/>
                <a:tab pos="2700020" algn="l"/>
                <a:tab pos="3150235" algn="l"/>
                <a:tab pos="3599815" algn="l"/>
                <a:tab pos="4050030" algn="l"/>
                <a:tab pos="4500245" algn="l"/>
                <a:tab pos="4949825" algn="l"/>
                <a:tab pos="5400040" algn="l"/>
                <a:tab pos="5850255" algn="l"/>
              </a:tabLst>
              <a:defRPr/>
            </a:pPr>
            <a:r>
              <a:rPr lang="en-US" sz="7200" dirty="0">
                <a:solidFill>
                  <a:srgbClr val="000000"/>
                </a:solidFill>
                <a:latin typeface="Bell MT" pitchFamily="18" charset="0"/>
                <a:ea typeface="ヒラギノ角ゴ Pro W3"/>
                <a:cs typeface="Times New Roman"/>
              </a:rPr>
              <a:t>	About 12-15% of Indian population suffers from kidney disease. These patients are not only at a high risk of developing end-stage kidney failure (ESRF), but also more likely to die of cardiovascular disease even before development of ESRF. </a:t>
            </a:r>
          </a:p>
          <a:p>
            <a:pPr marL="114300" indent="-457200" algn="just" fontAlgn="auto">
              <a:lnSpc>
                <a:spcPct val="150000"/>
              </a:lnSpc>
              <a:spcBef>
                <a:spcPts val="0"/>
              </a:spcBef>
              <a:spcAft>
                <a:spcPts val="0"/>
              </a:spcAft>
              <a:buFont typeface="Wingdings" pitchFamily="2" charset="2"/>
              <a:buChar char="v"/>
              <a:tabLst>
                <a:tab pos="450215" algn="l"/>
                <a:tab pos="899795" algn="l"/>
                <a:tab pos="1350010" algn="l"/>
                <a:tab pos="1800225" algn="l"/>
                <a:tab pos="2249805" algn="l"/>
                <a:tab pos="2700020" algn="l"/>
                <a:tab pos="3150235" algn="l"/>
                <a:tab pos="3599815" algn="l"/>
                <a:tab pos="4050030" algn="l"/>
                <a:tab pos="4500245" algn="l"/>
                <a:tab pos="4949825" algn="l"/>
                <a:tab pos="5400040" algn="l"/>
                <a:tab pos="5850255" algn="l"/>
              </a:tabLst>
              <a:defRPr/>
            </a:pPr>
            <a:r>
              <a:rPr lang="en-US" sz="7200" dirty="0">
                <a:solidFill>
                  <a:srgbClr val="000000"/>
                </a:solidFill>
                <a:latin typeface="Bell MT" pitchFamily="18" charset="0"/>
                <a:ea typeface="ヒラギノ角ゴ Pro W3"/>
                <a:cs typeface="Times New Roman"/>
              </a:rPr>
              <a:t> Aspects unique to Indian scenario:</a:t>
            </a:r>
          </a:p>
          <a:p>
            <a:pPr marL="114300" indent="-457200" algn="just" fontAlgn="auto">
              <a:lnSpc>
                <a:spcPct val="150000"/>
              </a:lnSpc>
              <a:spcBef>
                <a:spcPts val="0"/>
              </a:spcBef>
              <a:spcAft>
                <a:spcPts val="0"/>
              </a:spcAft>
              <a:buFont typeface="Wingdings" pitchFamily="2" charset="2"/>
              <a:buChar char="ü"/>
              <a:tabLst>
                <a:tab pos="450215" algn="l"/>
                <a:tab pos="899795" algn="l"/>
                <a:tab pos="1350010" algn="l"/>
                <a:tab pos="1800225" algn="l"/>
                <a:tab pos="2249805" algn="l"/>
                <a:tab pos="2700020" algn="l"/>
                <a:tab pos="3150235" algn="l"/>
                <a:tab pos="3599815" algn="l"/>
                <a:tab pos="4050030" algn="l"/>
                <a:tab pos="4500245" algn="l"/>
                <a:tab pos="4949825" algn="l"/>
                <a:tab pos="5400040" algn="l"/>
                <a:tab pos="5850255" algn="l"/>
              </a:tabLst>
              <a:defRPr/>
            </a:pPr>
            <a:r>
              <a:rPr lang="en-US" sz="7200" dirty="0">
                <a:solidFill>
                  <a:srgbClr val="000000"/>
                </a:solidFill>
                <a:latin typeface="Bell MT" pitchFamily="18" charset="0"/>
                <a:ea typeface="ヒラギノ角ゴ Pro W3"/>
                <a:cs typeface="Times New Roman"/>
              </a:rPr>
              <a:t> Indian subjects develop progressive kidney disease at a younger age compared to their western counterparts, </a:t>
            </a:r>
          </a:p>
          <a:p>
            <a:pPr marL="114300" indent="-457200" algn="just" fontAlgn="auto">
              <a:lnSpc>
                <a:spcPct val="150000"/>
              </a:lnSpc>
              <a:spcBef>
                <a:spcPts val="0"/>
              </a:spcBef>
              <a:spcAft>
                <a:spcPts val="0"/>
              </a:spcAft>
              <a:buFont typeface="Wingdings" pitchFamily="2" charset="2"/>
              <a:buChar char="ü"/>
              <a:tabLst>
                <a:tab pos="450215" algn="l"/>
                <a:tab pos="899795" algn="l"/>
                <a:tab pos="1350010" algn="l"/>
                <a:tab pos="1800225" algn="l"/>
                <a:tab pos="2249805" algn="l"/>
                <a:tab pos="2700020" algn="l"/>
                <a:tab pos="3150235" algn="l"/>
                <a:tab pos="3599815" algn="l"/>
                <a:tab pos="4050030" algn="l"/>
                <a:tab pos="4500245" algn="l"/>
                <a:tab pos="4949825" algn="l"/>
                <a:tab pos="5400040" algn="l"/>
                <a:tab pos="5850255" algn="l"/>
              </a:tabLst>
              <a:defRPr/>
            </a:pPr>
            <a:r>
              <a:rPr lang="en-US" sz="7200" dirty="0">
                <a:solidFill>
                  <a:srgbClr val="000000"/>
                </a:solidFill>
                <a:latin typeface="Bell MT" pitchFamily="18" charset="0"/>
                <a:ea typeface="ヒラギノ角ゴ Pro W3"/>
                <a:cs typeface="Times New Roman"/>
              </a:rPr>
              <a:t>The likelihood of development of kidney disease with traditional causes such as diabetes and hypertension is higher in Indians compared to Caucasians, </a:t>
            </a:r>
          </a:p>
          <a:p>
            <a:pPr marL="114300" indent="-457200" algn="just" fontAlgn="auto">
              <a:lnSpc>
                <a:spcPct val="150000"/>
              </a:lnSpc>
              <a:spcBef>
                <a:spcPts val="0"/>
              </a:spcBef>
              <a:spcAft>
                <a:spcPts val="0"/>
              </a:spcAft>
              <a:buFont typeface="Wingdings" pitchFamily="2" charset="2"/>
              <a:buChar char="ü"/>
              <a:tabLst>
                <a:tab pos="450215" algn="l"/>
                <a:tab pos="899795" algn="l"/>
                <a:tab pos="1350010" algn="l"/>
                <a:tab pos="1800225" algn="l"/>
                <a:tab pos="2249805" algn="l"/>
                <a:tab pos="2700020" algn="l"/>
                <a:tab pos="3150235" algn="l"/>
                <a:tab pos="3599815" algn="l"/>
                <a:tab pos="4050030" algn="l"/>
                <a:tab pos="4500245" algn="l"/>
                <a:tab pos="4949825" algn="l"/>
                <a:tab pos="5400040" algn="l"/>
                <a:tab pos="5850255" algn="l"/>
              </a:tabLst>
              <a:defRPr/>
            </a:pPr>
            <a:r>
              <a:rPr lang="en-US" sz="7200" dirty="0">
                <a:solidFill>
                  <a:srgbClr val="000000"/>
                </a:solidFill>
                <a:latin typeface="Bell MT" pitchFamily="18" charset="0"/>
                <a:ea typeface="ヒラギノ角ゴ Pro W3"/>
                <a:cs typeface="Times New Roman"/>
              </a:rPr>
              <a:t> After diabetes, the second biggest group of CKD subjects is composed of individuals in whom the cause is unknown, suggesting unique genetic and/or environmental factors. </a:t>
            </a:r>
            <a:r>
              <a:rPr lang="en-US" sz="7200" dirty="0" smtClean="0">
                <a:solidFill>
                  <a:srgbClr val="000000"/>
                </a:solidFill>
                <a:latin typeface="Bell MT" pitchFamily="18" charset="0"/>
                <a:ea typeface="ヒラギノ角ゴ Pro W3"/>
                <a:cs typeface="Times New Roman"/>
              </a:rPr>
              <a:t>. </a:t>
            </a:r>
          </a:p>
          <a:p>
            <a:pPr marL="114300" indent="-457200" algn="just" fontAlgn="auto">
              <a:lnSpc>
                <a:spcPct val="150000"/>
              </a:lnSpc>
              <a:spcBef>
                <a:spcPts val="0"/>
              </a:spcBef>
              <a:spcAft>
                <a:spcPts val="0"/>
              </a:spcAft>
              <a:buFont typeface="Wingdings" pitchFamily="2" charset="2"/>
              <a:buChar char="ü"/>
              <a:tabLst>
                <a:tab pos="450215" algn="l"/>
                <a:tab pos="899795" algn="l"/>
                <a:tab pos="1350010" algn="l"/>
                <a:tab pos="1800225" algn="l"/>
                <a:tab pos="2249805" algn="l"/>
                <a:tab pos="2700020" algn="l"/>
                <a:tab pos="3150235" algn="l"/>
                <a:tab pos="3599815" algn="l"/>
                <a:tab pos="4050030" algn="l"/>
                <a:tab pos="4500245" algn="l"/>
                <a:tab pos="4949825" algn="l"/>
                <a:tab pos="5400040" algn="l"/>
                <a:tab pos="5850255" algn="l"/>
              </a:tabLst>
              <a:defRPr/>
            </a:pPr>
            <a:r>
              <a:rPr lang="en-US" sz="7200" b="1" dirty="0" smtClean="0">
                <a:solidFill>
                  <a:srgbClr val="000000"/>
                </a:solidFill>
                <a:latin typeface="Bell MT" pitchFamily="18" charset="0"/>
                <a:ea typeface="ヒラギノ角ゴ Pro W3"/>
                <a:cs typeface="Times New Roman"/>
              </a:rPr>
              <a:t>Major institutes:  PGIMER Chandigarh, AIIMS,  New Delhi</a:t>
            </a:r>
            <a:r>
              <a:rPr lang="en-US" sz="7200" dirty="0" smtClean="0">
                <a:solidFill>
                  <a:srgbClr val="000000"/>
                </a:solidFill>
                <a:latin typeface="Bell MT" pitchFamily="18" charset="0"/>
                <a:ea typeface="ヒラギノ角ゴ Pro W3"/>
                <a:cs typeface="Times New Roman"/>
              </a:rPr>
              <a:t>,</a:t>
            </a:r>
          </a:p>
          <a:p>
            <a:pPr fontAlgn="auto">
              <a:spcAft>
                <a:spcPts val="0"/>
              </a:spcAft>
              <a:buFont typeface="Arial" pitchFamily="34" charset="0"/>
              <a:buChar char="•"/>
              <a:defRPr/>
            </a:pPr>
            <a:endParaRPr lang="en-US" dirty="0"/>
          </a:p>
        </p:txBody>
      </p:sp>
      <p:sp>
        <p:nvSpPr>
          <p:cNvPr id="4" name="Date Placeholder 3"/>
          <p:cNvSpPr>
            <a:spLocks noGrp="1"/>
          </p:cNvSpPr>
          <p:nvPr>
            <p:ph type="dt" sz="quarter" idx="10"/>
          </p:nvPr>
        </p:nvSpPr>
        <p:spPr/>
        <p:txBody>
          <a:bodyPr/>
          <a:lstStyle/>
          <a:p>
            <a:pPr>
              <a:defRPr/>
            </a:pPr>
            <a:fld id="{6EA1DC6E-6620-4886-BAC7-918E405D39A9}" type="datetime1">
              <a:rPr lang="en-US"/>
              <a:pPr>
                <a:defRPr/>
              </a:pPr>
              <a:t>5/17/2013</a:t>
            </a:fld>
            <a:endParaRPr lang="en-US"/>
          </a:p>
        </p:txBody>
      </p:sp>
      <p:sp>
        <p:nvSpPr>
          <p:cNvPr id="5" name="Footer Placeholder 4"/>
          <p:cNvSpPr>
            <a:spLocks noGrp="1"/>
          </p:cNvSpPr>
          <p:nvPr>
            <p:ph type="ftr" sz="quarter" idx="11"/>
          </p:nvPr>
        </p:nvSpPr>
        <p:spPr/>
        <p:txBody>
          <a:bodyPr/>
          <a:lstStyle/>
          <a:p>
            <a:pPr>
              <a:defRPr/>
            </a:pPr>
            <a:r>
              <a:rPr lang="en-IN" dirty="0"/>
              <a:t>Biotech S&amp; T Delegation to Spain </a:t>
            </a:r>
            <a:endParaRPr lang="en-US" dirty="0"/>
          </a:p>
        </p:txBody>
      </p:sp>
      <p:sp>
        <p:nvSpPr>
          <p:cNvPr id="6" name="Slide Number Placeholder 5"/>
          <p:cNvSpPr>
            <a:spLocks noGrp="1"/>
          </p:cNvSpPr>
          <p:nvPr>
            <p:ph type="sldNum" sz="quarter" idx="12"/>
          </p:nvPr>
        </p:nvSpPr>
        <p:spPr/>
        <p:txBody>
          <a:bodyPr/>
          <a:lstStyle/>
          <a:p>
            <a:pPr>
              <a:defRPr/>
            </a:pPr>
            <a:fld id="{7F0C0D52-B8BA-4AC2-9BBD-B0C03489B055}" type="slidenum">
              <a:rPr lang="en-US"/>
              <a:pPr>
                <a:defRPr/>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560</TotalTime>
  <Words>688</Words>
  <Application>Microsoft Office PowerPoint</Application>
  <PresentationFormat>On-screen Show (4:3)</PresentationFormat>
  <Paragraphs>164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Biotech S &amp; T Delegation to SPAIN (20-22/05/2013)</vt:lpstr>
      <vt:lpstr>Department of Biotechnology Medical Division</vt:lpstr>
      <vt:lpstr>Specific areas under focus</vt:lpstr>
      <vt:lpstr>PowerPoint Presentation</vt:lpstr>
      <vt:lpstr>PowerPoint Presentation</vt:lpstr>
      <vt:lpstr>PowerPoint Presentation</vt:lpstr>
      <vt:lpstr>PowerPoint Presentation</vt:lpstr>
      <vt:lpstr>Inflammation and CAD</vt:lpstr>
      <vt:lpstr>Renal Biology Programme</vt:lpstr>
      <vt:lpstr>Research initiatives may be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Biotech S &amp; T Delegation to SPAIN (20-22/05/2013)”</dc:title>
  <dc:creator>Garima</dc:creator>
  <cp:lastModifiedBy>omsai</cp:lastModifiedBy>
  <cp:revision>52</cp:revision>
  <cp:lastPrinted>2013-05-16T11:30:03Z</cp:lastPrinted>
  <dcterms:created xsi:type="dcterms:W3CDTF">2006-08-16T00:00:00Z</dcterms:created>
  <dcterms:modified xsi:type="dcterms:W3CDTF">2013-05-17T08:16:06Z</dcterms:modified>
</cp:coreProperties>
</file>