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93" r:id="rId22"/>
    <p:sldId id="294" r:id="rId23"/>
    <p:sldId id="29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8" r:id="rId37"/>
    <p:sldId id="292" r:id="rId38"/>
    <p:sldId id="299" r:id="rId3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>
      <p:cViewPr>
        <p:scale>
          <a:sx n="75" d="100"/>
          <a:sy n="75" d="100"/>
        </p:scale>
        <p:origin x="-187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urali.BCIL\Desktop\11th%20Plan%20Histo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85604403616233"/>
          <c:y val="0.20551212348456444"/>
          <c:w val="0.4060114100320793"/>
          <c:h val="0.696019560054993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BIOTECH INDUSTRY</c:v>
                </c:pt>
              </c:strCache>
            </c:strRef>
          </c:tx>
          <c:dLbls>
            <c:txPr>
              <a:bodyPr/>
              <a:lstStyle/>
              <a:p>
                <a:pPr>
                  <a:defRPr sz="2400" baseline="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BIOPHARMA</c:v>
                </c:pt>
                <c:pt idx="1">
                  <c:v>BIOSERVICES</c:v>
                </c:pt>
                <c:pt idx="2">
                  <c:v>BIOAGRI</c:v>
                </c:pt>
                <c:pt idx="3">
                  <c:v>BIOINDUSTRY</c:v>
                </c:pt>
                <c:pt idx="4">
                  <c:v>BIOINFORMATICS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61.97</c:v>
                </c:pt>
                <c:pt idx="1">
                  <c:v>19.75</c:v>
                </c:pt>
                <c:pt idx="2">
                  <c:v>13.78</c:v>
                </c:pt>
                <c:pt idx="3">
                  <c:v>3.4099999999999997</c:v>
                </c:pt>
                <c:pt idx="4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 sz="3200"/>
            </a:pPr>
            <a:r>
              <a:rPr lang="en-IN" sz="3200" dirty="0" smtClean="0"/>
              <a:t>Biotech Sector </a:t>
            </a:r>
            <a:r>
              <a:rPr lang="en-IN" sz="3200" dirty="0"/>
              <a:t>Overview</a:t>
            </a:r>
          </a:p>
        </c:rich>
      </c:tx>
      <c:layout>
        <c:manualLayout>
          <c:xMode val="edge"/>
          <c:yMode val="edge"/>
          <c:x val="0.33557983377077877"/>
          <c:y val="2.592592970631812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888538932633425"/>
          <c:y val="4.8127303605614402E-2"/>
          <c:w val="0.82212510936132988"/>
          <c:h val="0.7876288695871785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BIOPHARMA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1271.23</c:v>
                </c:pt>
                <c:pt idx="1">
                  <c:v>1452.55</c:v>
                </c:pt>
                <c:pt idx="2">
                  <c:v>1626.86</c:v>
                </c:pt>
                <c:pt idx="3">
                  <c:v>1963.33</c:v>
                </c:pt>
                <c:pt idx="4">
                  <c:v>2336.2799999999997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BIOSERVICES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289.66000000000008</c:v>
                </c:pt>
                <c:pt idx="1">
                  <c:v>379.95</c:v>
                </c:pt>
                <c:pt idx="2">
                  <c:v>486.27</c:v>
                </c:pt>
                <c:pt idx="3">
                  <c:v>597.93999999999949</c:v>
                </c:pt>
                <c:pt idx="4">
                  <c:v>764.88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BIOAGRI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221.3</c:v>
                </c:pt>
                <c:pt idx="1">
                  <c:v>260.36</c:v>
                </c:pt>
                <c:pt idx="2">
                  <c:v>356.72999999999939</c:v>
                </c:pt>
                <c:pt idx="3">
                  <c:v>465.96999999999969</c:v>
                </c:pt>
                <c:pt idx="4">
                  <c:v>556.99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BIOINDUSTRY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75.540000000000006</c:v>
                </c:pt>
                <c:pt idx="1">
                  <c:v>88.08</c:v>
                </c:pt>
                <c:pt idx="2">
                  <c:v>103.92</c:v>
                </c:pt>
                <c:pt idx="3">
                  <c:v>115.33</c:v>
                </c:pt>
                <c:pt idx="4">
                  <c:v>128.43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BIOINFORMATICS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35.01</c:v>
                </c:pt>
                <c:pt idx="1">
                  <c:v>40.54</c:v>
                </c:pt>
                <c:pt idx="2">
                  <c:v>42.56</c:v>
                </c:pt>
                <c:pt idx="3">
                  <c:v>44.59</c:v>
                </c:pt>
                <c:pt idx="4">
                  <c:v>54.91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box"/>
        <c:axId val="20625664"/>
        <c:axId val="20516864"/>
        <c:axId val="0"/>
      </c:bar3DChart>
      <c:catAx>
        <c:axId val="20625664"/>
        <c:scaling>
          <c:orientation val="minMax"/>
        </c:scaling>
        <c:delete val="0"/>
        <c:axPos val="b"/>
        <c:majorTickMark val="none"/>
        <c:minorTickMark val="none"/>
        <c:tickLblPos val="nextTo"/>
        <c:crossAx val="20516864"/>
        <c:crosses val="autoZero"/>
        <c:auto val="1"/>
        <c:lblAlgn val="ctr"/>
        <c:lblOffset val="100"/>
        <c:noMultiLvlLbl val="0"/>
      </c:catAx>
      <c:valAx>
        <c:axId val="205168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IN" dirty="0"/>
                  <a:t>In US</a:t>
                </a:r>
                <a:r>
                  <a:rPr lang="en-IN" dirty="0" smtClean="0"/>
                  <a:t>$ (million)</a:t>
                </a:r>
                <a:endParaRPr lang="en-IN" dirty="0"/>
              </a:p>
            </c:rich>
          </c:tx>
          <c:layout>
            <c:manualLayout>
              <c:xMode val="edge"/>
              <c:yMode val="edge"/>
              <c:x val="0.12942869641294841"/>
              <c:y val="0.35499626057104999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2062566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1"/>
            </a:pPr>
            <a:endParaRPr lang="en-US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1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IN" sz="3200"/>
            </a:pPr>
            <a:r>
              <a:rPr lang="en-US" sz="3200" dirty="0"/>
              <a:t>Sector Wise Allocation of Budget During</a:t>
            </a:r>
          </a:p>
          <a:p>
            <a:pPr>
              <a:defRPr lang="en-IN" sz="3200"/>
            </a:pPr>
            <a:r>
              <a:rPr lang="en-US" sz="3200" dirty="0"/>
              <a:t> 11th </a:t>
            </a:r>
            <a:r>
              <a:rPr lang="en-US" sz="3200" dirty="0" smtClean="0"/>
              <a:t>Five Year Plan </a:t>
            </a:r>
            <a:r>
              <a:rPr lang="en-US" sz="3200" dirty="0"/>
              <a:t>Period (2007-12)</a:t>
            </a:r>
          </a:p>
        </c:rich>
      </c:tx>
      <c:layout/>
      <c:overlay val="0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'Proj Vs Sanction'!$C$25</c:f>
              <c:strCache>
                <c:ptCount val="1"/>
                <c:pt idx="0">
                  <c:v>Amount Released (Crores)</c:v>
                </c:pt>
              </c:strCache>
            </c:strRef>
          </c:tx>
          <c:dLbls>
            <c:dLbl>
              <c:idx val="3"/>
              <c:layout>
                <c:manualLayout>
                  <c:x val="1.9006944444444444E-2"/>
                  <c:y val="-0.145105257348314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Biodiversity, </a:t>
                    </a:r>
                    <a:r>
                      <a:rPr lang="en-US" dirty="0" err="1" smtClean="0"/>
                      <a:t>Bioresources</a:t>
                    </a:r>
                    <a:r>
                      <a:rPr lang="en-US" dirty="0" smtClean="0"/>
                      <a:t> </a:t>
                    </a:r>
                    <a:r>
                      <a:rPr lang="en-US" dirty="0"/>
                      <a:t>&amp; </a:t>
                    </a:r>
                    <a:r>
                      <a:rPr lang="en-US" dirty="0" smtClean="0"/>
                      <a:t>Environmental</a:t>
                    </a:r>
                    <a:r>
                      <a:rPr lang="en-US" dirty="0"/>
                      <a:t>
14%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en-IN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'Proj Vs Sanction'!$B$26:$B$30</c:f>
              <c:strCache>
                <c:ptCount val="5"/>
                <c:pt idx="0">
                  <c:v>Agri Biotech &amp; Allied Areas</c:v>
                </c:pt>
                <c:pt idx="1">
                  <c:v>Medical Biotech &amp; Allied Areas</c:v>
                </c:pt>
                <c:pt idx="2">
                  <c:v>Capacity Building</c:v>
                </c:pt>
                <c:pt idx="3">
                  <c:v>Biodiver, Bioreso &amp; Environ</c:v>
                </c:pt>
                <c:pt idx="4">
                  <c:v>Basic Bio &amp; Emerging Areas</c:v>
                </c:pt>
              </c:strCache>
            </c:strRef>
          </c:cat>
          <c:val>
            <c:numRef>
              <c:f>'Proj Vs Sanction'!$C$26:$C$30</c:f>
              <c:numCache>
                <c:formatCode>General</c:formatCode>
                <c:ptCount val="5"/>
                <c:pt idx="0">
                  <c:v>310.13</c:v>
                </c:pt>
                <c:pt idx="1">
                  <c:v>381.72999999999894</c:v>
                </c:pt>
                <c:pt idx="2">
                  <c:v>308.13</c:v>
                </c:pt>
                <c:pt idx="3">
                  <c:v>198.04</c:v>
                </c:pt>
                <c:pt idx="4">
                  <c:v>238.46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1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66FD49-2109-4CCB-88B1-E88AF23C41BB}" type="doc">
      <dgm:prSet loTypeId="urn:microsoft.com/office/officeart/2005/8/layout/radial3" loCatId="cycle" qsTypeId="urn:microsoft.com/office/officeart/2005/8/quickstyle/simple5" qsCatId="simple" csTypeId="urn:microsoft.com/office/officeart/2005/8/colors/accent1_2#19" csCatId="accent1" phldr="1"/>
      <dgm:spPr/>
      <dgm:t>
        <a:bodyPr/>
        <a:lstStyle/>
        <a:p>
          <a:endParaRPr lang="en-IN"/>
        </a:p>
      </dgm:t>
    </dgm:pt>
    <dgm:pt modelId="{110AC359-7CEB-43DC-9D11-A910EBBA3F65}">
      <dgm:prSet phldrT="[Text]" custT="1"/>
      <dgm:spPr>
        <a:solidFill>
          <a:srgbClr val="002060"/>
        </a:solidFill>
      </dgm:spPr>
      <dgm:t>
        <a:bodyPr/>
        <a:lstStyle/>
        <a:p>
          <a:pPr algn="just"/>
          <a:endParaRPr lang="en-IN" sz="2400" dirty="0">
            <a:solidFill>
              <a:schemeClr val="bg1"/>
            </a:solidFill>
          </a:endParaRPr>
        </a:p>
      </dgm:t>
    </dgm:pt>
    <dgm:pt modelId="{D7DBB2FA-65DA-4D6D-872B-36F0CB61BC07}" type="parTrans" cxnId="{E6C674BE-040D-4895-8EB6-F4A6E0E7F6A7}">
      <dgm:prSet/>
      <dgm:spPr/>
      <dgm:t>
        <a:bodyPr/>
        <a:lstStyle/>
        <a:p>
          <a:endParaRPr lang="en-IN"/>
        </a:p>
      </dgm:t>
    </dgm:pt>
    <dgm:pt modelId="{E514008E-4639-4DA1-9B45-4D5BED4684CE}" type="sibTrans" cxnId="{E6C674BE-040D-4895-8EB6-F4A6E0E7F6A7}">
      <dgm:prSet/>
      <dgm:spPr/>
      <dgm:t>
        <a:bodyPr/>
        <a:lstStyle/>
        <a:p>
          <a:endParaRPr lang="en-IN"/>
        </a:p>
      </dgm:t>
    </dgm:pt>
    <dgm:pt modelId="{8002B688-507C-4343-844B-72D9FAA9F859}">
      <dgm:prSet/>
      <dgm:spPr/>
      <dgm:t>
        <a:bodyPr/>
        <a:lstStyle/>
        <a:p>
          <a:endParaRPr lang="en-IN" dirty="0"/>
        </a:p>
      </dgm:t>
    </dgm:pt>
    <dgm:pt modelId="{CDD6BA9D-E31A-482A-BFB6-85B61034979F}" type="parTrans" cxnId="{75339103-54C6-4BDC-B47F-2CEC4090BB75}">
      <dgm:prSet/>
      <dgm:spPr/>
      <dgm:t>
        <a:bodyPr/>
        <a:lstStyle/>
        <a:p>
          <a:endParaRPr lang="en-IN"/>
        </a:p>
      </dgm:t>
    </dgm:pt>
    <dgm:pt modelId="{62B61C7A-C59B-45F1-BD30-803FD85440DA}" type="sibTrans" cxnId="{75339103-54C6-4BDC-B47F-2CEC4090BB75}">
      <dgm:prSet/>
      <dgm:spPr/>
      <dgm:t>
        <a:bodyPr/>
        <a:lstStyle/>
        <a:p>
          <a:endParaRPr lang="en-IN"/>
        </a:p>
      </dgm:t>
    </dgm:pt>
    <dgm:pt modelId="{21E2D026-DB51-4625-BADD-A0E32CB58997}" type="pres">
      <dgm:prSet presAssocID="{0966FD49-2109-4CCB-88B1-E88AF23C41B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E9806C14-1EFD-4837-9841-E1B5360D9B1F}" type="pres">
      <dgm:prSet presAssocID="{0966FD49-2109-4CCB-88B1-E88AF23C41BB}" presName="radial" presStyleCnt="0">
        <dgm:presLayoutVars>
          <dgm:animLvl val="ctr"/>
        </dgm:presLayoutVars>
      </dgm:prSet>
      <dgm:spPr/>
      <dgm:t>
        <a:bodyPr/>
        <a:lstStyle/>
        <a:p>
          <a:endParaRPr lang="en-US"/>
        </a:p>
      </dgm:t>
    </dgm:pt>
    <dgm:pt modelId="{6CDA610E-8E67-421D-BAB4-E28E930AFDA6}" type="pres">
      <dgm:prSet presAssocID="{110AC359-7CEB-43DC-9D11-A910EBBA3F65}" presName="centerShape" presStyleLbl="vennNode1" presStyleIdx="0" presStyleCnt="1" custScaleX="108519" custScaleY="100000" custLinFactNeighborX="91"/>
      <dgm:spPr>
        <a:prstGeom prst="bevel">
          <a:avLst/>
        </a:prstGeom>
      </dgm:spPr>
      <dgm:t>
        <a:bodyPr/>
        <a:lstStyle/>
        <a:p>
          <a:endParaRPr lang="en-IN"/>
        </a:p>
      </dgm:t>
    </dgm:pt>
  </dgm:ptLst>
  <dgm:cxnLst>
    <dgm:cxn modelId="{B3B49A9A-7BA5-45D7-84F9-4994BCBA75E3}" type="presOf" srcId="{0966FD49-2109-4CCB-88B1-E88AF23C41BB}" destId="{21E2D026-DB51-4625-BADD-A0E32CB58997}" srcOrd="0" destOrd="0" presId="urn:microsoft.com/office/officeart/2005/8/layout/radial3"/>
    <dgm:cxn modelId="{75339103-54C6-4BDC-B47F-2CEC4090BB75}" srcId="{0966FD49-2109-4CCB-88B1-E88AF23C41BB}" destId="{8002B688-507C-4343-844B-72D9FAA9F859}" srcOrd="1" destOrd="0" parTransId="{CDD6BA9D-E31A-482A-BFB6-85B61034979F}" sibTransId="{62B61C7A-C59B-45F1-BD30-803FD85440DA}"/>
    <dgm:cxn modelId="{E6C674BE-040D-4895-8EB6-F4A6E0E7F6A7}" srcId="{0966FD49-2109-4CCB-88B1-E88AF23C41BB}" destId="{110AC359-7CEB-43DC-9D11-A910EBBA3F65}" srcOrd="0" destOrd="0" parTransId="{D7DBB2FA-65DA-4D6D-872B-36F0CB61BC07}" sibTransId="{E514008E-4639-4DA1-9B45-4D5BED4684CE}"/>
    <dgm:cxn modelId="{894792C1-5C11-414B-8D4C-6D84E799640C}" type="presOf" srcId="{110AC359-7CEB-43DC-9D11-A910EBBA3F65}" destId="{6CDA610E-8E67-421D-BAB4-E28E930AFDA6}" srcOrd="0" destOrd="0" presId="urn:microsoft.com/office/officeart/2005/8/layout/radial3"/>
    <dgm:cxn modelId="{B4E24D75-3DBF-4FBA-93E9-4F9535171A0F}" type="presParOf" srcId="{21E2D026-DB51-4625-BADD-A0E32CB58997}" destId="{E9806C14-1EFD-4837-9841-E1B5360D9B1F}" srcOrd="0" destOrd="0" presId="urn:microsoft.com/office/officeart/2005/8/layout/radial3"/>
    <dgm:cxn modelId="{19FD93B1-54C3-470D-A6C1-8233AAF39180}" type="presParOf" srcId="{E9806C14-1EFD-4837-9841-E1B5360D9B1F}" destId="{6CDA610E-8E67-421D-BAB4-E28E930AFDA6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2BFA3E-F453-4DBA-A3EE-112420F18335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1DFD4704-46F7-4CA7-91AE-5929613FEC2D}">
      <dgm:prSet custT="1"/>
      <dgm:spPr/>
      <dgm:t>
        <a:bodyPr/>
        <a:lstStyle/>
        <a:p>
          <a:pPr rtl="0"/>
          <a:r>
            <a:rPr lang="en-US" sz="3200" b="1" dirty="0" smtClean="0"/>
            <a:t>   12</a:t>
          </a:r>
          <a:r>
            <a:rPr lang="en-US" sz="3200" b="1" baseline="30000" dirty="0" smtClean="0"/>
            <a:t>th</a:t>
          </a:r>
          <a:r>
            <a:rPr lang="en-US" sz="3200" b="1" dirty="0" smtClean="0"/>
            <a:t> Five Year Plan strategy 2012-2017</a:t>
          </a:r>
          <a:endParaRPr lang="en-IN" sz="3200" b="1" dirty="0"/>
        </a:p>
      </dgm:t>
    </dgm:pt>
    <dgm:pt modelId="{F0B4D42B-CE05-4E19-AD08-4FC01046B194}" type="parTrans" cxnId="{3E752775-E98D-487D-886E-C155E681CD72}">
      <dgm:prSet/>
      <dgm:spPr/>
      <dgm:t>
        <a:bodyPr/>
        <a:lstStyle/>
        <a:p>
          <a:endParaRPr lang="en-IN"/>
        </a:p>
      </dgm:t>
    </dgm:pt>
    <dgm:pt modelId="{673BF4D7-CF5F-43DD-ABE7-6465192A4A2D}" type="sibTrans" cxnId="{3E752775-E98D-487D-886E-C155E681CD72}">
      <dgm:prSet/>
      <dgm:spPr/>
      <dgm:t>
        <a:bodyPr/>
        <a:lstStyle/>
        <a:p>
          <a:endParaRPr lang="en-IN"/>
        </a:p>
      </dgm:t>
    </dgm:pt>
    <dgm:pt modelId="{69D140FC-70F1-4D23-9CD2-68D12EE21ECF}" type="pres">
      <dgm:prSet presAssocID="{882BFA3E-F453-4DBA-A3EE-112420F183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13F3DCDD-C86B-433D-B94B-285AB94E7F83}" type="pres">
      <dgm:prSet presAssocID="{1DFD4704-46F7-4CA7-91AE-5929613FEC2D}" presName="parentText" presStyleLbl="node1" presStyleIdx="0" presStyleCnt="1" custScaleY="156345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3E752775-E98D-487D-886E-C155E681CD72}" srcId="{882BFA3E-F453-4DBA-A3EE-112420F18335}" destId="{1DFD4704-46F7-4CA7-91AE-5929613FEC2D}" srcOrd="0" destOrd="0" parTransId="{F0B4D42B-CE05-4E19-AD08-4FC01046B194}" sibTransId="{673BF4D7-CF5F-43DD-ABE7-6465192A4A2D}"/>
    <dgm:cxn modelId="{F4257F1E-5758-404E-9076-3BA7B8F60E3E}" type="presOf" srcId="{882BFA3E-F453-4DBA-A3EE-112420F18335}" destId="{69D140FC-70F1-4D23-9CD2-68D12EE21ECF}" srcOrd="0" destOrd="0" presId="urn:microsoft.com/office/officeart/2005/8/layout/vList2"/>
    <dgm:cxn modelId="{36D176BC-BA23-4709-B57B-D51E71D48798}" type="presOf" srcId="{1DFD4704-46F7-4CA7-91AE-5929613FEC2D}" destId="{13F3DCDD-C86B-433D-B94B-285AB94E7F83}" srcOrd="0" destOrd="0" presId="urn:microsoft.com/office/officeart/2005/8/layout/vList2"/>
    <dgm:cxn modelId="{8BD5C97B-0414-48E1-A40F-96779DF17C00}" type="presParOf" srcId="{69D140FC-70F1-4D23-9CD2-68D12EE21ECF}" destId="{13F3DCDD-C86B-433D-B94B-285AB94E7F8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C5DD93-6B14-4E9A-84C6-C069E2B87617}" type="doc">
      <dgm:prSet loTypeId="urn:microsoft.com/office/officeart/2005/8/layout/process2" loCatId="process" qsTypeId="urn:microsoft.com/office/officeart/2005/8/quickstyle/simple1" qsCatId="simple" csTypeId="urn:microsoft.com/office/officeart/2005/8/colors/colorful3" csCatId="colorful" phldr="1"/>
      <dgm:spPr/>
    </dgm:pt>
    <dgm:pt modelId="{E76DA242-5D09-4930-B15D-6CDD09353CF2}">
      <dgm:prSet phldrT="[Text]"/>
      <dgm:spPr>
        <a:solidFill>
          <a:srgbClr val="002060"/>
        </a:solidFill>
      </dgm:spPr>
      <dgm:t>
        <a:bodyPr/>
        <a:lstStyle/>
        <a:p>
          <a:r>
            <a:rPr lang="en-US" b="1" dirty="0" smtClean="0"/>
            <a:t>Discovery</a:t>
          </a:r>
          <a:endParaRPr lang="en-US" b="1" dirty="0"/>
        </a:p>
      </dgm:t>
    </dgm:pt>
    <dgm:pt modelId="{70C72C73-51D7-4D38-96ED-ACD9CD518FFC}" type="parTrans" cxnId="{AE80BC48-2DFB-4385-8C01-8C64063DD555}">
      <dgm:prSet/>
      <dgm:spPr/>
      <dgm:t>
        <a:bodyPr/>
        <a:lstStyle/>
        <a:p>
          <a:endParaRPr lang="en-US"/>
        </a:p>
      </dgm:t>
    </dgm:pt>
    <dgm:pt modelId="{8ACD05A9-02AF-41C3-939E-5DB3057070A0}" type="sibTrans" cxnId="{AE80BC48-2DFB-4385-8C01-8C64063DD555}">
      <dgm:prSet/>
      <dgm:spPr>
        <a:solidFill>
          <a:srgbClr val="002060"/>
        </a:solidFill>
      </dgm:spPr>
      <dgm:t>
        <a:bodyPr/>
        <a:lstStyle/>
        <a:p>
          <a:endParaRPr lang="en-US"/>
        </a:p>
      </dgm:t>
    </dgm:pt>
    <dgm:pt modelId="{72C0A37C-29B8-4B17-97BC-B07030561A5A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b="1" dirty="0" smtClean="0"/>
            <a:t>Innovation</a:t>
          </a:r>
          <a:endParaRPr lang="en-US" b="1" dirty="0"/>
        </a:p>
      </dgm:t>
    </dgm:pt>
    <dgm:pt modelId="{701BC1A9-D952-4E0E-ACEE-B24733BB1FC8}" type="parTrans" cxnId="{027F61AD-5456-41DC-9420-339F6D131391}">
      <dgm:prSet/>
      <dgm:spPr/>
      <dgm:t>
        <a:bodyPr/>
        <a:lstStyle/>
        <a:p>
          <a:endParaRPr lang="en-US"/>
        </a:p>
      </dgm:t>
    </dgm:pt>
    <dgm:pt modelId="{40A3D86E-5994-47B7-91EF-BDBFBCDCCC15}" type="sibTrans" cxnId="{027F61AD-5456-41DC-9420-339F6D131391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4EEC7C6E-6875-4F78-B0BF-038C15AAE1E7}">
      <dgm:prSet/>
      <dgm:spPr>
        <a:solidFill>
          <a:srgbClr val="7030A0"/>
        </a:solidFill>
      </dgm:spPr>
      <dgm:t>
        <a:bodyPr/>
        <a:lstStyle/>
        <a:p>
          <a:r>
            <a:rPr lang="en-US" b="1" dirty="0" smtClean="0"/>
            <a:t>Enterprise</a:t>
          </a:r>
          <a:endParaRPr lang="en-US" b="1" dirty="0"/>
        </a:p>
      </dgm:t>
    </dgm:pt>
    <dgm:pt modelId="{564C5066-2EC5-4E2E-9F39-A692E0455558}" type="parTrans" cxnId="{AF53B32E-4146-4B8C-8B19-3ED292071E0F}">
      <dgm:prSet/>
      <dgm:spPr/>
      <dgm:t>
        <a:bodyPr/>
        <a:lstStyle/>
        <a:p>
          <a:endParaRPr lang="en-US"/>
        </a:p>
      </dgm:t>
    </dgm:pt>
    <dgm:pt modelId="{45766230-8D1D-45F5-BE6A-AB1755E6DDB5}" type="sibTrans" cxnId="{AF53B32E-4146-4B8C-8B19-3ED292071E0F}">
      <dgm:prSet/>
      <dgm:spPr/>
      <dgm:t>
        <a:bodyPr/>
        <a:lstStyle/>
        <a:p>
          <a:endParaRPr lang="en-US"/>
        </a:p>
      </dgm:t>
    </dgm:pt>
    <dgm:pt modelId="{B6476383-261B-4C97-B746-FE5AE18922B6}" type="pres">
      <dgm:prSet presAssocID="{09C5DD93-6B14-4E9A-84C6-C069E2B87617}" presName="linearFlow" presStyleCnt="0">
        <dgm:presLayoutVars>
          <dgm:resizeHandles val="exact"/>
        </dgm:presLayoutVars>
      </dgm:prSet>
      <dgm:spPr/>
    </dgm:pt>
    <dgm:pt modelId="{0B0E47AC-55EE-4C91-A775-3896FA788F9D}" type="pres">
      <dgm:prSet presAssocID="{E76DA242-5D09-4930-B15D-6CDD09353CF2}" presName="node" presStyleLbl="node1" presStyleIdx="0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A83EAC1E-2B10-4500-ABE2-275171095C5F}" type="pres">
      <dgm:prSet presAssocID="{8ACD05A9-02AF-41C3-939E-5DB3057070A0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37ADEC3-849A-4361-A5D4-7F2B6437F99F}" type="pres">
      <dgm:prSet presAssocID="{8ACD05A9-02AF-41C3-939E-5DB3057070A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E11B0440-C4C9-4016-AA3E-1D4FD8C1D078}" type="pres">
      <dgm:prSet presAssocID="{72C0A37C-29B8-4B17-97BC-B07030561A5A}" presName="node" presStyleLbl="node1" presStyleIdx="1" presStyleCnt="3" custLinFactNeighborY="-5263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5A329B0A-E949-48E8-A96B-2CB71CA0B86C}" type="pres">
      <dgm:prSet presAssocID="{40A3D86E-5994-47B7-91EF-BDBFBCDCCC1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CF4728F-28D5-4912-987B-B357FFE442E9}" type="pres">
      <dgm:prSet presAssocID="{40A3D86E-5994-47B7-91EF-BDBFBCDCCC1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C2ADF44-D125-4F9C-9607-5D6C08DE70A5}" type="pres">
      <dgm:prSet presAssocID="{4EEC7C6E-6875-4F78-B0BF-038C15AAE1E7}" presName="node" presStyleLbl="node1" presStyleIdx="2" presStyleCnt="3">
        <dgm:presLayoutVars>
          <dgm:bulletEnabled val="1"/>
        </dgm:presLayoutVars>
      </dgm:prSet>
      <dgm:spPr>
        <a:prstGeom prst="cube">
          <a:avLst/>
        </a:prstGeom>
      </dgm:spPr>
      <dgm:t>
        <a:bodyPr/>
        <a:lstStyle/>
        <a:p>
          <a:endParaRPr lang="en-US"/>
        </a:p>
      </dgm:t>
    </dgm:pt>
  </dgm:ptLst>
  <dgm:cxnLst>
    <dgm:cxn modelId="{367BA1DD-0445-4D2C-9EFD-A970504805B0}" type="presOf" srcId="{E76DA242-5D09-4930-B15D-6CDD09353CF2}" destId="{0B0E47AC-55EE-4C91-A775-3896FA788F9D}" srcOrd="0" destOrd="0" presId="urn:microsoft.com/office/officeart/2005/8/layout/process2"/>
    <dgm:cxn modelId="{385D7D1C-6F4B-453E-B42D-20658597B805}" type="presOf" srcId="{72C0A37C-29B8-4B17-97BC-B07030561A5A}" destId="{E11B0440-C4C9-4016-AA3E-1D4FD8C1D078}" srcOrd="0" destOrd="0" presId="urn:microsoft.com/office/officeart/2005/8/layout/process2"/>
    <dgm:cxn modelId="{BCA18289-AC0C-443F-8A97-1C20A426B944}" type="presOf" srcId="{8ACD05A9-02AF-41C3-939E-5DB3057070A0}" destId="{A83EAC1E-2B10-4500-ABE2-275171095C5F}" srcOrd="0" destOrd="0" presId="urn:microsoft.com/office/officeart/2005/8/layout/process2"/>
    <dgm:cxn modelId="{EB9D78A8-D7C0-41AA-AF02-0BEFBC5905C7}" type="presOf" srcId="{09C5DD93-6B14-4E9A-84C6-C069E2B87617}" destId="{B6476383-261B-4C97-B746-FE5AE18922B6}" srcOrd="0" destOrd="0" presId="urn:microsoft.com/office/officeart/2005/8/layout/process2"/>
    <dgm:cxn modelId="{15BD7BBC-5EBC-446D-9147-7D058BF1A026}" type="presOf" srcId="{8ACD05A9-02AF-41C3-939E-5DB3057070A0}" destId="{237ADEC3-849A-4361-A5D4-7F2B6437F99F}" srcOrd="1" destOrd="0" presId="urn:microsoft.com/office/officeart/2005/8/layout/process2"/>
    <dgm:cxn modelId="{D3C0E291-B393-4DAB-B8D0-0C8E419511BF}" type="presOf" srcId="{40A3D86E-5994-47B7-91EF-BDBFBCDCCC15}" destId="{5A329B0A-E949-48E8-A96B-2CB71CA0B86C}" srcOrd="0" destOrd="0" presId="urn:microsoft.com/office/officeart/2005/8/layout/process2"/>
    <dgm:cxn modelId="{AE80BC48-2DFB-4385-8C01-8C64063DD555}" srcId="{09C5DD93-6B14-4E9A-84C6-C069E2B87617}" destId="{E76DA242-5D09-4930-B15D-6CDD09353CF2}" srcOrd="0" destOrd="0" parTransId="{70C72C73-51D7-4D38-96ED-ACD9CD518FFC}" sibTransId="{8ACD05A9-02AF-41C3-939E-5DB3057070A0}"/>
    <dgm:cxn modelId="{B2D4CE19-E92C-4228-9F77-3151EEADEE68}" type="presOf" srcId="{4EEC7C6E-6875-4F78-B0BF-038C15AAE1E7}" destId="{4C2ADF44-D125-4F9C-9607-5D6C08DE70A5}" srcOrd="0" destOrd="0" presId="urn:microsoft.com/office/officeart/2005/8/layout/process2"/>
    <dgm:cxn modelId="{86C4B4FF-5E67-49EF-BD5F-69D8E5A862B1}" type="presOf" srcId="{40A3D86E-5994-47B7-91EF-BDBFBCDCCC15}" destId="{3CF4728F-28D5-4912-987B-B357FFE442E9}" srcOrd="1" destOrd="0" presId="urn:microsoft.com/office/officeart/2005/8/layout/process2"/>
    <dgm:cxn modelId="{AF53B32E-4146-4B8C-8B19-3ED292071E0F}" srcId="{09C5DD93-6B14-4E9A-84C6-C069E2B87617}" destId="{4EEC7C6E-6875-4F78-B0BF-038C15AAE1E7}" srcOrd="2" destOrd="0" parTransId="{564C5066-2EC5-4E2E-9F39-A692E0455558}" sibTransId="{45766230-8D1D-45F5-BE6A-AB1755E6DDB5}"/>
    <dgm:cxn modelId="{027F61AD-5456-41DC-9420-339F6D131391}" srcId="{09C5DD93-6B14-4E9A-84C6-C069E2B87617}" destId="{72C0A37C-29B8-4B17-97BC-B07030561A5A}" srcOrd="1" destOrd="0" parTransId="{701BC1A9-D952-4E0E-ACEE-B24733BB1FC8}" sibTransId="{40A3D86E-5994-47B7-91EF-BDBFBCDCCC15}"/>
    <dgm:cxn modelId="{A18DDD7D-200D-483A-A30A-4695403C38F4}" type="presParOf" srcId="{B6476383-261B-4C97-B746-FE5AE18922B6}" destId="{0B0E47AC-55EE-4C91-A775-3896FA788F9D}" srcOrd="0" destOrd="0" presId="urn:microsoft.com/office/officeart/2005/8/layout/process2"/>
    <dgm:cxn modelId="{C7EA8991-8F1D-4679-8646-07F6FD888935}" type="presParOf" srcId="{B6476383-261B-4C97-B746-FE5AE18922B6}" destId="{A83EAC1E-2B10-4500-ABE2-275171095C5F}" srcOrd="1" destOrd="0" presId="urn:microsoft.com/office/officeart/2005/8/layout/process2"/>
    <dgm:cxn modelId="{11BBC02E-75F7-4931-A612-16DEDB605275}" type="presParOf" srcId="{A83EAC1E-2B10-4500-ABE2-275171095C5F}" destId="{237ADEC3-849A-4361-A5D4-7F2B6437F99F}" srcOrd="0" destOrd="0" presId="urn:microsoft.com/office/officeart/2005/8/layout/process2"/>
    <dgm:cxn modelId="{8926B719-A282-4255-988F-F8FD29C507FB}" type="presParOf" srcId="{B6476383-261B-4C97-B746-FE5AE18922B6}" destId="{E11B0440-C4C9-4016-AA3E-1D4FD8C1D078}" srcOrd="2" destOrd="0" presId="urn:microsoft.com/office/officeart/2005/8/layout/process2"/>
    <dgm:cxn modelId="{CC4AAC2E-8FA3-44C8-883F-8B2CCDF1C7F5}" type="presParOf" srcId="{B6476383-261B-4C97-B746-FE5AE18922B6}" destId="{5A329B0A-E949-48E8-A96B-2CB71CA0B86C}" srcOrd="3" destOrd="0" presId="urn:microsoft.com/office/officeart/2005/8/layout/process2"/>
    <dgm:cxn modelId="{6FFB8831-D7DF-49FC-A2E8-13C38CA67B4D}" type="presParOf" srcId="{5A329B0A-E949-48E8-A96B-2CB71CA0B86C}" destId="{3CF4728F-28D5-4912-987B-B357FFE442E9}" srcOrd="0" destOrd="0" presId="urn:microsoft.com/office/officeart/2005/8/layout/process2"/>
    <dgm:cxn modelId="{A459DD2A-5B38-468E-9201-A8383D19A2A1}" type="presParOf" srcId="{B6476383-261B-4C97-B746-FE5AE18922B6}" destId="{4C2ADF44-D125-4F9C-9607-5D6C08DE70A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26BB49-01FB-4698-8E68-0F05DC7E1FE6}" type="doc">
      <dgm:prSet loTypeId="urn:microsoft.com/office/officeart/2005/8/layout/vList2" loCatId="list" qsTypeId="urn:microsoft.com/office/officeart/2005/8/quickstyle/simple1#6" qsCatId="simple" csTypeId="urn:microsoft.com/office/officeart/2005/8/colors/accent1_2#7" csCatId="accent1" phldr="1"/>
      <dgm:spPr/>
      <dgm:t>
        <a:bodyPr/>
        <a:lstStyle/>
        <a:p>
          <a:endParaRPr lang="en-IN"/>
        </a:p>
      </dgm:t>
    </dgm:pt>
    <dgm:pt modelId="{D63F8D78-E506-4934-BE95-9B2394A97526}">
      <dgm:prSet custT="1"/>
      <dgm:spPr>
        <a:solidFill>
          <a:srgbClr val="002060"/>
        </a:solidFill>
      </dgm:spPr>
      <dgm:t>
        <a:bodyPr/>
        <a:lstStyle/>
        <a:p>
          <a:pPr algn="ctr" rtl="0"/>
          <a:endParaRPr lang="en-IN" sz="2400" b="1" dirty="0" smtClean="0"/>
        </a:p>
        <a:p>
          <a:pPr algn="ctr" rtl="0"/>
          <a:r>
            <a:rPr lang="en-IN" sz="2400" b="1" dirty="0" smtClean="0"/>
            <a:t>FACTS  SHEET </a:t>
          </a:r>
          <a:r>
            <a:rPr lang="en-IN" sz="2000" dirty="0" smtClean="0"/>
            <a:t/>
          </a:r>
          <a:br>
            <a:rPr lang="en-IN" sz="2000" dirty="0" smtClean="0"/>
          </a:br>
          <a:endParaRPr lang="en-IN" sz="2000" dirty="0"/>
        </a:p>
      </dgm:t>
    </dgm:pt>
    <dgm:pt modelId="{A132146C-CCE6-4164-8ACF-4A77B9BD1687}" type="parTrans" cxnId="{97F764F1-0038-4313-AA16-7BA52AE80BDF}">
      <dgm:prSet/>
      <dgm:spPr/>
      <dgm:t>
        <a:bodyPr/>
        <a:lstStyle/>
        <a:p>
          <a:endParaRPr lang="en-IN"/>
        </a:p>
      </dgm:t>
    </dgm:pt>
    <dgm:pt modelId="{4684FB1B-97C5-4880-B52F-ED62E4E5C99A}" type="sibTrans" cxnId="{97F764F1-0038-4313-AA16-7BA52AE80BDF}">
      <dgm:prSet/>
      <dgm:spPr/>
      <dgm:t>
        <a:bodyPr/>
        <a:lstStyle/>
        <a:p>
          <a:endParaRPr lang="en-IN"/>
        </a:p>
      </dgm:t>
    </dgm:pt>
    <dgm:pt modelId="{B96A5776-4B6B-442D-A29B-77305AE8EABA}" type="pres">
      <dgm:prSet presAssocID="{9126BB49-01FB-4698-8E68-0F05DC7E1F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E0C00DB2-87F4-4850-A207-3B772DBBC145}" type="pres">
      <dgm:prSet presAssocID="{D63F8D78-E506-4934-BE95-9B2394A9752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B99E1513-3747-4C3F-8A8E-CF0741C8C882}" type="presOf" srcId="{9126BB49-01FB-4698-8E68-0F05DC7E1FE6}" destId="{B96A5776-4B6B-442D-A29B-77305AE8EABA}" srcOrd="0" destOrd="0" presId="urn:microsoft.com/office/officeart/2005/8/layout/vList2"/>
    <dgm:cxn modelId="{D5E8B1E4-8A08-4259-9CB5-849BD1CF8ED2}" type="presOf" srcId="{D63F8D78-E506-4934-BE95-9B2394A97526}" destId="{E0C00DB2-87F4-4850-A207-3B772DBBC145}" srcOrd="0" destOrd="0" presId="urn:microsoft.com/office/officeart/2005/8/layout/vList2"/>
    <dgm:cxn modelId="{97F764F1-0038-4313-AA16-7BA52AE80BDF}" srcId="{9126BB49-01FB-4698-8E68-0F05DC7E1FE6}" destId="{D63F8D78-E506-4934-BE95-9B2394A97526}" srcOrd="0" destOrd="0" parTransId="{A132146C-CCE6-4164-8ACF-4A77B9BD1687}" sibTransId="{4684FB1B-97C5-4880-B52F-ED62E4E5C99A}"/>
    <dgm:cxn modelId="{07552B03-29FD-451E-BC9C-6567860B4E56}" type="presParOf" srcId="{B96A5776-4B6B-442D-A29B-77305AE8EABA}" destId="{E0C00DB2-87F4-4850-A207-3B772DBBC1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FA82C2-5C92-4984-9530-0B455DCED777}" type="doc">
      <dgm:prSet loTypeId="urn:microsoft.com/office/officeart/2005/8/layout/cycle3" loCatId="cycle" qsTypeId="urn:microsoft.com/office/officeart/2005/8/quickstyle/simple1#7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C0FA4D0D-F602-4189-A40C-95D5CA6F974F}">
      <dgm:prSet phldrT="[Text]" custT="1"/>
      <dgm:spPr/>
      <dgm:t>
        <a:bodyPr/>
        <a:lstStyle/>
        <a:p>
          <a:r>
            <a:rPr lang="en-US" sz="2000" b="1" dirty="0" smtClean="0"/>
            <a:t>Discovery led innovation (2410 )</a:t>
          </a:r>
          <a:endParaRPr lang="en-IN" sz="2000" b="1" dirty="0"/>
        </a:p>
      </dgm:t>
    </dgm:pt>
    <dgm:pt modelId="{4E273F31-D5DD-4B7D-8094-B78E8055B934}" type="parTrans" cxnId="{8CB0CB04-1E1F-4FF9-A380-1A112C8FB1FC}">
      <dgm:prSet/>
      <dgm:spPr/>
      <dgm:t>
        <a:bodyPr/>
        <a:lstStyle/>
        <a:p>
          <a:endParaRPr lang="en-IN"/>
        </a:p>
      </dgm:t>
    </dgm:pt>
    <dgm:pt modelId="{32A3172F-F1B2-4C4C-AF93-083C132E4BD6}" type="sibTrans" cxnId="{8CB0CB04-1E1F-4FF9-A380-1A112C8FB1FC}">
      <dgm:prSet/>
      <dgm:spPr>
        <a:solidFill>
          <a:schemeClr val="accent2"/>
        </a:solidFill>
      </dgm:spPr>
      <dgm:t>
        <a:bodyPr/>
        <a:lstStyle/>
        <a:p>
          <a:endParaRPr lang="en-IN"/>
        </a:p>
      </dgm:t>
    </dgm:pt>
    <dgm:pt modelId="{C3A1F30E-993A-4439-A05C-0F1FBD680E2D}">
      <dgm:prSet phldrT="[Text]" custT="1"/>
      <dgm:spPr/>
      <dgm:t>
        <a:bodyPr/>
        <a:lstStyle/>
        <a:p>
          <a:r>
            <a:rPr lang="en-US" sz="2000" b="1" dirty="0" err="1" smtClean="0"/>
            <a:t>Centres</a:t>
          </a:r>
          <a:r>
            <a:rPr lang="en-US" sz="2000" b="1" dirty="0" smtClean="0"/>
            <a:t> </a:t>
          </a:r>
        </a:p>
        <a:p>
          <a:r>
            <a:rPr lang="en-US" sz="2000" b="1" dirty="0" smtClean="0"/>
            <a:t>of excellence (50)</a:t>
          </a:r>
        </a:p>
      </dgm:t>
    </dgm:pt>
    <dgm:pt modelId="{C5C898D4-4100-42E0-B7C1-B05D5AE13B11}" type="parTrans" cxnId="{4B6A94F2-15C9-40FC-B475-135231F9700C}">
      <dgm:prSet/>
      <dgm:spPr/>
      <dgm:t>
        <a:bodyPr/>
        <a:lstStyle/>
        <a:p>
          <a:endParaRPr lang="en-IN"/>
        </a:p>
      </dgm:t>
    </dgm:pt>
    <dgm:pt modelId="{5AE241CA-C8D6-43D3-A0A3-64B84CC128CE}" type="sibTrans" cxnId="{4B6A94F2-15C9-40FC-B475-135231F9700C}">
      <dgm:prSet/>
      <dgm:spPr/>
      <dgm:t>
        <a:bodyPr/>
        <a:lstStyle/>
        <a:p>
          <a:endParaRPr lang="en-IN"/>
        </a:p>
      </dgm:t>
    </dgm:pt>
    <dgm:pt modelId="{319B6092-6A53-41A9-A468-8DD80C538CFA}">
      <dgm:prSet phldrT="[Text]" custT="1"/>
      <dgm:spPr/>
      <dgm:t>
        <a:bodyPr/>
        <a:lstStyle/>
        <a:p>
          <a:r>
            <a:rPr lang="en-US" sz="2000" b="1" dirty="0" smtClean="0"/>
            <a:t>New</a:t>
          </a:r>
        </a:p>
        <a:p>
          <a:r>
            <a:rPr lang="en-US" sz="2000" b="1" dirty="0" smtClean="0"/>
            <a:t>Institutions (6)</a:t>
          </a:r>
          <a:endParaRPr lang="en-IN" sz="2000" b="1" dirty="0"/>
        </a:p>
      </dgm:t>
    </dgm:pt>
    <dgm:pt modelId="{EE0562B0-4262-477F-8B3A-BA2FD924982B}" type="parTrans" cxnId="{596AE95F-AA6C-43A1-BF13-C4E0927003DF}">
      <dgm:prSet/>
      <dgm:spPr/>
      <dgm:t>
        <a:bodyPr/>
        <a:lstStyle/>
        <a:p>
          <a:endParaRPr lang="en-IN"/>
        </a:p>
      </dgm:t>
    </dgm:pt>
    <dgm:pt modelId="{0F18A1A9-E494-4A5E-88AD-20C6A3FC16CD}" type="sibTrans" cxnId="{596AE95F-AA6C-43A1-BF13-C4E0927003DF}">
      <dgm:prSet/>
      <dgm:spPr/>
      <dgm:t>
        <a:bodyPr/>
        <a:lstStyle/>
        <a:p>
          <a:endParaRPr lang="en-IN"/>
        </a:p>
      </dgm:t>
    </dgm:pt>
    <dgm:pt modelId="{A7F8F5DB-0022-4DB0-A64C-BD23B374F04E}">
      <dgm:prSet phldrT="[Text]" custT="1"/>
      <dgm:spPr/>
      <dgm:t>
        <a:bodyPr/>
        <a:lstStyle/>
        <a:p>
          <a:r>
            <a:rPr lang="en-US" sz="2000" b="1" dirty="0" smtClean="0"/>
            <a:t>Bio-clusters(3)</a:t>
          </a:r>
          <a:endParaRPr lang="en-IN" sz="2000" b="1" dirty="0"/>
        </a:p>
      </dgm:t>
    </dgm:pt>
    <dgm:pt modelId="{B2F1281F-DC8D-4D58-9FF3-99BC5666C627}" type="parTrans" cxnId="{7CBD900C-4AAB-472C-8744-B9FCD1C2BAC2}">
      <dgm:prSet/>
      <dgm:spPr/>
      <dgm:t>
        <a:bodyPr/>
        <a:lstStyle/>
        <a:p>
          <a:endParaRPr lang="en-IN"/>
        </a:p>
      </dgm:t>
    </dgm:pt>
    <dgm:pt modelId="{285C4327-82D3-43A4-93C3-ED2AD04DA5F5}" type="sibTrans" cxnId="{7CBD900C-4AAB-472C-8744-B9FCD1C2BAC2}">
      <dgm:prSet/>
      <dgm:spPr/>
      <dgm:t>
        <a:bodyPr/>
        <a:lstStyle/>
        <a:p>
          <a:endParaRPr lang="en-IN"/>
        </a:p>
      </dgm:t>
    </dgm:pt>
    <dgm:pt modelId="{90487D4A-510C-42BB-A112-582ECFCE5107}">
      <dgm:prSet phldrT="[Text]" custT="1"/>
      <dgm:spPr/>
      <dgm:t>
        <a:bodyPr/>
        <a:lstStyle/>
        <a:p>
          <a:r>
            <a:rPr lang="en-US" sz="2000" b="1" dirty="0" smtClean="0"/>
            <a:t>Translational Platforms (10) </a:t>
          </a:r>
          <a:endParaRPr lang="en-IN" sz="2000" b="1" dirty="0"/>
        </a:p>
      </dgm:t>
    </dgm:pt>
    <dgm:pt modelId="{2067A144-328D-4476-A37E-83E6A8FFE476}" type="parTrans" cxnId="{5278CCA0-38A7-480B-A370-B4D0D8912892}">
      <dgm:prSet/>
      <dgm:spPr/>
      <dgm:t>
        <a:bodyPr/>
        <a:lstStyle/>
        <a:p>
          <a:endParaRPr lang="en-IN"/>
        </a:p>
      </dgm:t>
    </dgm:pt>
    <dgm:pt modelId="{879BF062-23EE-43AC-8224-FE4D7CA22EA0}" type="sibTrans" cxnId="{5278CCA0-38A7-480B-A370-B4D0D8912892}">
      <dgm:prSet/>
      <dgm:spPr/>
      <dgm:t>
        <a:bodyPr/>
        <a:lstStyle/>
        <a:p>
          <a:endParaRPr lang="en-IN"/>
        </a:p>
      </dgm:t>
    </dgm:pt>
    <dgm:pt modelId="{F0B5E6DF-7151-459B-8D21-8A85D3D3541E}">
      <dgm:prSet custT="1"/>
      <dgm:spPr/>
      <dgm:t>
        <a:bodyPr/>
        <a:lstStyle/>
        <a:p>
          <a:r>
            <a:rPr lang="en-US" sz="2000" b="1" dirty="0" smtClean="0"/>
            <a:t>Networks   (52)</a:t>
          </a:r>
          <a:endParaRPr lang="en-IN" sz="2000" b="1" dirty="0"/>
        </a:p>
      </dgm:t>
    </dgm:pt>
    <dgm:pt modelId="{95842971-7950-45BF-BA3D-E1A2A7343AFE}" type="parTrans" cxnId="{B431756F-3AB8-4FF1-9786-E0FBD7B81E04}">
      <dgm:prSet/>
      <dgm:spPr/>
      <dgm:t>
        <a:bodyPr/>
        <a:lstStyle/>
        <a:p>
          <a:endParaRPr lang="en-IN"/>
        </a:p>
      </dgm:t>
    </dgm:pt>
    <dgm:pt modelId="{C78F970E-8DAF-469E-B9F9-D79179F67E3C}" type="sibTrans" cxnId="{B431756F-3AB8-4FF1-9786-E0FBD7B81E04}">
      <dgm:prSet/>
      <dgm:spPr/>
      <dgm:t>
        <a:bodyPr/>
        <a:lstStyle/>
        <a:p>
          <a:endParaRPr lang="en-IN"/>
        </a:p>
      </dgm:t>
    </dgm:pt>
    <dgm:pt modelId="{A6EBD2EA-BE3F-460B-9035-195180C9C0F6}">
      <dgm:prSet custT="1"/>
      <dgm:spPr/>
      <dgm:t>
        <a:bodyPr/>
        <a:lstStyle/>
        <a:p>
          <a:r>
            <a:rPr lang="en-US" sz="2000" b="1" dirty="0" smtClean="0"/>
            <a:t>Global  Partnerships (16)</a:t>
          </a:r>
          <a:endParaRPr lang="en-IN" sz="2000" b="1" dirty="0"/>
        </a:p>
      </dgm:t>
    </dgm:pt>
    <dgm:pt modelId="{25EBC312-C897-4C64-8697-D522415230E8}" type="parTrans" cxnId="{F2E6AC0B-42F0-4B84-91C0-6D140BAE3234}">
      <dgm:prSet/>
      <dgm:spPr/>
      <dgm:t>
        <a:bodyPr/>
        <a:lstStyle/>
        <a:p>
          <a:endParaRPr lang="en-IN"/>
        </a:p>
      </dgm:t>
    </dgm:pt>
    <dgm:pt modelId="{513206C5-3184-4579-8BD6-906212977AFD}" type="sibTrans" cxnId="{F2E6AC0B-42F0-4B84-91C0-6D140BAE3234}">
      <dgm:prSet/>
      <dgm:spPr/>
      <dgm:t>
        <a:bodyPr/>
        <a:lstStyle/>
        <a:p>
          <a:endParaRPr lang="en-IN"/>
        </a:p>
      </dgm:t>
    </dgm:pt>
    <dgm:pt modelId="{C5D99DF2-3301-4C8C-80E2-7BF10E6337D7}">
      <dgm:prSet custT="1"/>
      <dgm:spPr/>
      <dgm:t>
        <a:bodyPr/>
        <a:lstStyle/>
        <a:p>
          <a:r>
            <a:rPr lang="en-US" sz="2000" b="1" dirty="0" smtClean="0"/>
            <a:t>Grand Challenges (5)</a:t>
          </a:r>
          <a:endParaRPr lang="en-IN" sz="2000" b="1" dirty="0"/>
        </a:p>
      </dgm:t>
    </dgm:pt>
    <dgm:pt modelId="{4E00A545-78B5-4D61-A71D-94722C0AF3FD}" type="parTrans" cxnId="{962FC283-7F21-49B1-860C-299DA85BE4F6}">
      <dgm:prSet/>
      <dgm:spPr/>
      <dgm:t>
        <a:bodyPr/>
        <a:lstStyle/>
        <a:p>
          <a:endParaRPr lang="en-IN"/>
        </a:p>
      </dgm:t>
    </dgm:pt>
    <dgm:pt modelId="{5D4817A8-11C1-4039-B255-E8E4CA137BA6}" type="sibTrans" cxnId="{962FC283-7F21-49B1-860C-299DA85BE4F6}">
      <dgm:prSet/>
      <dgm:spPr/>
      <dgm:t>
        <a:bodyPr/>
        <a:lstStyle/>
        <a:p>
          <a:endParaRPr lang="en-IN"/>
        </a:p>
      </dgm:t>
    </dgm:pt>
    <dgm:pt modelId="{B5C5147E-E83B-476D-A18D-417BEB0BFCB9}">
      <dgm:prSet phldrT="[Text]" custT="1"/>
      <dgm:spPr/>
      <dgm:t>
        <a:bodyPr/>
        <a:lstStyle/>
        <a:p>
          <a:r>
            <a:rPr lang="en-US" sz="2000" b="1" dirty="0" smtClean="0"/>
            <a:t>Public-Private Partnerships (100)</a:t>
          </a:r>
        </a:p>
      </dgm:t>
    </dgm:pt>
    <dgm:pt modelId="{382EA31C-1013-4621-B199-07FDF8697E68}" type="parTrans" cxnId="{FDFD5B59-36F9-40C9-B74C-2BDE04E5D27A}">
      <dgm:prSet/>
      <dgm:spPr/>
      <dgm:t>
        <a:bodyPr/>
        <a:lstStyle/>
        <a:p>
          <a:endParaRPr lang="en-IN"/>
        </a:p>
      </dgm:t>
    </dgm:pt>
    <dgm:pt modelId="{26D2CE1D-F1E3-4347-8B00-6A38754A1703}" type="sibTrans" cxnId="{FDFD5B59-36F9-40C9-B74C-2BDE04E5D27A}">
      <dgm:prSet/>
      <dgm:spPr/>
      <dgm:t>
        <a:bodyPr/>
        <a:lstStyle/>
        <a:p>
          <a:endParaRPr lang="en-IN"/>
        </a:p>
      </dgm:t>
    </dgm:pt>
    <dgm:pt modelId="{BE114931-68F1-4315-AA12-F3D7321CB177}" type="pres">
      <dgm:prSet presAssocID="{D9FA82C2-5C92-4984-9530-0B455DCED7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34A1F762-6A87-42AE-9D8E-8F4DDA59AE9C}" type="pres">
      <dgm:prSet presAssocID="{D9FA82C2-5C92-4984-9530-0B455DCED777}" presName="cycle" presStyleCnt="0"/>
      <dgm:spPr/>
      <dgm:t>
        <a:bodyPr/>
        <a:lstStyle/>
        <a:p>
          <a:endParaRPr lang="en-IN"/>
        </a:p>
      </dgm:t>
    </dgm:pt>
    <dgm:pt modelId="{173AF3BB-A5DF-468C-966D-65B1809ED6DE}" type="pres">
      <dgm:prSet presAssocID="{C0FA4D0D-F602-4189-A40C-95D5CA6F974F}" presName="nodeFirstNode" presStyleLbl="node1" presStyleIdx="0" presStyleCnt="9" custScaleY="156007" custRadScaleRad="95841" custRadScaleInc="-22898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0077D2E-A769-491F-9A35-2581AB3E5590}" type="pres">
      <dgm:prSet presAssocID="{32A3172F-F1B2-4C4C-AF93-083C132E4BD6}" presName="sibTransFirstNode" presStyleLbl="bgShp" presStyleIdx="0" presStyleCnt="1" custLinFactNeighborX="4756" custLinFactNeighborY="-2051"/>
      <dgm:spPr/>
      <dgm:t>
        <a:bodyPr/>
        <a:lstStyle/>
        <a:p>
          <a:endParaRPr lang="en-IN"/>
        </a:p>
      </dgm:t>
    </dgm:pt>
    <dgm:pt modelId="{4D974455-FA86-4F5C-9998-C578C6F605D3}" type="pres">
      <dgm:prSet presAssocID="{C3A1F30E-993A-4439-A05C-0F1FBD680E2D}" presName="nodeFollowingNodes" presStyleLbl="node1" presStyleIdx="1" presStyleCnt="9" custScaleX="127039" custScaleY="151138" custRadScaleRad="111464" custRadScaleInc="1143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4A8D594-D1C3-410F-A099-08531E467ECF}" type="pres">
      <dgm:prSet presAssocID="{F0B5E6DF-7151-459B-8D21-8A85D3D3541E}" presName="nodeFollowingNodes" presStyleLbl="node1" presStyleIdx="2" presStyleCnt="9" custScaleX="118144" custScaleY="115778" custRadScaleRad="103997" custRadScaleInc="-1105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B8AB86D-1820-4F1A-A819-D8D47E4782FA}" type="pres">
      <dgm:prSet presAssocID="{319B6092-6A53-41A9-A468-8DD80C538CFA}" presName="nodeFollowingNodes" presStyleLbl="node1" presStyleIdx="3" presStyleCnt="9" custScaleX="125624" custScaleY="99999" custRadScaleRad="114052" custRadScaleInc="-3564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80312BE-D0A2-4992-8A13-0C7CF03CF08E}" type="pres">
      <dgm:prSet presAssocID="{A6EBD2EA-BE3F-460B-9035-195180C9C0F6}" presName="nodeFollowingNodes" presStyleLbl="node1" presStyleIdx="4" presStyleCnt="9" custScaleX="157428" custScaleY="120948" custRadScaleRad="109381" custRadScaleInc="14411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75C475A-6C12-40CA-A244-6A265028421A}" type="pres">
      <dgm:prSet presAssocID="{A7F8F5DB-0022-4DB0-A64C-BD23B374F04E}" presName="nodeFollowingNodes" presStyleLbl="node1" presStyleIdx="5" presStyleCnt="9" custScaleX="127653" custScaleY="97229" custRadScaleRad="105304" custRadScaleInc="11621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15FA70A-7269-4DDB-A81B-1B02B5AFCE83}" type="pres">
      <dgm:prSet presAssocID="{90487D4A-510C-42BB-A112-582ECFCE5107}" presName="nodeFollowingNodes" presStyleLbl="node1" presStyleIdx="6" presStyleCnt="9" custScaleX="127551" custScaleY="103873" custRadScaleRad="119616" custRadScaleInc="10710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243B31C5-CAF4-44F1-93F8-4BFF6ECE84EB}" type="pres">
      <dgm:prSet presAssocID="{C5D99DF2-3301-4C8C-80E2-7BF10E6337D7}" presName="nodeFollowingNodes" presStyleLbl="node1" presStyleIdx="7" presStyleCnt="9" custScaleX="132537" custScaleY="106139" custRadScaleRad="108125" custRadScaleInc="-374806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3EE2B63-D4D9-425E-B573-BD3E42EE3668}" type="pres">
      <dgm:prSet presAssocID="{B5C5147E-E83B-476D-A18D-417BEB0BFCB9}" presName="nodeFollowingNodes" presStyleLbl="node1" presStyleIdx="8" presStyleCnt="9" custScaleX="125624" custScaleY="139358" custRadScaleRad="115986" custRadScaleInc="-40277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7CBD900C-4AAB-472C-8744-B9FCD1C2BAC2}" srcId="{D9FA82C2-5C92-4984-9530-0B455DCED777}" destId="{A7F8F5DB-0022-4DB0-A64C-BD23B374F04E}" srcOrd="5" destOrd="0" parTransId="{B2F1281F-DC8D-4D58-9FF3-99BC5666C627}" sibTransId="{285C4327-82D3-43A4-93C3-ED2AD04DA5F5}"/>
    <dgm:cxn modelId="{596AE95F-AA6C-43A1-BF13-C4E0927003DF}" srcId="{D9FA82C2-5C92-4984-9530-0B455DCED777}" destId="{319B6092-6A53-41A9-A468-8DD80C538CFA}" srcOrd="3" destOrd="0" parTransId="{EE0562B0-4262-477F-8B3A-BA2FD924982B}" sibTransId="{0F18A1A9-E494-4A5E-88AD-20C6A3FC16CD}"/>
    <dgm:cxn modelId="{962FC283-7F21-49B1-860C-299DA85BE4F6}" srcId="{D9FA82C2-5C92-4984-9530-0B455DCED777}" destId="{C5D99DF2-3301-4C8C-80E2-7BF10E6337D7}" srcOrd="7" destOrd="0" parTransId="{4E00A545-78B5-4D61-A71D-94722C0AF3FD}" sibTransId="{5D4817A8-11C1-4039-B255-E8E4CA137BA6}"/>
    <dgm:cxn modelId="{24AAB759-8FF3-4816-B443-0730D23AED90}" type="presOf" srcId="{C5D99DF2-3301-4C8C-80E2-7BF10E6337D7}" destId="{243B31C5-CAF4-44F1-93F8-4BFF6ECE84EB}" srcOrd="0" destOrd="0" presId="urn:microsoft.com/office/officeart/2005/8/layout/cycle3"/>
    <dgm:cxn modelId="{B431756F-3AB8-4FF1-9786-E0FBD7B81E04}" srcId="{D9FA82C2-5C92-4984-9530-0B455DCED777}" destId="{F0B5E6DF-7151-459B-8D21-8A85D3D3541E}" srcOrd="2" destOrd="0" parTransId="{95842971-7950-45BF-BA3D-E1A2A7343AFE}" sibTransId="{C78F970E-8DAF-469E-B9F9-D79179F67E3C}"/>
    <dgm:cxn modelId="{B0B1F99A-6DF4-4E0E-A28E-B817D0F40C38}" type="presOf" srcId="{90487D4A-510C-42BB-A112-582ECFCE5107}" destId="{515FA70A-7269-4DDB-A81B-1B02B5AFCE83}" srcOrd="0" destOrd="0" presId="urn:microsoft.com/office/officeart/2005/8/layout/cycle3"/>
    <dgm:cxn modelId="{33A4F105-A44E-48E6-88EE-6F176B35097A}" type="presOf" srcId="{C3A1F30E-993A-4439-A05C-0F1FBD680E2D}" destId="{4D974455-FA86-4F5C-9998-C578C6F605D3}" srcOrd="0" destOrd="0" presId="urn:microsoft.com/office/officeart/2005/8/layout/cycle3"/>
    <dgm:cxn modelId="{C7E15785-EDC0-4CF7-A892-A731A95D762C}" type="presOf" srcId="{B5C5147E-E83B-476D-A18D-417BEB0BFCB9}" destId="{B3EE2B63-D4D9-425E-B573-BD3E42EE3668}" srcOrd="0" destOrd="0" presId="urn:microsoft.com/office/officeart/2005/8/layout/cycle3"/>
    <dgm:cxn modelId="{84D51181-0E15-4EE5-9831-529B4CE06519}" type="presOf" srcId="{32A3172F-F1B2-4C4C-AF93-083C132E4BD6}" destId="{B0077D2E-A769-491F-9A35-2581AB3E5590}" srcOrd="0" destOrd="0" presId="urn:microsoft.com/office/officeart/2005/8/layout/cycle3"/>
    <dgm:cxn modelId="{1867689D-081D-4D78-8DD9-EA6241F810BE}" type="presOf" srcId="{C0FA4D0D-F602-4189-A40C-95D5CA6F974F}" destId="{173AF3BB-A5DF-468C-966D-65B1809ED6DE}" srcOrd="0" destOrd="0" presId="urn:microsoft.com/office/officeart/2005/8/layout/cycle3"/>
    <dgm:cxn modelId="{7BC111E9-271B-436F-89EC-BAA0DED89C4F}" type="presOf" srcId="{319B6092-6A53-41A9-A468-8DD80C538CFA}" destId="{3B8AB86D-1820-4F1A-A819-D8D47E4782FA}" srcOrd="0" destOrd="0" presId="urn:microsoft.com/office/officeart/2005/8/layout/cycle3"/>
    <dgm:cxn modelId="{F9B89169-63BD-4EC7-9C8C-E1CAC5881309}" type="presOf" srcId="{F0B5E6DF-7151-459B-8D21-8A85D3D3541E}" destId="{24A8D594-D1C3-410F-A099-08531E467ECF}" srcOrd="0" destOrd="0" presId="urn:microsoft.com/office/officeart/2005/8/layout/cycle3"/>
    <dgm:cxn modelId="{CDF82CCF-F22A-4160-AB83-D922FCD112E1}" type="presOf" srcId="{A7F8F5DB-0022-4DB0-A64C-BD23B374F04E}" destId="{175C475A-6C12-40CA-A244-6A265028421A}" srcOrd="0" destOrd="0" presId="urn:microsoft.com/office/officeart/2005/8/layout/cycle3"/>
    <dgm:cxn modelId="{C54034ED-64C6-44D0-A2B0-E125FD2DB8F9}" type="presOf" srcId="{A6EBD2EA-BE3F-460B-9035-195180C9C0F6}" destId="{280312BE-D0A2-4992-8A13-0C7CF03CF08E}" srcOrd="0" destOrd="0" presId="urn:microsoft.com/office/officeart/2005/8/layout/cycle3"/>
    <dgm:cxn modelId="{BC1F2C92-399D-4383-B708-8EBCC089EDA5}" type="presOf" srcId="{D9FA82C2-5C92-4984-9530-0B455DCED777}" destId="{BE114931-68F1-4315-AA12-F3D7321CB177}" srcOrd="0" destOrd="0" presId="urn:microsoft.com/office/officeart/2005/8/layout/cycle3"/>
    <dgm:cxn modelId="{4B6A94F2-15C9-40FC-B475-135231F9700C}" srcId="{D9FA82C2-5C92-4984-9530-0B455DCED777}" destId="{C3A1F30E-993A-4439-A05C-0F1FBD680E2D}" srcOrd="1" destOrd="0" parTransId="{C5C898D4-4100-42E0-B7C1-B05D5AE13B11}" sibTransId="{5AE241CA-C8D6-43D3-A0A3-64B84CC128CE}"/>
    <dgm:cxn modelId="{F2E6AC0B-42F0-4B84-91C0-6D140BAE3234}" srcId="{D9FA82C2-5C92-4984-9530-0B455DCED777}" destId="{A6EBD2EA-BE3F-460B-9035-195180C9C0F6}" srcOrd="4" destOrd="0" parTransId="{25EBC312-C897-4C64-8697-D522415230E8}" sibTransId="{513206C5-3184-4579-8BD6-906212977AFD}"/>
    <dgm:cxn modelId="{5278CCA0-38A7-480B-A370-B4D0D8912892}" srcId="{D9FA82C2-5C92-4984-9530-0B455DCED777}" destId="{90487D4A-510C-42BB-A112-582ECFCE5107}" srcOrd="6" destOrd="0" parTransId="{2067A144-328D-4476-A37E-83E6A8FFE476}" sibTransId="{879BF062-23EE-43AC-8224-FE4D7CA22EA0}"/>
    <dgm:cxn modelId="{8CB0CB04-1E1F-4FF9-A380-1A112C8FB1FC}" srcId="{D9FA82C2-5C92-4984-9530-0B455DCED777}" destId="{C0FA4D0D-F602-4189-A40C-95D5CA6F974F}" srcOrd="0" destOrd="0" parTransId="{4E273F31-D5DD-4B7D-8094-B78E8055B934}" sibTransId="{32A3172F-F1B2-4C4C-AF93-083C132E4BD6}"/>
    <dgm:cxn modelId="{FDFD5B59-36F9-40C9-B74C-2BDE04E5D27A}" srcId="{D9FA82C2-5C92-4984-9530-0B455DCED777}" destId="{B5C5147E-E83B-476D-A18D-417BEB0BFCB9}" srcOrd="8" destOrd="0" parTransId="{382EA31C-1013-4621-B199-07FDF8697E68}" sibTransId="{26D2CE1D-F1E3-4347-8B00-6A38754A1703}"/>
    <dgm:cxn modelId="{AC245DA3-3E73-4AFD-A1FB-5CA94D631923}" type="presParOf" srcId="{BE114931-68F1-4315-AA12-F3D7321CB177}" destId="{34A1F762-6A87-42AE-9D8E-8F4DDA59AE9C}" srcOrd="0" destOrd="0" presId="urn:microsoft.com/office/officeart/2005/8/layout/cycle3"/>
    <dgm:cxn modelId="{42E1B7EE-DF39-4A92-B15A-C31E97FD8AF9}" type="presParOf" srcId="{34A1F762-6A87-42AE-9D8E-8F4DDA59AE9C}" destId="{173AF3BB-A5DF-468C-966D-65B1809ED6DE}" srcOrd="0" destOrd="0" presId="urn:microsoft.com/office/officeart/2005/8/layout/cycle3"/>
    <dgm:cxn modelId="{CC48DF7F-4115-452C-BB03-5EE6DC33208F}" type="presParOf" srcId="{34A1F762-6A87-42AE-9D8E-8F4DDA59AE9C}" destId="{B0077D2E-A769-491F-9A35-2581AB3E5590}" srcOrd="1" destOrd="0" presId="urn:microsoft.com/office/officeart/2005/8/layout/cycle3"/>
    <dgm:cxn modelId="{432A48C1-2FEE-43EA-92BC-6742A59AD3E2}" type="presParOf" srcId="{34A1F762-6A87-42AE-9D8E-8F4DDA59AE9C}" destId="{4D974455-FA86-4F5C-9998-C578C6F605D3}" srcOrd="2" destOrd="0" presId="urn:microsoft.com/office/officeart/2005/8/layout/cycle3"/>
    <dgm:cxn modelId="{54C4E788-8FB0-4318-923F-07329D1676EB}" type="presParOf" srcId="{34A1F762-6A87-42AE-9D8E-8F4DDA59AE9C}" destId="{24A8D594-D1C3-410F-A099-08531E467ECF}" srcOrd="3" destOrd="0" presId="urn:microsoft.com/office/officeart/2005/8/layout/cycle3"/>
    <dgm:cxn modelId="{81488DBB-6773-47EA-B84E-BE99A0FA47B7}" type="presParOf" srcId="{34A1F762-6A87-42AE-9D8E-8F4DDA59AE9C}" destId="{3B8AB86D-1820-4F1A-A819-D8D47E4782FA}" srcOrd="4" destOrd="0" presId="urn:microsoft.com/office/officeart/2005/8/layout/cycle3"/>
    <dgm:cxn modelId="{808F73AF-3C8E-497B-8E63-765BD819286A}" type="presParOf" srcId="{34A1F762-6A87-42AE-9D8E-8F4DDA59AE9C}" destId="{280312BE-D0A2-4992-8A13-0C7CF03CF08E}" srcOrd="5" destOrd="0" presId="urn:microsoft.com/office/officeart/2005/8/layout/cycle3"/>
    <dgm:cxn modelId="{362DF6DD-4C37-497D-9369-0E4DE2B75D04}" type="presParOf" srcId="{34A1F762-6A87-42AE-9D8E-8F4DDA59AE9C}" destId="{175C475A-6C12-40CA-A244-6A265028421A}" srcOrd="6" destOrd="0" presId="urn:microsoft.com/office/officeart/2005/8/layout/cycle3"/>
    <dgm:cxn modelId="{C403D961-FA5E-4568-BB03-00074DF10CA2}" type="presParOf" srcId="{34A1F762-6A87-42AE-9D8E-8F4DDA59AE9C}" destId="{515FA70A-7269-4DDB-A81B-1B02B5AFCE83}" srcOrd="7" destOrd="0" presId="urn:microsoft.com/office/officeart/2005/8/layout/cycle3"/>
    <dgm:cxn modelId="{6EAC164C-FFF1-4FAC-A3BB-80958DB248C9}" type="presParOf" srcId="{34A1F762-6A87-42AE-9D8E-8F4DDA59AE9C}" destId="{243B31C5-CAF4-44F1-93F8-4BFF6ECE84EB}" srcOrd="8" destOrd="0" presId="urn:microsoft.com/office/officeart/2005/8/layout/cycle3"/>
    <dgm:cxn modelId="{96D3CA74-3DAB-4EC9-B713-700BB64FDFF3}" type="presParOf" srcId="{34A1F762-6A87-42AE-9D8E-8F4DDA59AE9C}" destId="{B3EE2B63-D4D9-425E-B573-BD3E42EE3668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7E4353-9D66-4427-AD54-2E71D8825138}" type="doc">
      <dgm:prSet loTypeId="urn:microsoft.com/office/officeart/2005/8/layout/pList2#1" loCatId="list" qsTypeId="urn:microsoft.com/office/officeart/2005/8/quickstyle/simple1" qsCatId="simple" csTypeId="urn:microsoft.com/office/officeart/2005/8/colors/colorful2" csCatId="colorful" phldr="1"/>
      <dgm:spPr/>
    </dgm:pt>
    <dgm:pt modelId="{257E7F44-1313-490E-99B6-6BE7CE6854B9}">
      <dgm:prSet phldrT="[Text]" custT="1"/>
      <dgm:spPr>
        <a:solidFill>
          <a:srgbClr val="002060"/>
        </a:solidFill>
      </dgm:spPr>
      <dgm:t>
        <a:bodyPr/>
        <a:lstStyle/>
        <a:p>
          <a:pPr algn="ctr"/>
          <a:r>
            <a:rPr lang="en-US" sz="2400" b="1" dirty="0" err="1" smtClean="0"/>
            <a:t>DBT</a:t>
          </a:r>
          <a:r>
            <a:rPr lang="en-US" sz="2400" b="1" dirty="0" smtClean="0"/>
            <a:t>-IOC Centre</a:t>
          </a:r>
          <a:endParaRPr lang="en-US" sz="2400" b="1" dirty="0" smtClean="0">
            <a:sym typeface="Wingdings"/>
          </a:endParaRPr>
        </a:p>
        <a:p>
          <a:pPr algn="l"/>
          <a:r>
            <a:rPr lang="en-US" sz="2400" b="1" dirty="0" smtClean="0">
              <a:sym typeface="Wingdings"/>
            </a:rPr>
            <a:t> </a:t>
          </a:r>
          <a:r>
            <a:rPr lang="en-US" sz="2000" b="1" dirty="0" err="1" smtClean="0"/>
            <a:t>Ligno</a:t>
          </a:r>
          <a:r>
            <a:rPr lang="en-US" sz="2000" b="1" dirty="0" smtClean="0"/>
            <a:t> cellulosic ethanol plant</a:t>
          </a:r>
        </a:p>
        <a:p>
          <a:pPr algn="l"/>
          <a:r>
            <a:rPr lang="en-US" sz="2400" b="1" dirty="0" smtClean="0">
              <a:sym typeface="Wingdings"/>
            </a:rPr>
            <a:t> </a:t>
          </a:r>
          <a:r>
            <a:rPr lang="en-US" sz="2000" b="1" dirty="0" smtClean="0"/>
            <a:t>First such facility in India.</a:t>
          </a:r>
        </a:p>
        <a:p>
          <a:pPr algn="l"/>
          <a:r>
            <a:rPr lang="en-US" sz="2000" b="1" dirty="0" smtClean="0">
              <a:sym typeface="Wingdings"/>
            </a:rPr>
            <a:t>  Developed with the help of </a:t>
          </a:r>
          <a:r>
            <a:rPr lang="en-US" sz="2000" b="1" dirty="0" err="1" smtClean="0">
              <a:sym typeface="Wingdings"/>
            </a:rPr>
            <a:t>NREL</a:t>
          </a:r>
          <a:endParaRPr lang="en-US" sz="2400" b="1" dirty="0" smtClean="0"/>
        </a:p>
      </dgm:t>
    </dgm:pt>
    <dgm:pt modelId="{3A6B9B4A-ED65-48DD-849A-4D31817106F7}" type="parTrans" cxnId="{E98329A2-F4F9-4CD3-B955-CD2AB6BE3DA9}">
      <dgm:prSet/>
      <dgm:spPr/>
      <dgm:t>
        <a:bodyPr/>
        <a:lstStyle/>
        <a:p>
          <a:endParaRPr lang="en-US"/>
        </a:p>
      </dgm:t>
    </dgm:pt>
    <dgm:pt modelId="{3C56DCB6-D863-49F4-8F9D-7C13D2C5AF72}" type="sibTrans" cxnId="{E98329A2-F4F9-4CD3-B955-CD2AB6BE3DA9}">
      <dgm:prSet/>
      <dgm:spPr/>
      <dgm:t>
        <a:bodyPr/>
        <a:lstStyle/>
        <a:p>
          <a:endParaRPr lang="en-US"/>
        </a:p>
      </dgm:t>
    </dgm:pt>
    <dgm:pt modelId="{AB582AD9-B5DC-4B95-82B6-FB28F57D1BC6}">
      <dgm:prSet phldrT="[Text]" custT="1"/>
      <dgm:spPr>
        <a:solidFill>
          <a:srgbClr val="002060"/>
        </a:solidFill>
      </dgm:spPr>
      <dgm:t>
        <a:bodyPr/>
        <a:lstStyle/>
        <a:p>
          <a:pPr algn="ctr"/>
          <a:r>
            <a:rPr lang="en-US" sz="2400" b="1" dirty="0" err="1" smtClean="0"/>
            <a:t>DBT</a:t>
          </a:r>
          <a:r>
            <a:rPr lang="en-US" sz="2400" b="1" dirty="0" smtClean="0"/>
            <a:t> – </a:t>
          </a:r>
          <a:r>
            <a:rPr lang="en-US" sz="2400" b="1" dirty="0" err="1" smtClean="0"/>
            <a:t>ICT</a:t>
          </a:r>
          <a:r>
            <a:rPr lang="en-US" sz="2400" b="1" dirty="0" smtClean="0"/>
            <a:t> Centre </a:t>
          </a:r>
        </a:p>
        <a:p>
          <a:pPr algn="just"/>
          <a:r>
            <a:rPr lang="en-US" sz="2000" b="1" dirty="0" smtClean="0">
              <a:sym typeface="Wingdings"/>
            </a:rPr>
            <a:t> </a:t>
          </a:r>
          <a:r>
            <a:rPr lang="en-US" sz="2000" b="1" dirty="0" smtClean="0"/>
            <a:t>First Cellulosic Ethanol Pilot Plant developed with Indigenous Technology</a:t>
          </a:r>
          <a:endParaRPr lang="en-US" sz="2000" dirty="0"/>
        </a:p>
      </dgm:t>
    </dgm:pt>
    <dgm:pt modelId="{99C74C39-FC4C-45E3-97A3-2D46B755EB35}" type="parTrans" cxnId="{1255288A-EDE4-494F-9524-52249B45D494}">
      <dgm:prSet/>
      <dgm:spPr/>
      <dgm:t>
        <a:bodyPr/>
        <a:lstStyle/>
        <a:p>
          <a:endParaRPr lang="en-US"/>
        </a:p>
      </dgm:t>
    </dgm:pt>
    <dgm:pt modelId="{54A3AC57-BABC-407D-A9DB-CE411F297ED2}" type="sibTrans" cxnId="{1255288A-EDE4-494F-9524-52249B45D494}">
      <dgm:prSet/>
      <dgm:spPr/>
      <dgm:t>
        <a:bodyPr/>
        <a:lstStyle/>
        <a:p>
          <a:endParaRPr lang="en-US"/>
        </a:p>
      </dgm:t>
    </dgm:pt>
    <dgm:pt modelId="{56E72F36-F204-42E4-87BB-A8CA8577162E}" type="pres">
      <dgm:prSet presAssocID="{DD7E4353-9D66-4427-AD54-2E71D8825138}" presName="Name0" presStyleCnt="0">
        <dgm:presLayoutVars>
          <dgm:dir/>
          <dgm:resizeHandles val="exact"/>
        </dgm:presLayoutVars>
      </dgm:prSet>
      <dgm:spPr/>
    </dgm:pt>
    <dgm:pt modelId="{AC83295B-9D35-40C7-8A58-1CAEBF29BCA0}" type="pres">
      <dgm:prSet presAssocID="{DD7E4353-9D66-4427-AD54-2E71D8825138}" presName="bkgdShp" presStyleLbl="alignAccFollowNode1" presStyleIdx="0" presStyleCnt="1" custFlipVert="1" custScaleY="29759" custLinFactNeighborX="-46824" custLinFactNeighborY="-61702"/>
      <dgm:spPr>
        <a:noFill/>
        <a:ln>
          <a:noFill/>
        </a:ln>
      </dgm:spPr>
    </dgm:pt>
    <dgm:pt modelId="{A0B27BB4-8803-4DB0-B6F2-3C5EF26BDBC8}" type="pres">
      <dgm:prSet presAssocID="{DD7E4353-9D66-4427-AD54-2E71D8825138}" presName="linComp" presStyleCnt="0"/>
      <dgm:spPr/>
    </dgm:pt>
    <dgm:pt modelId="{08E62D1F-0AFB-45C4-B8DD-A92E57008706}" type="pres">
      <dgm:prSet presAssocID="{257E7F44-1313-490E-99B6-6BE7CE6854B9}" presName="compNode" presStyleCnt="0"/>
      <dgm:spPr/>
    </dgm:pt>
    <dgm:pt modelId="{70C63649-41EE-426A-8BD6-1E95B99E5F88}" type="pres">
      <dgm:prSet presAssocID="{257E7F44-1313-490E-99B6-6BE7CE6854B9}" presName="node" presStyleLbl="node1" presStyleIdx="0" presStyleCnt="2" custScaleX="173625" custScaleY="627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FF93AB-60D7-4704-BB87-A9F1D779BD69}" type="pres">
      <dgm:prSet presAssocID="{257E7F44-1313-490E-99B6-6BE7CE6854B9}" presName="invisiNode" presStyleLbl="node1" presStyleIdx="0" presStyleCnt="2"/>
      <dgm:spPr/>
    </dgm:pt>
    <dgm:pt modelId="{4075C654-E7FF-4EE3-ABF9-E06938AA1D44}" type="pres">
      <dgm:prSet presAssocID="{257E7F44-1313-490E-99B6-6BE7CE6854B9}" presName="imagNode" presStyleLbl="fgImgPlace1" presStyleIdx="0" presStyleCnt="2" custScaleX="110740" custScaleY="167199" custLinFactNeighborY="606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9F8D316-B1C7-41B8-8CAA-0312EE9C14B2}" type="pres">
      <dgm:prSet presAssocID="{3C56DCB6-D863-49F4-8F9D-7C13D2C5AF7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A1FCA3E-B1BC-42AA-A10F-E2EDD630C5DD}" type="pres">
      <dgm:prSet presAssocID="{AB582AD9-B5DC-4B95-82B6-FB28F57D1BC6}" presName="compNode" presStyleCnt="0"/>
      <dgm:spPr/>
    </dgm:pt>
    <dgm:pt modelId="{AEE45270-9E81-4EFF-BF3C-44F58255C333}" type="pres">
      <dgm:prSet presAssocID="{AB582AD9-B5DC-4B95-82B6-FB28F57D1BC6}" presName="node" presStyleLbl="node1" presStyleIdx="1" presStyleCnt="2" custScaleX="140919" custScaleY="61755" custLinFactNeighborY="5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BA358-60D7-423C-9F09-54A1251E065F}" type="pres">
      <dgm:prSet presAssocID="{AB582AD9-B5DC-4B95-82B6-FB28F57D1BC6}" presName="invisiNode" presStyleLbl="node1" presStyleIdx="1" presStyleCnt="2"/>
      <dgm:spPr/>
    </dgm:pt>
    <dgm:pt modelId="{A4B11193-5813-41F5-902D-8ADA44E3C55F}" type="pres">
      <dgm:prSet presAssocID="{AB582AD9-B5DC-4B95-82B6-FB28F57D1BC6}" presName="imagNode" presStyleLbl="fgImgPlace1" presStyleIdx="1" presStyleCnt="2" custScaleX="114576" custScaleY="167170" custLinFactNeighborY="26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C4EE50F7-E859-4507-9711-154354078277}" type="presOf" srcId="{DD7E4353-9D66-4427-AD54-2E71D8825138}" destId="{56E72F36-F204-42E4-87BB-A8CA8577162E}" srcOrd="0" destOrd="0" presId="urn:microsoft.com/office/officeart/2005/8/layout/pList2#1"/>
    <dgm:cxn modelId="{E98329A2-F4F9-4CD3-B955-CD2AB6BE3DA9}" srcId="{DD7E4353-9D66-4427-AD54-2E71D8825138}" destId="{257E7F44-1313-490E-99B6-6BE7CE6854B9}" srcOrd="0" destOrd="0" parTransId="{3A6B9B4A-ED65-48DD-849A-4D31817106F7}" sibTransId="{3C56DCB6-D863-49F4-8F9D-7C13D2C5AF72}"/>
    <dgm:cxn modelId="{EE51C57A-CC93-4AED-9D52-BB65DFC0B7AE}" type="presOf" srcId="{257E7F44-1313-490E-99B6-6BE7CE6854B9}" destId="{70C63649-41EE-426A-8BD6-1E95B99E5F88}" srcOrd="0" destOrd="0" presId="urn:microsoft.com/office/officeart/2005/8/layout/pList2#1"/>
    <dgm:cxn modelId="{1255288A-EDE4-494F-9524-52249B45D494}" srcId="{DD7E4353-9D66-4427-AD54-2E71D8825138}" destId="{AB582AD9-B5DC-4B95-82B6-FB28F57D1BC6}" srcOrd="1" destOrd="0" parTransId="{99C74C39-FC4C-45E3-97A3-2D46B755EB35}" sibTransId="{54A3AC57-BABC-407D-A9DB-CE411F297ED2}"/>
    <dgm:cxn modelId="{121A84F8-523A-4123-9B87-6F1FCF922E93}" type="presOf" srcId="{AB582AD9-B5DC-4B95-82B6-FB28F57D1BC6}" destId="{AEE45270-9E81-4EFF-BF3C-44F58255C333}" srcOrd="0" destOrd="0" presId="urn:microsoft.com/office/officeart/2005/8/layout/pList2#1"/>
    <dgm:cxn modelId="{841DDB2A-B455-4C5D-8D0F-8224B1FF0F98}" type="presOf" srcId="{3C56DCB6-D863-49F4-8F9D-7C13D2C5AF72}" destId="{D9F8D316-B1C7-41B8-8CAA-0312EE9C14B2}" srcOrd="0" destOrd="0" presId="urn:microsoft.com/office/officeart/2005/8/layout/pList2#1"/>
    <dgm:cxn modelId="{5A9AB999-569C-4BDD-BA2A-38A084F59A8B}" type="presParOf" srcId="{56E72F36-F204-42E4-87BB-A8CA8577162E}" destId="{AC83295B-9D35-40C7-8A58-1CAEBF29BCA0}" srcOrd="0" destOrd="0" presId="urn:microsoft.com/office/officeart/2005/8/layout/pList2#1"/>
    <dgm:cxn modelId="{4EA8205A-CEEB-40A7-A71C-1F0E3553B922}" type="presParOf" srcId="{56E72F36-F204-42E4-87BB-A8CA8577162E}" destId="{A0B27BB4-8803-4DB0-B6F2-3C5EF26BDBC8}" srcOrd="1" destOrd="0" presId="urn:microsoft.com/office/officeart/2005/8/layout/pList2#1"/>
    <dgm:cxn modelId="{4B338F22-24C9-4A43-A777-3067BFD3D8FC}" type="presParOf" srcId="{A0B27BB4-8803-4DB0-B6F2-3C5EF26BDBC8}" destId="{08E62D1F-0AFB-45C4-B8DD-A92E57008706}" srcOrd="0" destOrd="0" presId="urn:microsoft.com/office/officeart/2005/8/layout/pList2#1"/>
    <dgm:cxn modelId="{4F0FE66B-CF80-4321-BAA7-67E885F7AF58}" type="presParOf" srcId="{08E62D1F-0AFB-45C4-B8DD-A92E57008706}" destId="{70C63649-41EE-426A-8BD6-1E95B99E5F88}" srcOrd="0" destOrd="0" presId="urn:microsoft.com/office/officeart/2005/8/layout/pList2#1"/>
    <dgm:cxn modelId="{0DDA6B39-8AD4-4915-B376-BA0A8DA5C39C}" type="presParOf" srcId="{08E62D1F-0AFB-45C4-B8DD-A92E57008706}" destId="{24FF93AB-60D7-4704-BB87-A9F1D779BD69}" srcOrd="1" destOrd="0" presId="urn:microsoft.com/office/officeart/2005/8/layout/pList2#1"/>
    <dgm:cxn modelId="{CD91F1CD-F9BD-47A8-8A1B-7031FFE7D1D2}" type="presParOf" srcId="{08E62D1F-0AFB-45C4-B8DD-A92E57008706}" destId="{4075C654-E7FF-4EE3-ABF9-E06938AA1D44}" srcOrd="2" destOrd="0" presId="urn:microsoft.com/office/officeart/2005/8/layout/pList2#1"/>
    <dgm:cxn modelId="{AA843E56-C5AC-4D6B-B4BD-69DBADD0D444}" type="presParOf" srcId="{A0B27BB4-8803-4DB0-B6F2-3C5EF26BDBC8}" destId="{D9F8D316-B1C7-41B8-8CAA-0312EE9C14B2}" srcOrd="1" destOrd="0" presId="urn:microsoft.com/office/officeart/2005/8/layout/pList2#1"/>
    <dgm:cxn modelId="{0170C5E3-7D3D-40C0-BA9F-537EE80CEBD0}" type="presParOf" srcId="{A0B27BB4-8803-4DB0-B6F2-3C5EF26BDBC8}" destId="{3A1FCA3E-B1BC-42AA-A10F-E2EDD630C5DD}" srcOrd="2" destOrd="0" presId="urn:microsoft.com/office/officeart/2005/8/layout/pList2#1"/>
    <dgm:cxn modelId="{2E688228-4C5E-4633-B187-005DC28A9817}" type="presParOf" srcId="{3A1FCA3E-B1BC-42AA-A10F-E2EDD630C5DD}" destId="{AEE45270-9E81-4EFF-BF3C-44F58255C333}" srcOrd="0" destOrd="0" presId="urn:microsoft.com/office/officeart/2005/8/layout/pList2#1"/>
    <dgm:cxn modelId="{8B1DFA81-F1B3-43F8-8466-55F4C0232CB3}" type="presParOf" srcId="{3A1FCA3E-B1BC-42AA-A10F-E2EDD630C5DD}" destId="{284BA358-60D7-423C-9F09-54A1251E065F}" srcOrd="1" destOrd="0" presId="urn:microsoft.com/office/officeart/2005/8/layout/pList2#1"/>
    <dgm:cxn modelId="{24E8FBD8-8D31-49B1-A503-3A076B999F5A}" type="presParOf" srcId="{3A1FCA3E-B1BC-42AA-A10F-E2EDD630C5DD}" destId="{A4B11193-5813-41F5-902D-8ADA44E3C55F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A0E6EB0-A510-49C8-B4C2-332AFD6B32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F02CE5-7EC4-4AB7-B653-5FBCF9C53543}">
      <dgm:prSet custT="1"/>
      <dgm:spPr>
        <a:solidFill>
          <a:srgbClr val="00B050"/>
        </a:solidFill>
      </dgm:spPr>
      <dgm:t>
        <a:bodyPr/>
        <a:lstStyle/>
        <a:p>
          <a:pPr algn="ctr" rtl="0"/>
          <a:r>
            <a:rPr lang="en-US" sz="2800" b="1" dirty="0" err="1" smtClean="0"/>
            <a:t>Biofuel</a:t>
          </a:r>
          <a:r>
            <a:rPr lang="en-US" sz="2800" b="1" dirty="0" smtClean="0"/>
            <a:t>  technologies </a:t>
          </a:r>
          <a:endParaRPr lang="en-US" sz="2800" b="1" dirty="0"/>
        </a:p>
      </dgm:t>
    </dgm:pt>
    <dgm:pt modelId="{FCB47D7A-1907-4F0E-A78E-B9E8DB350BD3}" type="parTrans" cxnId="{4DD2977A-0249-40D1-BBA4-9F20FD83CAF9}">
      <dgm:prSet/>
      <dgm:spPr/>
      <dgm:t>
        <a:bodyPr/>
        <a:lstStyle/>
        <a:p>
          <a:endParaRPr lang="en-US"/>
        </a:p>
      </dgm:t>
    </dgm:pt>
    <dgm:pt modelId="{10126C8B-E77D-44EF-A679-1FD18226802C}" type="sibTrans" cxnId="{4DD2977A-0249-40D1-BBA4-9F20FD83CAF9}">
      <dgm:prSet/>
      <dgm:spPr/>
      <dgm:t>
        <a:bodyPr/>
        <a:lstStyle/>
        <a:p>
          <a:endParaRPr lang="en-US"/>
        </a:p>
      </dgm:t>
    </dgm:pt>
    <dgm:pt modelId="{B0E79B6A-25FF-4D86-B515-4190D144E8FA}" type="pres">
      <dgm:prSet presAssocID="{CA0E6EB0-A510-49C8-B4C2-332AFD6B32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B28A1D-D5CE-417C-B740-2533E39BC4E1}" type="pres">
      <dgm:prSet presAssocID="{3FF02CE5-7EC4-4AB7-B653-5FBCF9C53543}" presName="parentText" presStyleLbl="node1" presStyleIdx="0" presStyleCnt="1" custLinFactNeighborX="2853" custLinFactNeighborY="4085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2FF009-AE9D-4139-8CC1-DB173C721225}" type="presOf" srcId="{3FF02CE5-7EC4-4AB7-B653-5FBCF9C53543}" destId="{D0B28A1D-D5CE-417C-B740-2533E39BC4E1}" srcOrd="0" destOrd="0" presId="urn:microsoft.com/office/officeart/2005/8/layout/vList2"/>
    <dgm:cxn modelId="{7F824F8C-CFEB-49B7-943B-7C69F33759AF}" type="presOf" srcId="{CA0E6EB0-A510-49C8-B4C2-332AFD6B3297}" destId="{B0E79B6A-25FF-4D86-B515-4190D144E8FA}" srcOrd="0" destOrd="0" presId="urn:microsoft.com/office/officeart/2005/8/layout/vList2"/>
    <dgm:cxn modelId="{4DD2977A-0249-40D1-BBA4-9F20FD83CAF9}" srcId="{CA0E6EB0-A510-49C8-B4C2-332AFD6B3297}" destId="{3FF02CE5-7EC4-4AB7-B653-5FBCF9C53543}" srcOrd="0" destOrd="0" parTransId="{FCB47D7A-1907-4F0E-A78E-B9E8DB350BD3}" sibTransId="{10126C8B-E77D-44EF-A679-1FD18226802C}"/>
    <dgm:cxn modelId="{ADE68A2B-421C-471E-BC6A-49DFEEE17D3D}" type="presParOf" srcId="{B0E79B6A-25FF-4D86-B515-4190D144E8FA}" destId="{D0B28A1D-D5CE-417C-B740-2533E39BC4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DA610E-8E67-421D-BAB4-E28E930AFDA6}">
      <dsp:nvSpPr>
        <dsp:cNvPr id="0" name=""/>
        <dsp:cNvSpPr/>
      </dsp:nvSpPr>
      <dsp:spPr>
        <a:xfrm>
          <a:off x="990614" y="0"/>
          <a:ext cx="6367243" cy="5867399"/>
        </a:xfrm>
        <a:prstGeom prst="bevel">
          <a:avLst/>
        </a:prstGeom>
        <a:solidFill>
          <a:srgbClr val="002060"/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alpha val="50000"/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2400" kern="1200" dirty="0">
            <a:solidFill>
              <a:schemeClr val="bg1"/>
            </a:solidFill>
          </a:endParaRPr>
        </a:p>
      </dsp:txBody>
      <dsp:txXfrm>
        <a:off x="1724039" y="733425"/>
        <a:ext cx="4900393" cy="44005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F3DCDD-C86B-433D-B94B-285AB94E7F83}">
      <dsp:nvSpPr>
        <dsp:cNvPr id="0" name=""/>
        <dsp:cNvSpPr/>
      </dsp:nvSpPr>
      <dsp:spPr>
        <a:xfrm>
          <a:off x="0" y="242"/>
          <a:ext cx="7416824" cy="496674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dk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dk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dk2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   12</a:t>
          </a:r>
          <a:r>
            <a:rPr lang="en-US" sz="3200" b="1" kern="1200" baseline="30000" dirty="0" smtClean="0"/>
            <a:t>th</a:t>
          </a:r>
          <a:r>
            <a:rPr lang="en-US" sz="3200" b="1" kern="1200" dirty="0" smtClean="0"/>
            <a:t> Five Year Plan strategy 2012-2017</a:t>
          </a:r>
          <a:endParaRPr lang="en-IN" sz="3200" b="1" kern="1200" dirty="0"/>
        </a:p>
      </dsp:txBody>
      <dsp:txXfrm>
        <a:off x="24246" y="24488"/>
        <a:ext cx="7368332" cy="4481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E47AC-55EE-4C91-A775-3896FA788F9D}">
      <dsp:nvSpPr>
        <dsp:cNvPr id="0" name=""/>
        <dsp:cNvSpPr/>
      </dsp:nvSpPr>
      <dsp:spPr>
        <a:xfrm>
          <a:off x="0" y="0"/>
          <a:ext cx="2057399" cy="1447799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Discovery</a:t>
          </a:r>
          <a:endParaRPr lang="en-US" sz="2300" b="1" kern="1200" dirty="0"/>
        </a:p>
      </dsp:txBody>
      <dsp:txXfrm>
        <a:off x="301299" y="212025"/>
        <a:ext cx="1454801" cy="1023749"/>
      </dsp:txXfrm>
    </dsp:sp>
    <dsp:sp modelId="{A83EAC1E-2B10-4500-ABE2-275171095C5F}">
      <dsp:nvSpPr>
        <dsp:cNvPr id="0" name=""/>
        <dsp:cNvSpPr/>
      </dsp:nvSpPr>
      <dsp:spPr>
        <a:xfrm rot="5400000">
          <a:off x="771524" y="1464945"/>
          <a:ext cx="514350" cy="651509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-5400000">
        <a:off x="833247" y="1533525"/>
        <a:ext cx="390905" cy="360045"/>
      </dsp:txXfrm>
    </dsp:sp>
    <dsp:sp modelId="{E11B0440-C4C9-4016-AA3E-1D4FD8C1D078}">
      <dsp:nvSpPr>
        <dsp:cNvPr id="0" name=""/>
        <dsp:cNvSpPr/>
      </dsp:nvSpPr>
      <dsp:spPr>
        <a:xfrm>
          <a:off x="0" y="2133601"/>
          <a:ext cx="2057399" cy="1447799"/>
        </a:xfrm>
        <a:prstGeom prst="can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Innovation</a:t>
          </a:r>
          <a:endParaRPr lang="en-US" sz="2300" b="1" kern="1200" dirty="0"/>
        </a:p>
      </dsp:txBody>
      <dsp:txXfrm>
        <a:off x="0" y="2495551"/>
        <a:ext cx="2057399" cy="904874"/>
      </dsp:txXfrm>
    </dsp:sp>
    <dsp:sp modelId="{5A329B0A-E949-48E8-A96B-2CB71CA0B86C}">
      <dsp:nvSpPr>
        <dsp:cNvPr id="0" name=""/>
        <dsp:cNvSpPr/>
      </dsp:nvSpPr>
      <dsp:spPr>
        <a:xfrm rot="5400000">
          <a:off x="742950" y="3636645"/>
          <a:ext cx="571499" cy="6515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-5400000">
        <a:off x="833247" y="3676650"/>
        <a:ext cx="390905" cy="400049"/>
      </dsp:txXfrm>
    </dsp:sp>
    <dsp:sp modelId="{4C2ADF44-D125-4F9C-9607-5D6C08DE70A5}">
      <dsp:nvSpPr>
        <dsp:cNvPr id="0" name=""/>
        <dsp:cNvSpPr/>
      </dsp:nvSpPr>
      <dsp:spPr>
        <a:xfrm>
          <a:off x="0" y="4343400"/>
          <a:ext cx="2057399" cy="1447799"/>
        </a:xfrm>
        <a:prstGeom prst="cub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Enterprise</a:t>
          </a:r>
          <a:endParaRPr lang="en-US" sz="2300" b="1" kern="1200" dirty="0"/>
        </a:p>
      </dsp:txBody>
      <dsp:txXfrm>
        <a:off x="0" y="4705350"/>
        <a:ext cx="1695449" cy="10858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C00DB2-87F4-4850-A207-3B772DBBC145}">
      <dsp:nvSpPr>
        <dsp:cNvPr id="0" name=""/>
        <dsp:cNvSpPr/>
      </dsp:nvSpPr>
      <dsp:spPr>
        <a:xfrm>
          <a:off x="0" y="155"/>
          <a:ext cx="8229599" cy="548368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2400" b="1" kern="1200" dirty="0" smtClean="0"/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400" b="1" kern="1200" dirty="0" smtClean="0"/>
            <a:t>FACTS  SHEET </a:t>
          </a:r>
          <a:r>
            <a:rPr lang="en-IN" sz="2000" kern="1200" dirty="0" smtClean="0"/>
            <a:t/>
          </a:r>
          <a:br>
            <a:rPr lang="en-IN" sz="2000" kern="1200" dirty="0" smtClean="0"/>
          </a:br>
          <a:endParaRPr lang="en-IN" sz="2000" kern="1200" dirty="0"/>
        </a:p>
      </dsp:txBody>
      <dsp:txXfrm>
        <a:off x="26769" y="26924"/>
        <a:ext cx="8176061" cy="4948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77D2E-A769-491F-9A35-2581AB3E5590}">
      <dsp:nvSpPr>
        <dsp:cNvPr id="0" name=""/>
        <dsp:cNvSpPr/>
      </dsp:nvSpPr>
      <dsp:spPr>
        <a:xfrm>
          <a:off x="1445063" y="11545"/>
          <a:ext cx="5839277" cy="5839277"/>
        </a:xfrm>
        <a:prstGeom prst="circularArrow">
          <a:avLst>
            <a:gd name="adj1" fmla="val 5544"/>
            <a:gd name="adj2" fmla="val 330680"/>
            <a:gd name="adj3" fmla="val 14750292"/>
            <a:gd name="adj4" fmla="val 16817125"/>
            <a:gd name="adj5" fmla="val 5757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AF3BB-A5DF-468C-966D-65B1809ED6DE}">
      <dsp:nvSpPr>
        <dsp:cNvPr id="0" name=""/>
        <dsp:cNvSpPr/>
      </dsp:nvSpPr>
      <dsp:spPr>
        <a:xfrm>
          <a:off x="3330804" y="-15740"/>
          <a:ext cx="1512361" cy="117969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Discovery led innovation (2410 )</a:t>
          </a:r>
          <a:endParaRPr lang="en-IN" sz="2000" b="1" kern="1200" dirty="0"/>
        </a:p>
      </dsp:txBody>
      <dsp:txXfrm>
        <a:off x="3388392" y="41848"/>
        <a:ext cx="1397185" cy="1064518"/>
      </dsp:txXfrm>
    </dsp:sp>
    <dsp:sp modelId="{4D974455-FA86-4F5C-9998-C578C6F605D3}">
      <dsp:nvSpPr>
        <dsp:cNvPr id="0" name=""/>
        <dsp:cNvSpPr/>
      </dsp:nvSpPr>
      <dsp:spPr>
        <a:xfrm>
          <a:off x="5400602" y="371864"/>
          <a:ext cx="1921288" cy="114287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/>
            <a:t>Centres</a:t>
          </a:r>
          <a:r>
            <a:rPr lang="en-US" sz="2000" b="1" kern="1200" dirty="0" smtClean="0"/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of excellence (50)</a:t>
          </a:r>
        </a:p>
      </dsp:txBody>
      <dsp:txXfrm>
        <a:off x="5456393" y="427655"/>
        <a:ext cx="1809706" cy="1031294"/>
      </dsp:txXfrm>
    </dsp:sp>
    <dsp:sp modelId="{24A8D594-D1C3-410F-A099-08531E467ECF}">
      <dsp:nvSpPr>
        <dsp:cNvPr id="0" name=""/>
        <dsp:cNvSpPr/>
      </dsp:nvSpPr>
      <dsp:spPr>
        <a:xfrm>
          <a:off x="6048700" y="1872636"/>
          <a:ext cx="1786764" cy="8754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Networks   (52)</a:t>
          </a:r>
          <a:endParaRPr lang="en-IN" sz="2000" b="1" kern="1200" dirty="0"/>
        </a:p>
      </dsp:txBody>
      <dsp:txXfrm>
        <a:off x="6091438" y="1915374"/>
        <a:ext cx="1701288" cy="790014"/>
      </dsp:txXfrm>
    </dsp:sp>
    <dsp:sp modelId="{3B8AB86D-1820-4F1A-A819-D8D47E4782FA}">
      <dsp:nvSpPr>
        <dsp:cNvPr id="0" name=""/>
        <dsp:cNvSpPr/>
      </dsp:nvSpPr>
      <dsp:spPr>
        <a:xfrm>
          <a:off x="6192675" y="3396201"/>
          <a:ext cx="1899888" cy="75617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New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Institutions (6)</a:t>
          </a:r>
          <a:endParaRPr lang="en-IN" sz="2000" b="1" kern="1200" dirty="0"/>
        </a:p>
      </dsp:txBody>
      <dsp:txXfrm>
        <a:off x="6229588" y="3433114"/>
        <a:ext cx="1826062" cy="682347"/>
      </dsp:txXfrm>
    </dsp:sp>
    <dsp:sp modelId="{280312BE-D0A2-4992-8A13-0C7CF03CF08E}">
      <dsp:nvSpPr>
        <dsp:cNvPr id="0" name=""/>
        <dsp:cNvSpPr/>
      </dsp:nvSpPr>
      <dsp:spPr>
        <a:xfrm>
          <a:off x="1800209" y="4791522"/>
          <a:ext cx="2380880" cy="91458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Global  Partnerships (16)</a:t>
          </a:r>
          <a:endParaRPr lang="en-IN" sz="2000" b="1" kern="1200" dirty="0"/>
        </a:p>
      </dsp:txBody>
      <dsp:txXfrm>
        <a:off x="1844855" y="4836168"/>
        <a:ext cx="2291588" cy="825293"/>
      </dsp:txXfrm>
    </dsp:sp>
    <dsp:sp modelId="{175C475A-6C12-40CA-A244-6A265028421A}">
      <dsp:nvSpPr>
        <dsp:cNvPr id="0" name=""/>
        <dsp:cNvSpPr/>
      </dsp:nvSpPr>
      <dsp:spPr>
        <a:xfrm>
          <a:off x="1152126" y="3805955"/>
          <a:ext cx="1930574" cy="73522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Bio-clusters(3)</a:t>
          </a:r>
          <a:endParaRPr lang="en-IN" sz="2000" b="1" kern="1200" dirty="0"/>
        </a:p>
      </dsp:txBody>
      <dsp:txXfrm>
        <a:off x="1188017" y="3841846"/>
        <a:ext cx="1858792" cy="663444"/>
      </dsp:txXfrm>
    </dsp:sp>
    <dsp:sp modelId="{515FA70A-7269-4DDB-A81B-1B02B5AFCE83}">
      <dsp:nvSpPr>
        <dsp:cNvPr id="0" name=""/>
        <dsp:cNvSpPr/>
      </dsp:nvSpPr>
      <dsp:spPr>
        <a:xfrm>
          <a:off x="519245" y="2100056"/>
          <a:ext cx="1929031" cy="78546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Translational Platforms (10) </a:t>
          </a:r>
          <a:endParaRPr lang="en-IN" sz="2000" b="1" kern="1200" dirty="0"/>
        </a:p>
      </dsp:txBody>
      <dsp:txXfrm>
        <a:off x="557588" y="2138399"/>
        <a:ext cx="1852345" cy="708781"/>
      </dsp:txXfrm>
    </dsp:sp>
    <dsp:sp modelId="{243B31C5-CAF4-44F1-93F8-4BFF6ECE84EB}">
      <dsp:nvSpPr>
        <dsp:cNvPr id="0" name=""/>
        <dsp:cNvSpPr/>
      </dsp:nvSpPr>
      <dsp:spPr>
        <a:xfrm>
          <a:off x="4968556" y="4742061"/>
          <a:ext cx="2004438" cy="80260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Grand Challenges (5)</a:t>
          </a:r>
          <a:endParaRPr lang="en-IN" sz="2000" b="1" kern="1200" dirty="0"/>
        </a:p>
      </dsp:txBody>
      <dsp:txXfrm>
        <a:off x="5007736" y="4781241"/>
        <a:ext cx="1926078" cy="724242"/>
      </dsp:txXfrm>
    </dsp:sp>
    <dsp:sp modelId="{B3EE2B63-D4D9-425E-B573-BD3E42EE3668}">
      <dsp:nvSpPr>
        <dsp:cNvPr id="0" name=""/>
        <dsp:cNvSpPr/>
      </dsp:nvSpPr>
      <dsp:spPr>
        <a:xfrm>
          <a:off x="1127923" y="731907"/>
          <a:ext cx="1899888" cy="105379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Public-Private Partnerships (100)</a:t>
          </a:r>
        </a:p>
      </dsp:txBody>
      <dsp:txXfrm>
        <a:off x="1179365" y="783349"/>
        <a:ext cx="1797004" cy="9509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3295B-9D35-40C7-8A58-1CAEBF29BCA0}">
      <dsp:nvSpPr>
        <dsp:cNvPr id="0" name=""/>
        <dsp:cNvSpPr/>
      </dsp:nvSpPr>
      <dsp:spPr>
        <a:xfrm flipV="1">
          <a:off x="0" y="0"/>
          <a:ext cx="8458199" cy="80614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75C654-E7FF-4EE3-ABF9-E06938AA1D44}">
      <dsp:nvSpPr>
        <dsp:cNvPr id="0" name=""/>
        <dsp:cNvSpPr/>
      </dsp:nvSpPr>
      <dsp:spPr>
        <a:xfrm>
          <a:off x="1024226" y="275613"/>
          <a:ext cx="2712749" cy="332146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C63649-41EE-426A-8BD6-1E95B99E5F88}">
      <dsp:nvSpPr>
        <dsp:cNvPr id="0" name=""/>
        <dsp:cNvSpPr/>
      </dsp:nvSpPr>
      <dsp:spPr>
        <a:xfrm rot="10800000">
          <a:off x="253993" y="3786854"/>
          <a:ext cx="4253216" cy="2077815"/>
        </a:xfrm>
        <a:prstGeom prst="round2SameRect">
          <a:avLst>
            <a:gd name="adj1" fmla="val 10500"/>
            <a:gd name="adj2" fmla="val 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DBT</a:t>
          </a:r>
          <a:r>
            <a:rPr lang="en-US" sz="2400" b="1" kern="1200" dirty="0" smtClean="0"/>
            <a:t>-IOC Centre</a:t>
          </a:r>
          <a:endParaRPr lang="en-US" sz="2400" b="1" kern="1200" dirty="0" smtClean="0">
            <a:sym typeface="Wingdings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ym typeface="Wingdings"/>
            </a:rPr>
            <a:t> </a:t>
          </a:r>
          <a:r>
            <a:rPr lang="en-US" sz="2000" b="1" kern="1200" dirty="0" err="1" smtClean="0"/>
            <a:t>Ligno</a:t>
          </a:r>
          <a:r>
            <a:rPr lang="en-US" sz="2000" b="1" kern="1200" dirty="0" smtClean="0"/>
            <a:t> cellulosic ethanol plant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ym typeface="Wingdings"/>
            </a:rPr>
            <a:t> </a:t>
          </a:r>
          <a:r>
            <a:rPr lang="en-US" sz="2000" b="1" kern="1200" dirty="0" smtClean="0"/>
            <a:t>First such facility in India.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ym typeface="Wingdings"/>
            </a:rPr>
            <a:t>  Developed with the help of </a:t>
          </a:r>
          <a:r>
            <a:rPr lang="en-US" sz="2000" b="1" kern="1200" dirty="0" err="1" smtClean="0">
              <a:sym typeface="Wingdings"/>
            </a:rPr>
            <a:t>NREL</a:t>
          </a:r>
          <a:endParaRPr lang="en-US" sz="2400" b="1" kern="1200" dirty="0" smtClean="0"/>
        </a:p>
      </dsp:txBody>
      <dsp:txXfrm rot="10800000">
        <a:off x="317893" y="3786854"/>
        <a:ext cx="4125416" cy="2013915"/>
      </dsp:txXfrm>
    </dsp:sp>
    <dsp:sp modelId="{A4B11193-5813-41F5-902D-8ADA44E3C55F}">
      <dsp:nvSpPr>
        <dsp:cNvPr id="0" name=""/>
        <dsp:cNvSpPr/>
      </dsp:nvSpPr>
      <dsp:spPr>
        <a:xfrm>
          <a:off x="5074831" y="217025"/>
          <a:ext cx="2806718" cy="332088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E45270-9E81-4EFF-BF3C-44F58255C333}">
      <dsp:nvSpPr>
        <dsp:cNvPr id="0" name=""/>
        <dsp:cNvSpPr/>
      </dsp:nvSpPr>
      <dsp:spPr>
        <a:xfrm rot="10800000">
          <a:off x="4752175" y="3829504"/>
          <a:ext cx="3452031" cy="2044640"/>
        </a:xfrm>
        <a:prstGeom prst="round2SameRect">
          <a:avLst>
            <a:gd name="adj1" fmla="val 10500"/>
            <a:gd name="adj2" fmla="val 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DBT</a:t>
          </a:r>
          <a:r>
            <a:rPr lang="en-US" sz="2400" b="1" kern="1200" dirty="0" smtClean="0"/>
            <a:t> – </a:t>
          </a:r>
          <a:r>
            <a:rPr lang="en-US" sz="2400" b="1" kern="1200" dirty="0" err="1" smtClean="0"/>
            <a:t>ICT</a:t>
          </a:r>
          <a:r>
            <a:rPr lang="en-US" sz="2400" b="1" kern="1200" dirty="0" smtClean="0"/>
            <a:t> Centre 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ym typeface="Wingdings"/>
            </a:rPr>
            <a:t> </a:t>
          </a:r>
          <a:r>
            <a:rPr lang="en-US" sz="2000" b="1" kern="1200" dirty="0" smtClean="0"/>
            <a:t>First Cellulosic Ethanol Pilot Plant developed with Indigenous Technology</a:t>
          </a:r>
          <a:endParaRPr lang="en-US" sz="2000" kern="1200" dirty="0"/>
        </a:p>
      </dsp:txBody>
      <dsp:txXfrm rot="10800000">
        <a:off x="4815055" y="3829504"/>
        <a:ext cx="3326271" cy="19817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B28A1D-D5CE-417C-B740-2533E39BC4E1}">
      <dsp:nvSpPr>
        <dsp:cNvPr id="0" name=""/>
        <dsp:cNvSpPr/>
      </dsp:nvSpPr>
      <dsp:spPr>
        <a:xfrm>
          <a:off x="0" y="406"/>
          <a:ext cx="4114799" cy="461258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/>
            <a:t>Biofuel</a:t>
          </a:r>
          <a:r>
            <a:rPr lang="en-US" sz="2800" b="1" kern="1200" dirty="0" smtClean="0"/>
            <a:t>  technologies </a:t>
          </a:r>
          <a:endParaRPr lang="en-US" sz="2800" b="1" kern="1200" dirty="0"/>
        </a:p>
      </dsp:txBody>
      <dsp:txXfrm>
        <a:off x="22517" y="22923"/>
        <a:ext cx="4069765" cy="416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CB3E7-21E0-486E-B367-7C56391EA34F}" type="datetimeFigureOut">
              <a:rPr lang="en-IN" smtClean="0"/>
              <a:t>17.05.2013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EE71E-59D0-4FC6-8AB0-5F3D2CFF47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7196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E493A-6439-4058-B43A-B1FBB1FF4728}" type="datetimeFigureOut">
              <a:rPr lang="en-IN" smtClean="0"/>
              <a:t>17.05.2013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C13E3-7D2D-4D5C-97AA-D60DC5F8D2D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4334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21683EFA-E5CF-40DF-B982-16F5475D2568}" type="slidenum">
              <a:rPr lang="en-US">
                <a:solidFill>
                  <a:srgbClr val="000000"/>
                </a:solidFill>
                <a:latin typeface="Calibri" pitchFamily="34" charset="0"/>
              </a:rPr>
              <a:pPr eaLnBrk="1" hangingPunct="1"/>
              <a:t>8</a:t>
            </a:fld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4480" indent="-282492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29970" indent="-225994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81958" indent="-225994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33946" indent="-225994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85934" indent="-2259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37921" indent="-2259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389909" indent="-2259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41897" indent="-2259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69FA115-51EA-4274-9413-D5B8087E143E}" type="slidenum">
              <a:rPr lang="en-US" smtClean="0"/>
              <a:pPr eaLnBrk="1" hangingPunct="1"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1E76F424-033D-45CF-BE82-28E57C05E3EF}" type="slidenum">
              <a:rPr lang="en-US">
                <a:solidFill>
                  <a:srgbClr val="000000"/>
                </a:solidFill>
                <a:latin typeface="Calibri" pitchFamily="34" charset="0"/>
              </a:rPr>
              <a:pPr eaLnBrk="1" hangingPunct="1"/>
              <a:t>25</a:t>
            </a:fld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DC929633-A059-4C17-A954-A9F88413079F}" type="slidenum">
              <a:rPr lang="en-US">
                <a:latin typeface="Calibri" pitchFamily="34" charset="0"/>
              </a:rPr>
              <a:pPr eaLnBrk="1" hangingPunct="1"/>
              <a:t>26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20CCA638-3772-4948-B30E-1C1CD633A1D3}" type="slidenum">
              <a:rPr lang="en-US">
                <a:latin typeface="Calibri" pitchFamily="34" charset="0"/>
              </a:rPr>
              <a:pPr eaLnBrk="1" hangingPunct="1"/>
              <a:t>27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8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37969-A341-434B-81EE-260E495096FA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smtClean="0"/>
          </a:p>
        </p:txBody>
      </p:sp>
      <p:sp>
        <p:nvSpPr>
          <p:cNvPr id="294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106408-AD7C-4A21-9489-AE994BB19154}" type="slidenum">
              <a:rPr lang="en-I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I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IN" smtClean="0"/>
          </a:p>
        </p:txBody>
      </p:sp>
      <p:sp>
        <p:nvSpPr>
          <p:cNvPr id="131076" name="Slide Number Placeholder 3"/>
          <p:cNvSpPr txBox="1">
            <a:spLocks noGrp="1"/>
          </p:cNvSpPr>
          <p:nvPr/>
        </p:nvSpPr>
        <p:spPr bwMode="auto">
          <a:xfrm>
            <a:off x="5179484" y="6513911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781" tIns="46391" rIns="92781" bIns="46391"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15D1D6D-E3B0-4C30-982F-D08FA58E8395}" type="slidenum">
              <a:rPr lang="en-IN" sz="1200" smtClean="0">
                <a:solidFill>
                  <a:prstClr val="black"/>
                </a:solidFill>
                <a:latin typeface="Times New Roman" pitchFamily="18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IN" sz="1200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0EFB69-BD35-4C0D-93FB-8874E4D786E6}" type="slidenum">
              <a:rPr lang="en-IN">
                <a:solidFill>
                  <a:prstClr val="black"/>
                </a:solidFill>
              </a:rPr>
              <a:pPr/>
              <a:t>31</a:t>
            </a:fld>
            <a:endParaRPr lang="en-I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6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2B7908-AAF3-4764-8595-963D83ABFBD7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90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F7EAB5-CBA1-4AC7-84D8-E6DB534B7040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IN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BABB8E-BCBA-48ED-846C-58CEC2E7412D}" type="slidenum">
              <a:rPr lang="en-I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I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8DCBA-D9F9-4445-85CD-0B8466AE057E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IN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0AE76B-FE16-4782-AED5-41177215A950}" type="slidenum">
              <a:rPr lang="en-I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I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F929B-B32D-418C-B6FA-04BF622A0E0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smtClean="0"/>
          </a:p>
        </p:txBody>
      </p:sp>
      <p:sp>
        <p:nvSpPr>
          <p:cNvPr id="2068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20A8D7-29B0-47E0-BD8D-C85A9F8E3CCB}" type="slidenum">
              <a:rPr lang="en-I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I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D1E45D-94CE-49CA-B52E-09EDF67CE35C}" type="slidenum">
              <a:rPr lang="en-US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EB8CEF54-3F82-4A11-9236-3C03E1BACEB5}" type="slidenum">
              <a:rPr lang="en-US">
                <a:latin typeface="Calibri" pitchFamily="34" charset="0"/>
              </a:rPr>
              <a:pPr eaLnBrk="1" hangingPunct="1"/>
              <a:t>15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0042D7-3ACA-4BBC-B012-0B33E252F6A2}" type="slidenum">
              <a:rPr lang="en-US">
                <a:latin typeface="Arial" pitchFamily="34" charset="0"/>
              </a:rPr>
              <a:pPr/>
              <a:t>16</a:t>
            </a:fld>
            <a:endParaRPr lang="en-US">
              <a:latin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0042D7-3ACA-4BBC-B012-0B33E252F6A2}" type="slidenum">
              <a:rPr lang="en-US">
                <a:latin typeface="Arial" pitchFamily="34" charset="0"/>
              </a:rPr>
              <a:pPr/>
              <a:t>17</a:t>
            </a:fld>
            <a:endParaRPr lang="en-US">
              <a:latin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FF90CF-E272-458F-BF24-832EA55E505C}" type="slidenum">
              <a:rPr lang="en-IN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I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0C8698-B960-4E1D-A8C0-EB7D5010FB20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2304C-A4DB-4B0D-AC05-F5D5FB127CDE}" type="datetime1">
              <a:rPr lang="en-IN" smtClean="0"/>
              <a:t>17.05.2013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D69B2-354D-4F33-B2F1-A9273352D36F}" type="datetime1">
              <a:rPr lang="en-IN" smtClean="0"/>
              <a:t>17.05.2013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F9EE7-1390-40C2-8270-73326E711832}" type="datetime1">
              <a:rPr lang="en-IN" smtClean="0"/>
              <a:t>17.05.2013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D6ABDD6-4048-4C1A-8528-E7D2B688C69E}" type="datetime1">
              <a:rPr lang="en-IN" smtClean="0">
                <a:solidFill>
                  <a:srgbClr val="000000"/>
                </a:solidFill>
              </a:rPr>
              <a:t>17.05.2013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1AFEEAC-700A-4ECE-B996-B032D862A6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04453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F50-4542-4BC5-B024-D502BDCB012A}" type="datetime1">
              <a:rPr lang="en-IN" smtClean="0"/>
              <a:t>17.05.2013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77573-7C71-46E7-AF49-F9AB49B74D09}" type="datetime1">
              <a:rPr lang="en-IN" smtClean="0"/>
              <a:t>17.05.2013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10BD5-C086-4E1B-9DC7-34302B7DC046}" type="datetime1">
              <a:rPr lang="en-IN" smtClean="0"/>
              <a:t>17.05.2013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B24B-8F2D-4E87-BB64-E714717CB93C}" type="datetime1">
              <a:rPr lang="en-IN" smtClean="0"/>
              <a:t>17.05.2013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C31C5-7462-4E6B-825A-2EA757F6F0C0}" type="datetime1">
              <a:rPr lang="en-IN" smtClean="0"/>
              <a:t>17.05.2013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9C34-0926-4683-893A-E31771D0A482}" type="datetime1">
              <a:rPr lang="en-IN" smtClean="0"/>
              <a:t>17.05.2013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91B05-6A91-4FB0-B73E-F2CC5BBEA113}" type="datetime1">
              <a:rPr lang="en-IN" smtClean="0"/>
              <a:t>17.05.2013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D1AD-934E-42E0-B98E-5293CDECD90D}" type="datetime1">
              <a:rPr lang="en-IN" smtClean="0"/>
              <a:t>17.05.2013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ACC702D-31A1-4F0B-BB95-5C4262EF7562}" type="datetime1">
              <a:rPr lang="en-IN" smtClean="0"/>
              <a:t>17.05.2013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CBEA1C0-47D3-4F67-9960-EC1BF84305E1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://www.google.com/url?sa=i&amp;rct=j&amp;q=swine+fever&amp;source=images&amp;cd=&amp;cad=rja&amp;docid=3bTkl2EwCWlQeM&amp;tbnid=z63jwgkMt8yTrM:&amp;ved=0CAUQjRw&amp;url=http://www.daff.gov.au/aqis/quarantine/naqs/naqs-fact-sheets/swine-fever&amp;ei=K5dVUe3JC8zorQf6k4G4Cw&amp;bvm=bv.44442042,d.bmk&amp;psig=AFQjCNGmTKnTZriMLNJ2jDboEcbgG3rZRw&amp;ust=1364650063345115" TargetMode="External"/><Relationship Id="rId7" Type="http://schemas.openxmlformats.org/officeDocument/2006/relationships/hyperlink" Target="http://www.google.co.in/url?sa=i&amp;rct=j&amp;q=bovine+herpesvirus&amp;source=images&amp;cd=&amp;cad=rja&amp;docid=y93XoGbPTmo12M&amp;tbnid=81WHEojwc9COZM:&amp;ved=0CAUQjRw&amp;url=http://www.vet.uga.edu/vpp/archives/nsep/fmd/Eng/IBRdx.htm&amp;ei=U5lVUY_YB8yUrgf98YHYAg&amp;bvm=bv.44442042,d.bmk&amp;psig=AFQjCNGiI_21k_z4vgocOzs2meUm0EZz-w&amp;ust=136465067401873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hyperlink" Target="http://www.google.co.in/url?sa=i&amp;rct=j&amp;q=IBR+poultry+&amp;source=images&amp;cd=&amp;cad=rja&amp;docid=xj3nmfcPS0-c5M&amp;tbnid=u54OTRig9CRYVM:&amp;ved=0CAUQjRw&amp;url=http://www.agefotostock.com/en/Stock-Images/Rights-Managed/IBR-986086&amp;ei=wphVUbLgNMbZrQe-8IDoCw&amp;bvm=bv.44442042,d.bmk&amp;psig=AFQjCNGdKZWKul7J4p1Wa4FWFTu0wW3J3w&amp;ust=1364650536586277" TargetMode="Externa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mit%20Sharma\Desktop\Fellowship\US%20needs\MOV01956.MPG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9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file:///\\Saurabh\Saurabh_E\data1\Transp-slides\new_page_4.htm" TargetMode="External"/><Relationship Id="rId7" Type="http://schemas.openxmlformats.org/officeDocument/2006/relationships/image" Target="../media/image42.jpe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emf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149080"/>
            <a:ext cx="6804992" cy="2448272"/>
          </a:xfrm>
        </p:spPr>
        <p:txBody>
          <a:bodyPr>
            <a:normAutofit fontScale="32500" lnSpcReduction="20000"/>
          </a:bodyPr>
          <a:lstStyle/>
          <a:p>
            <a:endParaRPr lang="en-IN" sz="3600" b="1" dirty="0" smtClean="0"/>
          </a:p>
          <a:p>
            <a:endParaRPr lang="en-IN" sz="3600" b="1" dirty="0"/>
          </a:p>
          <a:p>
            <a:endParaRPr lang="en-IN" sz="3600" b="1" dirty="0" smtClean="0"/>
          </a:p>
          <a:p>
            <a:endParaRPr lang="en-IN" sz="3600" b="1" dirty="0"/>
          </a:p>
          <a:p>
            <a:pPr algn="r"/>
            <a:r>
              <a:rPr lang="en-IN" sz="7400" b="1" dirty="0" smtClean="0"/>
              <a:t>                     Sanjay </a:t>
            </a:r>
            <a:r>
              <a:rPr lang="en-IN" sz="7400" b="1" dirty="0" err="1" smtClean="0"/>
              <a:t>Goel</a:t>
            </a:r>
            <a:r>
              <a:rPr lang="en-IN" sz="7400" b="1" dirty="0" smtClean="0"/>
              <a:t>, Director (Finance)	</a:t>
            </a:r>
          </a:p>
          <a:p>
            <a:pPr algn="r"/>
            <a:r>
              <a:rPr lang="en-IN" sz="7400" b="1" dirty="0" smtClean="0"/>
              <a:t>    Department of Biotechnology</a:t>
            </a:r>
          </a:p>
          <a:p>
            <a:pPr algn="r"/>
            <a:r>
              <a:rPr lang="en-IN" sz="7400" b="1" dirty="0" smtClean="0"/>
              <a:t> Ministry of Science of  Technology</a:t>
            </a:r>
          </a:p>
          <a:p>
            <a:pPr algn="r"/>
            <a:r>
              <a:rPr lang="en-IN" sz="7400" b="1" dirty="0" smtClean="0"/>
              <a:t>Government of India </a:t>
            </a:r>
            <a:r>
              <a:rPr lang="en-IN" sz="5100" b="1" dirty="0" smtClean="0"/>
              <a:t>            </a:t>
            </a:r>
            <a:endParaRPr lang="en-IN" sz="51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8229600" cy="1470025"/>
          </a:xfrm>
        </p:spPr>
        <p:txBody>
          <a:bodyPr>
            <a:noAutofit/>
          </a:bodyPr>
          <a:lstStyle/>
          <a:p>
            <a:r>
              <a:rPr lang="en-IN" sz="5400" b="1" dirty="0" smtClean="0">
                <a:latin typeface="Baskerville Old Face" pitchFamily="18" charset="0"/>
              </a:rPr>
              <a:t>BIOTECHNOLOGY SECTOR IN INDIA</a:t>
            </a:r>
            <a:endParaRPr lang="en-IN" sz="5400" b="1" dirty="0">
              <a:latin typeface="Baskerville Old Face" pitchFamily="18" charset="0"/>
            </a:endParaRPr>
          </a:p>
        </p:txBody>
      </p:sp>
      <p:pic>
        <p:nvPicPr>
          <p:cNvPr id="7" name="Picture 6" descr="Govt of India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181942"/>
            <a:ext cx="864096" cy="115882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340768"/>
            <a:ext cx="8534400" cy="5257800"/>
          </a:xfrm>
        </p:spPr>
        <p:txBody>
          <a:bodyPr>
            <a:normAutofit fontScale="92500" lnSpcReduction="20000"/>
          </a:bodyPr>
          <a:lstStyle/>
          <a:p>
            <a:pPr marL="350838" indent="-350838" defTabSz="622300">
              <a:lnSpc>
                <a:spcPct val="80000"/>
              </a:lnSpc>
            </a:pPr>
            <a:r>
              <a:rPr lang="en-US" sz="2200" b="1" dirty="0">
                <a:effectLst/>
                <a:latin typeface="Arial" pitchFamily="34" charset="0"/>
                <a:cs typeface="Arial" pitchFamily="34" charset="0"/>
              </a:rPr>
              <a:t>Basic </a:t>
            </a:r>
            <a:r>
              <a:rPr lang="en-US" sz="2200" b="1" dirty="0" smtClean="0">
                <a:effectLst/>
                <a:latin typeface="Arial" pitchFamily="34" charset="0"/>
                <a:cs typeface="Arial" pitchFamily="34" charset="0"/>
              </a:rPr>
              <a:t>Biotechnology</a:t>
            </a:r>
          </a:p>
          <a:p>
            <a:pPr marL="350838" indent="-350838" defTabSz="622300">
              <a:lnSpc>
                <a:spcPct val="80000"/>
              </a:lnSpc>
            </a:pPr>
            <a:endParaRPr lang="en-US" sz="800" dirty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Genomics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	-	Proteomics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	-	Structural </a:t>
            </a:r>
            <a:r>
              <a:rPr lang="en-US" sz="2200" b="0" dirty="0" smtClean="0">
                <a:effectLst/>
                <a:latin typeface="Arial" pitchFamily="34" charset="0"/>
                <a:cs typeface="Arial" pitchFamily="34" charset="0"/>
              </a:rPr>
              <a:t>Biology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endParaRPr lang="en-US" sz="500" b="0" dirty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</a:pPr>
            <a:endParaRPr lang="en-US" sz="22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</a:pPr>
            <a:r>
              <a:rPr lang="en-US" sz="2200" b="1" dirty="0" smtClean="0">
                <a:effectLst/>
                <a:latin typeface="Arial" pitchFamily="34" charset="0"/>
                <a:cs typeface="Arial" pitchFamily="34" charset="0"/>
              </a:rPr>
              <a:t>Medical Biotechnology</a:t>
            </a:r>
          </a:p>
          <a:p>
            <a:pPr marL="633413" lvl="1" indent="-290513" defTabSz="622300">
              <a:lnSpc>
                <a:spcPct val="80000"/>
              </a:lnSpc>
            </a:pP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Vaccines </a:t>
            </a:r>
            <a:r>
              <a:rPr lang="en-US" sz="2000" dirty="0">
                <a:effectLst/>
                <a:latin typeface="Arial" pitchFamily="34" charset="0"/>
                <a:cs typeface="Arial" pitchFamily="34" charset="0"/>
              </a:rPr>
              <a:t>and </a:t>
            </a: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diagnostics</a:t>
            </a:r>
          </a:p>
          <a:p>
            <a:pPr marL="633413" lvl="2" indent="-290513" defTabSz="622300">
              <a:lnSpc>
                <a:spcPct val="80000"/>
              </a:lnSpc>
              <a:buFont typeface="Comic Sans MS" pitchFamily="66" charset="0"/>
              <a:buChar char="–"/>
            </a:pP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Bioactive </a:t>
            </a:r>
            <a:r>
              <a:rPr lang="en-US" sz="2000" dirty="0">
                <a:effectLst/>
                <a:latin typeface="Arial" pitchFamily="34" charset="0"/>
                <a:cs typeface="Arial" pitchFamily="34" charset="0"/>
              </a:rPr>
              <a:t>Therapeutic </a:t>
            </a: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Proteins</a:t>
            </a:r>
          </a:p>
          <a:p>
            <a:pPr marL="633413" lvl="2" indent="-290513" defTabSz="622300">
              <a:lnSpc>
                <a:spcPct val="80000"/>
              </a:lnSpc>
              <a:buFont typeface="Comic Sans MS" pitchFamily="66" charset="0"/>
              <a:buChar char="–"/>
            </a:pP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Stem </a:t>
            </a:r>
            <a:r>
              <a:rPr lang="en-US" sz="2000" dirty="0">
                <a:effectLst/>
                <a:latin typeface="Arial" pitchFamily="34" charset="0"/>
                <a:cs typeface="Arial" pitchFamily="34" charset="0"/>
              </a:rPr>
              <a:t>cell </a:t>
            </a:r>
            <a:r>
              <a:rPr lang="en-US" sz="2000" dirty="0" smtClean="0">
                <a:effectLst/>
                <a:latin typeface="Arial" pitchFamily="34" charset="0"/>
                <a:cs typeface="Arial" pitchFamily="34" charset="0"/>
              </a:rPr>
              <a:t>research</a:t>
            </a:r>
          </a:p>
          <a:p>
            <a:pPr marL="633413" lvl="2" indent="-290513" defTabSz="622300">
              <a:lnSpc>
                <a:spcPct val="80000"/>
              </a:lnSpc>
              <a:buFont typeface="Comic Sans MS" pitchFamily="66" charset="0"/>
              <a:buChar char="–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Infectious, chronic and neurodegenerative diseases</a:t>
            </a:r>
            <a:endParaRPr lang="en-US" sz="2000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750888" lvl="1" indent="-350838" defTabSz="622300">
              <a:lnSpc>
                <a:spcPct val="80000"/>
              </a:lnSpc>
              <a:buFont typeface="Comic Sans MS" pitchFamily="66" charset="0"/>
              <a:buChar char="–"/>
            </a:pPr>
            <a:endParaRPr lang="en-US" sz="1800" b="0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endParaRPr lang="en-US" sz="500" b="0" dirty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</a:pPr>
            <a:r>
              <a:rPr lang="en-US" sz="2200" b="1" dirty="0" smtClean="0">
                <a:effectLst/>
                <a:latin typeface="Arial" pitchFamily="34" charset="0"/>
                <a:cs typeface="Arial" pitchFamily="34" charset="0"/>
              </a:rPr>
              <a:t>Agriculture</a:t>
            </a:r>
          </a:p>
          <a:p>
            <a:pPr marL="350838" indent="-350838" defTabSz="622300">
              <a:lnSpc>
                <a:spcPct val="80000"/>
              </a:lnSpc>
            </a:pPr>
            <a:endParaRPr lang="en-US" sz="900" dirty="0">
              <a:effectLst/>
              <a:latin typeface="Arial" pitchFamily="34" charset="0"/>
              <a:cs typeface="Arial" pitchFamily="34" charset="0"/>
            </a:endParaRP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200" dirty="0" smtClean="0">
                <a:effectLst/>
                <a:latin typeface="Arial" pitchFamily="34" charset="0"/>
                <a:cs typeface="Arial" pitchFamily="34" charset="0"/>
              </a:rPr>
              <a:t>Crop Genomics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	-	</a:t>
            </a:r>
            <a:r>
              <a:rPr lang="en-US" sz="2200" b="0" dirty="0" smtClean="0">
                <a:effectLst/>
                <a:latin typeface="Arial" pitchFamily="34" charset="0"/>
                <a:cs typeface="Arial" pitchFamily="34" charset="0"/>
              </a:rPr>
              <a:t>Genetically </a:t>
            </a: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modified crops, plants and seeds for stress 	tolerance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	-	Nutritional enhancement of crops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	-	Marker assisted breeding</a:t>
            </a:r>
          </a:p>
          <a:p>
            <a:pPr marL="350838" indent="-350838" defTabSz="622300">
              <a:lnSpc>
                <a:spcPct val="80000"/>
              </a:lnSpc>
              <a:buFont typeface="Wingdings" pitchFamily="2" charset="2"/>
              <a:buNone/>
            </a:pP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200" b="0" dirty="0" err="1">
                <a:effectLst/>
                <a:latin typeface="Arial" pitchFamily="34" charset="0"/>
                <a:cs typeface="Arial" pitchFamily="34" charset="0"/>
              </a:rPr>
              <a:t>Biopesticides</a:t>
            </a: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lang="en-US" sz="2200" b="0" dirty="0" err="1">
                <a:effectLst/>
                <a:latin typeface="Arial" pitchFamily="34" charset="0"/>
                <a:cs typeface="Arial" pitchFamily="34" charset="0"/>
              </a:rPr>
              <a:t>biofertilizers</a:t>
            </a: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 and </a:t>
            </a:r>
            <a:r>
              <a:rPr lang="en-US" sz="2200" b="0" dirty="0" err="1">
                <a:effectLst/>
                <a:latin typeface="Arial" pitchFamily="34" charset="0"/>
                <a:cs typeface="Arial" pitchFamily="34" charset="0"/>
              </a:rPr>
              <a:t>biocontrol</a:t>
            </a:r>
            <a:r>
              <a:rPr lang="en-US" sz="2200" b="0" dirty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 dirty="0" smtClean="0">
                <a:effectLst/>
                <a:latin typeface="Arial" pitchFamily="34" charset="0"/>
                <a:cs typeface="Arial" pitchFamily="34" charset="0"/>
              </a:rPr>
              <a:t>agents</a:t>
            </a:r>
            <a:endParaRPr lang="en-US" sz="2200" b="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Priority Areas for Funding</a:t>
            </a:r>
            <a:endParaRPr lang="en-IN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988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35896" y="260648"/>
            <a:ext cx="5018856" cy="288032"/>
          </a:xfrm>
        </p:spPr>
        <p:txBody>
          <a:bodyPr>
            <a:noAutofit/>
          </a:bodyPr>
          <a:lstStyle/>
          <a:p>
            <a:pPr algn="r"/>
            <a:r>
              <a:rPr lang="en-US" sz="1800" dirty="0" smtClean="0">
                <a:latin typeface="Arial" pitchFamily="34" charset="0"/>
                <a:cs typeface="Arial" pitchFamily="34" charset="0"/>
              </a:rPr>
              <a:t>Priority Areas for Funding: </a:t>
            </a:r>
            <a:r>
              <a:rPr lang="en-US" sz="1800" dirty="0" err="1">
                <a:latin typeface="Arial" pitchFamily="34" charset="0"/>
                <a:cs typeface="Arial" pitchFamily="34" charset="0"/>
              </a:rPr>
              <a:t>contd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476672"/>
            <a:ext cx="8610600" cy="61722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2400" dirty="0" smtClean="0">
              <a:effectLst/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tabLst>
                <a:tab pos="685800" algn="l"/>
              </a:tabLst>
            </a:pPr>
            <a:r>
              <a:rPr lang="en-US" sz="2600" b="1" dirty="0" smtClean="0">
                <a:effectLst/>
                <a:latin typeface="Arial" pitchFamily="34" charset="0"/>
                <a:cs typeface="Arial" pitchFamily="34" charset="0"/>
              </a:rPr>
              <a:t>Environmental </a:t>
            </a:r>
            <a:r>
              <a:rPr lang="en-US" sz="2600" b="1" dirty="0">
                <a:effectLst/>
                <a:latin typeface="Arial" pitchFamily="34" charset="0"/>
                <a:cs typeface="Arial" pitchFamily="34" charset="0"/>
              </a:rPr>
              <a:t>Biotechnology for sustainable utilization </a:t>
            </a:r>
            <a:r>
              <a:rPr lang="en-US" sz="2600" b="1" dirty="0" smtClean="0">
                <a:effectLst/>
                <a:latin typeface="Arial" pitchFamily="34" charset="0"/>
                <a:cs typeface="Arial" pitchFamily="34" charset="0"/>
              </a:rPr>
              <a:t>of </a:t>
            </a:r>
            <a:r>
              <a:rPr lang="en-US" sz="2600" b="1" dirty="0" err="1" smtClean="0">
                <a:effectLst/>
                <a:latin typeface="Arial" pitchFamily="34" charset="0"/>
                <a:cs typeface="Arial" pitchFamily="34" charset="0"/>
              </a:rPr>
              <a:t>bioresources</a:t>
            </a:r>
            <a:endParaRPr lang="en-US" sz="26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None/>
              <a:tabLst>
                <a:tab pos="685800" algn="l"/>
              </a:tabLst>
            </a:pPr>
            <a:endParaRPr lang="en-US" sz="130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 err="1">
                <a:effectLst/>
                <a:latin typeface="Arial" pitchFamily="34" charset="0"/>
                <a:cs typeface="Arial" pitchFamily="34" charset="0"/>
              </a:rPr>
              <a:t>Bioprospecting</a:t>
            </a:r>
            <a:r>
              <a:rPr lang="en-US" sz="2700" b="0" dirty="0">
                <a:solidFill>
                  <a:srgbClr val="CC33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of bioactive genes and molecules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 err="1">
                <a:effectLst/>
                <a:latin typeface="Arial" pitchFamily="34" charset="0"/>
                <a:cs typeface="Arial" pitchFamily="34" charset="0"/>
              </a:rPr>
              <a:t>Characterisation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 of medicinal plants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Bioremediation</a:t>
            </a:r>
            <a:r>
              <a:rPr lang="en-US" sz="2700" b="0" dirty="0">
                <a:solidFill>
                  <a:srgbClr val="CC33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technologies  for treatment of waste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2700" dirty="0" smtClean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</a:pP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Animal Biotechnology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160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Molecular epidemiology : diagnostics &amp; vaccines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	-	Improvement of breeds and productivity through </a:t>
            </a:r>
            <a:r>
              <a:rPr lang="en-US" sz="2700" b="0" dirty="0" err="1" smtClean="0">
                <a:effectLst/>
                <a:latin typeface="Arial" pitchFamily="34" charset="0"/>
                <a:cs typeface="Arial" pitchFamily="34" charset="0"/>
              </a:rPr>
              <a:t>transgenics</a:t>
            </a:r>
            <a:endParaRPr lang="en-US" sz="2700" b="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 err="1">
                <a:effectLst/>
                <a:latin typeface="Arial" pitchFamily="34" charset="0"/>
                <a:cs typeface="Arial" pitchFamily="34" charset="0"/>
              </a:rPr>
              <a:t>Immuno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-stimulants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	-	Animal feed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2700" dirty="0" smtClean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</a:pP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Aquaculture </a:t>
            </a:r>
            <a:r>
              <a:rPr lang="en-US" sz="2700" b="1" dirty="0">
                <a:effectLst/>
                <a:latin typeface="Arial" pitchFamily="34" charset="0"/>
                <a:cs typeface="Arial" pitchFamily="34" charset="0"/>
              </a:rPr>
              <a:t>&amp; Marine </a:t>
            </a: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Biotechnology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1300" dirty="0">
              <a:effectLst/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Char char="-"/>
              <a:tabLst>
                <a:tab pos="685800" algn="l"/>
              </a:tabLst>
            </a:pP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Molecular 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epidemiology : diagnostics &amp; </a:t>
            </a: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vaccines</a:t>
            </a:r>
          </a:p>
          <a:p>
            <a:pPr lvl="1">
              <a:lnSpc>
                <a:spcPct val="80000"/>
              </a:lnSpc>
              <a:buFontTx/>
              <a:buChar char="-"/>
              <a:tabLst>
                <a:tab pos="685800" algn="l"/>
              </a:tabLst>
            </a:pP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Cell 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line </a:t>
            </a: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development</a:t>
            </a:r>
          </a:p>
          <a:p>
            <a:pPr lvl="1">
              <a:lnSpc>
                <a:spcPct val="80000"/>
              </a:lnSpc>
              <a:buFontTx/>
              <a:buChar char="-"/>
              <a:tabLst>
                <a:tab pos="685800" algn="l"/>
              </a:tabLst>
            </a:pPr>
            <a:r>
              <a:rPr lang="en-US" sz="2700" b="0" dirty="0" err="1" smtClean="0">
                <a:effectLst/>
                <a:latin typeface="Arial" pitchFamily="34" charset="0"/>
                <a:cs typeface="Arial" pitchFamily="34" charset="0"/>
              </a:rPr>
              <a:t>Immuno</a:t>
            </a: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-stimulants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, antibacterial and anti-cancerous agents </a:t>
            </a: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from 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marine sources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2700" dirty="0" smtClean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</a:pP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Food Biotechnology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140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lang="en-US" sz="2700" dirty="0" smtClean="0">
                <a:effectLst/>
                <a:latin typeface="Arial" pitchFamily="34" charset="0"/>
                <a:cs typeface="Arial" pitchFamily="34" charset="0"/>
              </a:rPr>
              <a:t>-</a:t>
            </a: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</a:t>
            </a:r>
            <a:r>
              <a:rPr lang="en-US" sz="2700" b="0" dirty="0" err="1">
                <a:effectLst/>
                <a:latin typeface="Arial" pitchFamily="34" charset="0"/>
                <a:cs typeface="Arial" pitchFamily="34" charset="0"/>
              </a:rPr>
              <a:t>Nutraceuticals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 and </a:t>
            </a:r>
            <a:r>
              <a:rPr lang="en-US" sz="2700" b="0" dirty="0" err="1">
                <a:effectLst/>
                <a:latin typeface="Arial" pitchFamily="34" charset="0"/>
                <a:cs typeface="Arial" pitchFamily="34" charset="0"/>
              </a:rPr>
              <a:t>probiotics</a:t>
            </a:r>
            <a:endParaRPr lang="en-US" sz="2700" b="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2700" dirty="0" smtClean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</a:pP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Development </a:t>
            </a:r>
            <a:r>
              <a:rPr lang="en-US" sz="2700" b="1" dirty="0">
                <a:effectLst/>
                <a:latin typeface="Arial" pitchFamily="34" charset="0"/>
                <a:cs typeface="Arial" pitchFamily="34" charset="0"/>
              </a:rPr>
              <a:t>of new </a:t>
            </a:r>
            <a:r>
              <a:rPr lang="en-US" sz="2700" b="1" dirty="0" smtClean="0">
                <a:effectLst/>
                <a:latin typeface="Arial" pitchFamily="34" charset="0"/>
                <a:cs typeface="Arial" pitchFamily="34" charset="0"/>
              </a:rPr>
              <a:t>products</a:t>
            </a:r>
          </a:p>
          <a:p>
            <a:pPr>
              <a:lnSpc>
                <a:spcPct val="80000"/>
              </a:lnSpc>
              <a:tabLst>
                <a:tab pos="685800" algn="l"/>
              </a:tabLst>
            </a:pPr>
            <a:endParaRPr lang="en-US" sz="170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2700" dirty="0">
                <a:effectLst/>
                <a:latin typeface="Arial" pitchFamily="34" charset="0"/>
                <a:cs typeface="Arial" pitchFamily="34" charset="0"/>
              </a:rPr>
              <a:t>	-	</a:t>
            </a:r>
            <a:r>
              <a:rPr lang="en-US" sz="2700" b="0" dirty="0">
                <a:effectLst/>
                <a:latin typeface="Arial" pitchFamily="34" charset="0"/>
                <a:cs typeface="Arial" pitchFamily="34" charset="0"/>
              </a:rPr>
              <a:t>Bioinstrumentation, biomaterials and </a:t>
            </a:r>
            <a:r>
              <a:rPr lang="en-US" sz="2700" b="0" dirty="0" smtClean="0">
                <a:effectLst/>
                <a:latin typeface="Arial" pitchFamily="34" charset="0"/>
                <a:cs typeface="Arial" pitchFamily="34" charset="0"/>
              </a:rPr>
              <a:t>bio-devices</a:t>
            </a:r>
            <a:endParaRPr lang="en-US" sz="2700" b="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endParaRPr lang="en-US" sz="2000" dirty="0">
              <a:effectLst/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r>
              <a:rPr lang="en-US" sz="800" dirty="0"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tabLst>
                <a:tab pos="685800" algn="l"/>
              </a:tabLst>
            </a:pPr>
            <a:endParaRPr lang="en-US" sz="8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953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457200" y="144016"/>
          <a:ext cx="8229600" cy="548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79512" y="836712"/>
          <a:ext cx="874948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Oval 6"/>
          <p:cNvSpPr/>
          <p:nvPr/>
        </p:nvSpPr>
        <p:spPr>
          <a:xfrm>
            <a:off x="3059113" y="2205038"/>
            <a:ext cx="3025775" cy="26638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33CC"/>
                </a:solidFill>
              </a:rPr>
              <a:t>Promotion of </a:t>
            </a:r>
            <a:r>
              <a:rPr lang="en-US" sz="2400" b="1" dirty="0" smtClean="0">
                <a:solidFill>
                  <a:srgbClr val="0033CC"/>
                </a:solidFill>
              </a:rPr>
              <a:t>excellence </a:t>
            </a:r>
            <a:r>
              <a:rPr lang="en-US" sz="2400" b="1" dirty="0">
                <a:solidFill>
                  <a:srgbClr val="0033CC"/>
                </a:solidFill>
              </a:rPr>
              <a:t>innovation and technology development</a:t>
            </a:r>
            <a:endParaRPr lang="en-IN" sz="2800" dirty="0">
              <a:solidFill>
                <a:srgbClr val="0033CC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Funding Mechanisms for R&amp;D Projects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Research and Development projects through competitive research grant scheme</a:t>
            </a: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Centres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of Excellence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Public-Private-Partnerships through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Biotechnology Industry Research Assistance Council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BIRAC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Grand Challenges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Programme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International Collaborations</a:t>
            </a:r>
          </a:p>
          <a:p>
            <a:pPr marL="0" indent="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435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0092569"/>
              </p:ext>
            </p:extLst>
          </p:nvPr>
        </p:nvGraphicFramePr>
        <p:xfrm>
          <a:off x="1066800" y="333375"/>
          <a:ext cx="7277100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Worksheet" r:id="rId5" imgW="7277066" imgH="4905503" progId="Excel.Sheet.8">
                  <p:embed/>
                </p:oleObj>
              </mc:Choice>
              <mc:Fallback>
                <p:oleObj name="Worksheet" r:id="rId5" imgW="7277066" imgH="4905503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33375"/>
                        <a:ext cx="7277100" cy="5100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115616" y="5715000"/>
            <a:ext cx="708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solidFill>
                  <a:srgbClr val="006600"/>
                </a:solidFill>
                <a:cs typeface="Arial" charset="0"/>
              </a:rPr>
              <a:t>12</a:t>
            </a:r>
            <a:r>
              <a:rPr lang="en-US" sz="2400" b="1" i="1" baseline="30000" dirty="0" smtClean="0">
                <a:solidFill>
                  <a:srgbClr val="006600"/>
                </a:solidFill>
                <a:cs typeface="Arial" charset="0"/>
              </a:rPr>
              <a:t>th</a:t>
            </a:r>
            <a:r>
              <a:rPr lang="en-US" sz="2400" b="1" i="1" dirty="0" smtClean="0">
                <a:solidFill>
                  <a:srgbClr val="006600"/>
                </a:solidFill>
                <a:cs typeface="Arial" charset="0"/>
              </a:rPr>
              <a:t> Five Year Plan (2012-2017) allocation US$ 2.5 billion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21336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>
              <a:solidFill>
                <a:srgbClr val="6600CC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29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IC%20ma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07592"/>
            <a:ext cx="5181600" cy="434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304800" y="188640"/>
            <a:ext cx="5181600" cy="1446213"/>
          </a:xfrm>
          <a:prstGeom prst="rect">
            <a:avLst/>
          </a:prstGeom>
          <a:solidFill>
            <a:srgbClr val="000066"/>
          </a:solidFill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  <a:ea typeface="ＭＳ Ｐゴシック" pitchFamily="34" charset="-128"/>
              </a:rPr>
              <a:t>International Collaboration- update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562600" y="284163"/>
          <a:ext cx="3352800" cy="6345237"/>
        </p:xfrm>
        <a:graphic>
          <a:graphicData uri="http://schemas.openxmlformats.org/drawingml/2006/table">
            <a:tbl>
              <a:tblPr/>
              <a:tblGrid>
                <a:gridCol w="1836057"/>
                <a:gridCol w="1516743"/>
              </a:tblGrid>
              <a:tr h="680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</a:t>
                      </a:r>
                    </a:p>
                  </a:txBody>
                  <a:tcPr marT="45715" marB="45715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Number of projects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8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Australia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13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Canada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indent="-1143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59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Denmark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13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Finland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indent="-1143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8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Germany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28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Netherlands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28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Norway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8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Spain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8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Sweden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28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Switzerland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28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United Kingdom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680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United States of America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28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EU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13" name="Freeform 12"/>
          <p:cNvSpPr/>
          <p:nvPr/>
        </p:nvSpPr>
        <p:spPr>
          <a:xfrm>
            <a:off x="2085975" y="4251325"/>
            <a:ext cx="1666875" cy="647744"/>
          </a:xfrm>
          <a:custGeom>
            <a:avLst/>
            <a:gdLst>
              <a:gd name="connsiteX0" fmla="*/ 1666875 w 1666875"/>
              <a:gd name="connsiteY0" fmla="*/ 0 h 647744"/>
              <a:gd name="connsiteX1" fmla="*/ 1651000 w 1666875"/>
              <a:gd name="connsiteY1" fmla="*/ 9525 h 647744"/>
              <a:gd name="connsiteX2" fmla="*/ 1631950 w 1666875"/>
              <a:gd name="connsiteY2" fmla="*/ 38100 h 647744"/>
              <a:gd name="connsiteX3" fmla="*/ 1609725 w 1666875"/>
              <a:gd name="connsiteY3" fmla="*/ 60325 h 647744"/>
              <a:gd name="connsiteX4" fmla="*/ 1571625 w 1666875"/>
              <a:gd name="connsiteY4" fmla="*/ 92075 h 647744"/>
              <a:gd name="connsiteX5" fmla="*/ 1558925 w 1666875"/>
              <a:gd name="connsiteY5" fmla="*/ 98425 h 647744"/>
              <a:gd name="connsiteX6" fmla="*/ 1539875 w 1666875"/>
              <a:gd name="connsiteY6" fmla="*/ 114300 h 647744"/>
              <a:gd name="connsiteX7" fmla="*/ 1517650 w 1666875"/>
              <a:gd name="connsiteY7" fmla="*/ 130175 h 647744"/>
              <a:gd name="connsiteX8" fmla="*/ 1501775 w 1666875"/>
              <a:gd name="connsiteY8" fmla="*/ 142875 h 647744"/>
              <a:gd name="connsiteX9" fmla="*/ 1492250 w 1666875"/>
              <a:gd name="connsiteY9" fmla="*/ 146050 h 647744"/>
              <a:gd name="connsiteX10" fmla="*/ 1473200 w 1666875"/>
              <a:gd name="connsiteY10" fmla="*/ 158750 h 647744"/>
              <a:gd name="connsiteX11" fmla="*/ 1460500 w 1666875"/>
              <a:gd name="connsiteY11" fmla="*/ 165100 h 647744"/>
              <a:gd name="connsiteX12" fmla="*/ 1450975 w 1666875"/>
              <a:gd name="connsiteY12" fmla="*/ 174625 h 647744"/>
              <a:gd name="connsiteX13" fmla="*/ 1438275 w 1666875"/>
              <a:gd name="connsiteY13" fmla="*/ 180975 h 647744"/>
              <a:gd name="connsiteX14" fmla="*/ 1393825 w 1666875"/>
              <a:gd name="connsiteY14" fmla="*/ 206375 h 647744"/>
              <a:gd name="connsiteX15" fmla="*/ 1371600 w 1666875"/>
              <a:gd name="connsiteY15" fmla="*/ 219075 h 647744"/>
              <a:gd name="connsiteX16" fmla="*/ 1365250 w 1666875"/>
              <a:gd name="connsiteY16" fmla="*/ 228600 h 647744"/>
              <a:gd name="connsiteX17" fmla="*/ 1343025 w 1666875"/>
              <a:gd name="connsiteY17" fmla="*/ 238125 h 647744"/>
              <a:gd name="connsiteX18" fmla="*/ 1333500 w 1666875"/>
              <a:gd name="connsiteY18" fmla="*/ 244475 h 647744"/>
              <a:gd name="connsiteX19" fmla="*/ 1320800 w 1666875"/>
              <a:gd name="connsiteY19" fmla="*/ 254000 h 647744"/>
              <a:gd name="connsiteX20" fmla="*/ 1311275 w 1666875"/>
              <a:gd name="connsiteY20" fmla="*/ 257175 h 647744"/>
              <a:gd name="connsiteX21" fmla="*/ 1279525 w 1666875"/>
              <a:gd name="connsiteY21" fmla="*/ 276225 h 647744"/>
              <a:gd name="connsiteX22" fmla="*/ 1250950 w 1666875"/>
              <a:gd name="connsiteY22" fmla="*/ 295275 h 647744"/>
              <a:gd name="connsiteX23" fmla="*/ 1222375 w 1666875"/>
              <a:gd name="connsiteY23" fmla="*/ 304800 h 647744"/>
              <a:gd name="connsiteX24" fmla="*/ 1193800 w 1666875"/>
              <a:gd name="connsiteY24" fmla="*/ 320675 h 647744"/>
              <a:gd name="connsiteX25" fmla="*/ 1184275 w 1666875"/>
              <a:gd name="connsiteY25" fmla="*/ 327025 h 647744"/>
              <a:gd name="connsiteX26" fmla="*/ 1174750 w 1666875"/>
              <a:gd name="connsiteY26" fmla="*/ 330200 h 647744"/>
              <a:gd name="connsiteX27" fmla="*/ 1133475 w 1666875"/>
              <a:gd name="connsiteY27" fmla="*/ 346075 h 647744"/>
              <a:gd name="connsiteX28" fmla="*/ 1108075 w 1666875"/>
              <a:gd name="connsiteY28" fmla="*/ 355600 h 647744"/>
              <a:gd name="connsiteX29" fmla="*/ 1098550 w 1666875"/>
              <a:gd name="connsiteY29" fmla="*/ 361950 h 647744"/>
              <a:gd name="connsiteX30" fmla="*/ 1085850 w 1666875"/>
              <a:gd name="connsiteY30" fmla="*/ 368300 h 647744"/>
              <a:gd name="connsiteX31" fmla="*/ 1066800 w 1666875"/>
              <a:gd name="connsiteY31" fmla="*/ 374650 h 647744"/>
              <a:gd name="connsiteX32" fmla="*/ 1050925 w 1666875"/>
              <a:gd name="connsiteY32" fmla="*/ 381000 h 647744"/>
              <a:gd name="connsiteX33" fmla="*/ 1041400 w 1666875"/>
              <a:gd name="connsiteY33" fmla="*/ 384175 h 647744"/>
              <a:gd name="connsiteX34" fmla="*/ 1028700 w 1666875"/>
              <a:gd name="connsiteY34" fmla="*/ 390525 h 647744"/>
              <a:gd name="connsiteX35" fmla="*/ 1016000 w 1666875"/>
              <a:gd name="connsiteY35" fmla="*/ 393700 h 647744"/>
              <a:gd name="connsiteX36" fmla="*/ 1003300 w 1666875"/>
              <a:gd name="connsiteY36" fmla="*/ 400050 h 647744"/>
              <a:gd name="connsiteX37" fmla="*/ 987425 w 1666875"/>
              <a:gd name="connsiteY37" fmla="*/ 406400 h 647744"/>
              <a:gd name="connsiteX38" fmla="*/ 977900 w 1666875"/>
              <a:gd name="connsiteY38" fmla="*/ 412750 h 647744"/>
              <a:gd name="connsiteX39" fmla="*/ 965200 w 1666875"/>
              <a:gd name="connsiteY39" fmla="*/ 415925 h 647744"/>
              <a:gd name="connsiteX40" fmla="*/ 955675 w 1666875"/>
              <a:gd name="connsiteY40" fmla="*/ 419100 h 647744"/>
              <a:gd name="connsiteX41" fmla="*/ 917575 w 1666875"/>
              <a:gd name="connsiteY41" fmla="*/ 434975 h 647744"/>
              <a:gd name="connsiteX42" fmla="*/ 908050 w 1666875"/>
              <a:gd name="connsiteY42" fmla="*/ 438150 h 647744"/>
              <a:gd name="connsiteX43" fmla="*/ 892175 w 1666875"/>
              <a:gd name="connsiteY43" fmla="*/ 441325 h 647744"/>
              <a:gd name="connsiteX44" fmla="*/ 873125 w 1666875"/>
              <a:gd name="connsiteY44" fmla="*/ 447675 h 647744"/>
              <a:gd name="connsiteX45" fmla="*/ 841375 w 1666875"/>
              <a:gd name="connsiteY45" fmla="*/ 457200 h 647744"/>
              <a:gd name="connsiteX46" fmla="*/ 828675 w 1666875"/>
              <a:gd name="connsiteY46" fmla="*/ 463550 h 647744"/>
              <a:gd name="connsiteX47" fmla="*/ 812800 w 1666875"/>
              <a:gd name="connsiteY47" fmla="*/ 466725 h 647744"/>
              <a:gd name="connsiteX48" fmla="*/ 768350 w 1666875"/>
              <a:gd name="connsiteY48" fmla="*/ 479425 h 647744"/>
              <a:gd name="connsiteX49" fmla="*/ 758825 w 1666875"/>
              <a:gd name="connsiteY49" fmla="*/ 485775 h 647744"/>
              <a:gd name="connsiteX50" fmla="*/ 723900 w 1666875"/>
              <a:gd name="connsiteY50" fmla="*/ 492125 h 647744"/>
              <a:gd name="connsiteX51" fmla="*/ 714375 w 1666875"/>
              <a:gd name="connsiteY51" fmla="*/ 495300 h 647744"/>
              <a:gd name="connsiteX52" fmla="*/ 692150 w 1666875"/>
              <a:gd name="connsiteY52" fmla="*/ 504825 h 647744"/>
              <a:gd name="connsiteX53" fmla="*/ 666750 w 1666875"/>
              <a:gd name="connsiteY53" fmla="*/ 508000 h 647744"/>
              <a:gd name="connsiteX54" fmla="*/ 647700 w 1666875"/>
              <a:gd name="connsiteY54" fmla="*/ 514350 h 647744"/>
              <a:gd name="connsiteX55" fmla="*/ 631825 w 1666875"/>
              <a:gd name="connsiteY55" fmla="*/ 517525 h 647744"/>
              <a:gd name="connsiteX56" fmla="*/ 619125 w 1666875"/>
              <a:gd name="connsiteY56" fmla="*/ 520700 h 647744"/>
              <a:gd name="connsiteX57" fmla="*/ 603250 w 1666875"/>
              <a:gd name="connsiteY57" fmla="*/ 523875 h 647744"/>
              <a:gd name="connsiteX58" fmla="*/ 574675 w 1666875"/>
              <a:gd name="connsiteY58" fmla="*/ 530225 h 647744"/>
              <a:gd name="connsiteX59" fmla="*/ 565150 w 1666875"/>
              <a:gd name="connsiteY59" fmla="*/ 533400 h 647744"/>
              <a:gd name="connsiteX60" fmla="*/ 530225 w 1666875"/>
              <a:gd name="connsiteY60" fmla="*/ 539750 h 647744"/>
              <a:gd name="connsiteX61" fmla="*/ 495300 w 1666875"/>
              <a:gd name="connsiteY61" fmla="*/ 542925 h 647744"/>
              <a:gd name="connsiteX62" fmla="*/ 444500 w 1666875"/>
              <a:gd name="connsiteY62" fmla="*/ 552450 h 647744"/>
              <a:gd name="connsiteX63" fmla="*/ 422275 w 1666875"/>
              <a:gd name="connsiteY63" fmla="*/ 558800 h 647744"/>
              <a:gd name="connsiteX64" fmla="*/ 403225 w 1666875"/>
              <a:gd name="connsiteY64" fmla="*/ 561975 h 647744"/>
              <a:gd name="connsiteX65" fmla="*/ 381000 w 1666875"/>
              <a:gd name="connsiteY65" fmla="*/ 568325 h 647744"/>
              <a:gd name="connsiteX66" fmla="*/ 368300 w 1666875"/>
              <a:gd name="connsiteY66" fmla="*/ 571500 h 647744"/>
              <a:gd name="connsiteX67" fmla="*/ 352425 w 1666875"/>
              <a:gd name="connsiteY67" fmla="*/ 577850 h 647744"/>
              <a:gd name="connsiteX68" fmla="*/ 330200 w 1666875"/>
              <a:gd name="connsiteY68" fmla="*/ 584200 h 647744"/>
              <a:gd name="connsiteX69" fmla="*/ 301625 w 1666875"/>
              <a:gd name="connsiteY69" fmla="*/ 593725 h 647744"/>
              <a:gd name="connsiteX70" fmla="*/ 292100 w 1666875"/>
              <a:gd name="connsiteY70" fmla="*/ 600075 h 647744"/>
              <a:gd name="connsiteX71" fmla="*/ 247650 w 1666875"/>
              <a:gd name="connsiteY71" fmla="*/ 612775 h 647744"/>
              <a:gd name="connsiteX72" fmla="*/ 228600 w 1666875"/>
              <a:gd name="connsiteY72" fmla="*/ 615950 h 647744"/>
              <a:gd name="connsiteX73" fmla="*/ 215900 w 1666875"/>
              <a:gd name="connsiteY73" fmla="*/ 619125 h 647744"/>
              <a:gd name="connsiteX74" fmla="*/ 187325 w 1666875"/>
              <a:gd name="connsiteY74" fmla="*/ 622300 h 647744"/>
              <a:gd name="connsiteX75" fmla="*/ 168275 w 1666875"/>
              <a:gd name="connsiteY75" fmla="*/ 625475 h 647744"/>
              <a:gd name="connsiteX76" fmla="*/ 117475 w 1666875"/>
              <a:gd name="connsiteY76" fmla="*/ 628650 h 647744"/>
              <a:gd name="connsiteX77" fmla="*/ 79375 w 1666875"/>
              <a:gd name="connsiteY77" fmla="*/ 631825 h 647744"/>
              <a:gd name="connsiteX78" fmla="*/ 41275 w 1666875"/>
              <a:gd name="connsiteY78" fmla="*/ 638175 h 647744"/>
              <a:gd name="connsiteX79" fmla="*/ 31750 w 1666875"/>
              <a:gd name="connsiteY79" fmla="*/ 641350 h 647744"/>
              <a:gd name="connsiteX80" fmla="*/ 15875 w 1666875"/>
              <a:gd name="connsiteY80" fmla="*/ 644525 h 647744"/>
              <a:gd name="connsiteX81" fmla="*/ 0 w 1666875"/>
              <a:gd name="connsiteY81" fmla="*/ 647700 h 6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666875" h="647744">
                <a:moveTo>
                  <a:pt x="1666875" y="0"/>
                </a:moveTo>
                <a:cubicBezTo>
                  <a:pt x="1661583" y="3175"/>
                  <a:pt x="1655644" y="5461"/>
                  <a:pt x="1651000" y="9525"/>
                </a:cubicBezTo>
                <a:cubicBezTo>
                  <a:pt x="1641347" y="17972"/>
                  <a:pt x="1640029" y="28405"/>
                  <a:pt x="1631950" y="38100"/>
                </a:cubicBezTo>
                <a:cubicBezTo>
                  <a:pt x="1625243" y="46149"/>
                  <a:pt x="1617133" y="52917"/>
                  <a:pt x="1609725" y="60325"/>
                </a:cubicBezTo>
                <a:cubicBezTo>
                  <a:pt x="1589541" y="80509"/>
                  <a:pt x="1601814" y="69433"/>
                  <a:pt x="1571625" y="92075"/>
                </a:cubicBezTo>
                <a:cubicBezTo>
                  <a:pt x="1567839" y="94915"/>
                  <a:pt x="1563158" y="96308"/>
                  <a:pt x="1558925" y="98425"/>
                </a:cubicBezTo>
                <a:cubicBezTo>
                  <a:pt x="1545619" y="118383"/>
                  <a:pt x="1561359" y="98187"/>
                  <a:pt x="1539875" y="114300"/>
                </a:cubicBezTo>
                <a:cubicBezTo>
                  <a:pt x="1515769" y="132380"/>
                  <a:pt x="1537908" y="123422"/>
                  <a:pt x="1517650" y="130175"/>
                </a:cubicBezTo>
                <a:cubicBezTo>
                  <a:pt x="1512358" y="134408"/>
                  <a:pt x="1507522" y="139283"/>
                  <a:pt x="1501775" y="142875"/>
                </a:cubicBezTo>
                <a:cubicBezTo>
                  <a:pt x="1498937" y="144649"/>
                  <a:pt x="1495176" y="144425"/>
                  <a:pt x="1492250" y="146050"/>
                </a:cubicBezTo>
                <a:cubicBezTo>
                  <a:pt x="1485579" y="149756"/>
                  <a:pt x="1479550" y="154517"/>
                  <a:pt x="1473200" y="158750"/>
                </a:cubicBezTo>
                <a:cubicBezTo>
                  <a:pt x="1469262" y="161375"/>
                  <a:pt x="1464351" y="162349"/>
                  <a:pt x="1460500" y="165100"/>
                </a:cubicBezTo>
                <a:cubicBezTo>
                  <a:pt x="1456846" y="167710"/>
                  <a:pt x="1454629" y="172015"/>
                  <a:pt x="1450975" y="174625"/>
                </a:cubicBezTo>
                <a:cubicBezTo>
                  <a:pt x="1447124" y="177376"/>
                  <a:pt x="1442363" y="178590"/>
                  <a:pt x="1438275" y="180975"/>
                </a:cubicBezTo>
                <a:cubicBezTo>
                  <a:pt x="1391144" y="208468"/>
                  <a:pt x="1432976" y="186799"/>
                  <a:pt x="1393825" y="206375"/>
                </a:cubicBezTo>
                <a:cubicBezTo>
                  <a:pt x="1378933" y="228713"/>
                  <a:pt x="1399063" y="203382"/>
                  <a:pt x="1371600" y="219075"/>
                </a:cubicBezTo>
                <a:cubicBezTo>
                  <a:pt x="1368287" y="220968"/>
                  <a:pt x="1367948" y="225902"/>
                  <a:pt x="1365250" y="228600"/>
                </a:cubicBezTo>
                <a:cubicBezTo>
                  <a:pt x="1357941" y="235909"/>
                  <a:pt x="1352741" y="235696"/>
                  <a:pt x="1343025" y="238125"/>
                </a:cubicBezTo>
                <a:cubicBezTo>
                  <a:pt x="1339850" y="240242"/>
                  <a:pt x="1336605" y="242257"/>
                  <a:pt x="1333500" y="244475"/>
                </a:cubicBezTo>
                <a:cubicBezTo>
                  <a:pt x="1329194" y="247551"/>
                  <a:pt x="1325394" y="251375"/>
                  <a:pt x="1320800" y="254000"/>
                </a:cubicBezTo>
                <a:cubicBezTo>
                  <a:pt x="1317894" y="255660"/>
                  <a:pt x="1314222" y="255588"/>
                  <a:pt x="1311275" y="257175"/>
                </a:cubicBezTo>
                <a:cubicBezTo>
                  <a:pt x="1300408" y="263026"/>
                  <a:pt x="1290108" y="269875"/>
                  <a:pt x="1279525" y="276225"/>
                </a:cubicBezTo>
                <a:cubicBezTo>
                  <a:pt x="1252936" y="292178"/>
                  <a:pt x="1281802" y="279849"/>
                  <a:pt x="1250950" y="295275"/>
                </a:cubicBezTo>
                <a:cubicBezTo>
                  <a:pt x="1238994" y="301253"/>
                  <a:pt x="1234502" y="301768"/>
                  <a:pt x="1222375" y="304800"/>
                </a:cubicBezTo>
                <a:cubicBezTo>
                  <a:pt x="1197395" y="323535"/>
                  <a:pt x="1222903" y="306123"/>
                  <a:pt x="1193800" y="320675"/>
                </a:cubicBezTo>
                <a:cubicBezTo>
                  <a:pt x="1190387" y="322382"/>
                  <a:pt x="1187688" y="325318"/>
                  <a:pt x="1184275" y="327025"/>
                </a:cubicBezTo>
                <a:cubicBezTo>
                  <a:pt x="1181282" y="328522"/>
                  <a:pt x="1177797" y="328815"/>
                  <a:pt x="1174750" y="330200"/>
                </a:cubicBezTo>
                <a:cubicBezTo>
                  <a:pt x="1139126" y="346393"/>
                  <a:pt x="1161709" y="340428"/>
                  <a:pt x="1133475" y="346075"/>
                </a:cubicBezTo>
                <a:cubicBezTo>
                  <a:pt x="1111137" y="360967"/>
                  <a:pt x="1139462" y="343830"/>
                  <a:pt x="1108075" y="355600"/>
                </a:cubicBezTo>
                <a:cubicBezTo>
                  <a:pt x="1104502" y="356940"/>
                  <a:pt x="1101863" y="360057"/>
                  <a:pt x="1098550" y="361950"/>
                </a:cubicBezTo>
                <a:cubicBezTo>
                  <a:pt x="1094441" y="364298"/>
                  <a:pt x="1090244" y="366542"/>
                  <a:pt x="1085850" y="368300"/>
                </a:cubicBezTo>
                <a:cubicBezTo>
                  <a:pt x="1079635" y="370786"/>
                  <a:pt x="1073090" y="372363"/>
                  <a:pt x="1066800" y="374650"/>
                </a:cubicBezTo>
                <a:cubicBezTo>
                  <a:pt x="1061444" y="376598"/>
                  <a:pt x="1056261" y="378999"/>
                  <a:pt x="1050925" y="381000"/>
                </a:cubicBezTo>
                <a:cubicBezTo>
                  <a:pt x="1047791" y="382175"/>
                  <a:pt x="1044476" y="382857"/>
                  <a:pt x="1041400" y="384175"/>
                </a:cubicBezTo>
                <a:cubicBezTo>
                  <a:pt x="1037050" y="386039"/>
                  <a:pt x="1033132" y="388863"/>
                  <a:pt x="1028700" y="390525"/>
                </a:cubicBezTo>
                <a:cubicBezTo>
                  <a:pt x="1024614" y="392057"/>
                  <a:pt x="1020086" y="392168"/>
                  <a:pt x="1016000" y="393700"/>
                </a:cubicBezTo>
                <a:cubicBezTo>
                  <a:pt x="1011568" y="395362"/>
                  <a:pt x="1007625" y="398128"/>
                  <a:pt x="1003300" y="400050"/>
                </a:cubicBezTo>
                <a:cubicBezTo>
                  <a:pt x="998092" y="402365"/>
                  <a:pt x="992523" y="403851"/>
                  <a:pt x="987425" y="406400"/>
                </a:cubicBezTo>
                <a:cubicBezTo>
                  <a:pt x="984012" y="408107"/>
                  <a:pt x="981407" y="411247"/>
                  <a:pt x="977900" y="412750"/>
                </a:cubicBezTo>
                <a:cubicBezTo>
                  <a:pt x="973889" y="414469"/>
                  <a:pt x="969396" y="414726"/>
                  <a:pt x="965200" y="415925"/>
                </a:cubicBezTo>
                <a:cubicBezTo>
                  <a:pt x="961982" y="416844"/>
                  <a:pt x="958850" y="418042"/>
                  <a:pt x="955675" y="419100"/>
                </a:cubicBezTo>
                <a:cubicBezTo>
                  <a:pt x="937796" y="431019"/>
                  <a:pt x="949770" y="424243"/>
                  <a:pt x="917575" y="434975"/>
                </a:cubicBezTo>
                <a:cubicBezTo>
                  <a:pt x="914400" y="436033"/>
                  <a:pt x="911332" y="437494"/>
                  <a:pt x="908050" y="438150"/>
                </a:cubicBezTo>
                <a:cubicBezTo>
                  <a:pt x="902758" y="439208"/>
                  <a:pt x="897381" y="439905"/>
                  <a:pt x="892175" y="441325"/>
                </a:cubicBezTo>
                <a:cubicBezTo>
                  <a:pt x="885717" y="443086"/>
                  <a:pt x="879619" y="446052"/>
                  <a:pt x="873125" y="447675"/>
                </a:cubicBezTo>
                <a:cubicBezTo>
                  <a:pt x="853931" y="452473"/>
                  <a:pt x="864565" y="449470"/>
                  <a:pt x="841375" y="457200"/>
                </a:cubicBezTo>
                <a:cubicBezTo>
                  <a:pt x="836885" y="458697"/>
                  <a:pt x="833165" y="462053"/>
                  <a:pt x="828675" y="463550"/>
                </a:cubicBezTo>
                <a:cubicBezTo>
                  <a:pt x="823555" y="465257"/>
                  <a:pt x="817989" y="465242"/>
                  <a:pt x="812800" y="466725"/>
                </a:cubicBezTo>
                <a:cubicBezTo>
                  <a:pt x="760386" y="481700"/>
                  <a:pt x="804132" y="472269"/>
                  <a:pt x="768350" y="479425"/>
                </a:cubicBezTo>
                <a:cubicBezTo>
                  <a:pt x="765175" y="481542"/>
                  <a:pt x="762332" y="484272"/>
                  <a:pt x="758825" y="485775"/>
                </a:cubicBezTo>
                <a:cubicBezTo>
                  <a:pt x="751340" y="488983"/>
                  <a:pt x="729050" y="491389"/>
                  <a:pt x="723900" y="492125"/>
                </a:cubicBezTo>
                <a:cubicBezTo>
                  <a:pt x="720725" y="493183"/>
                  <a:pt x="717451" y="493982"/>
                  <a:pt x="714375" y="495300"/>
                </a:cubicBezTo>
                <a:cubicBezTo>
                  <a:pt x="706309" y="498757"/>
                  <a:pt x="700772" y="503257"/>
                  <a:pt x="692150" y="504825"/>
                </a:cubicBezTo>
                <a:cubicBezTo>
                  <a:pt x="683755" y="506351"/>
                  <a:pt x="675217" y="506942"/>
                  <a:pt x="666750" y="508000"/>
                </a:cubicBezTo>
                <a:cubicBezTo>
                  <a:pt x="660400" y="510117"/>
                  <a:pt x="654158" y="512589"/>
                  <a:pt x="647700" y="514350"/>
                </a:cubicBezTo>
                <a:cubicBezTo>
                  <a:pt x="642494" y="515770"/>
                  <a:pt x="637093" y="516354"/>
                  <a:pt x="631825" y="517525"/>
                </a:cubicBezTo>
                <a:cubicBezTo>
                  <a:pt x="627565" y="518472"/>
                  <a:pt x="623385" y="519753"/>
                  <a:pt x="619125" y="520700"/>
                </a:cubicBezTo>
                <a:cubicBezTo>
                  <a:pt x="613857" y="521871"/>
                  <a:pt x="608485" y="522566"/>
                  <a:pt x="603250" y="523875"/>
                </a:cubicBezTo>
                <a:cubicBezTo>
                  <a:pt x="571986" y="531691"/>
                  <a:pt x="627095" y="521488"/>
                  <a:pt x="574675" y="530225"/>
                </a:cubicBezTo>
                <a:cubicBezTo>
                  <a:pt x="571500" y="531283"/>
                  <a:pt x="568397" y="532588"/>
                  <a:pt x="565150" y="533400"/>
                </a:cubicBezTo>
                <a:cubicBezTo>
                  <a:pt x="558912" y="534960"/>
                  <a:pt x="535572" y="539121"/>
                  <a:pt x="530225" y="539750"/>
                </a:cubicBezTo>
                <a:cubicBezTo>
                  <a:pt x="518615" y="541116"/>
                  <a:pt x="506942" y="541867"/>
                  <a:pt x="495300" y="542925"/>
                </a:cubicBezTo>
                <a:cubicBezTo>
                  <a:pt x="457237" y="550538"/>
                  <a:pt x="474196" y="547501"/>
                  <a:pt x="444500" y="552450"/>
                </a:cubicBezTo>
                <a:cubicBezTo>
                  <a:pt x="435422" y="555476"/>
                  <a:pt x="432242" y="556807"/>
                  <a:pt x="422275" y="558800"/>
                </a:cubicBezTo>
                <a:cubicBezTo>
                  <a:pt x="415962" y="560063"/>
                  <a:pt x="409538" y="560712"/>
                  <a:pt x="403225" y="561975"/>
                </a:cubicBezTo>
                <a:cubicBezTo>
                  <a:pt x="386682" y="565284"/>
                  <a:pt x="395122" y="564290"/>
                  <a:pt x="381000" y="568325"/>
                </a:cubicBezTo>
                <a:cubicBezTo>
                  <a:pt x="376804" y="569524"/>
                  <a:pt x="372440" y="570120"/>
                  <a:pt x="368300" y="571500"/>
                </a:cubicBezTo>
                <a:cubicBezTo>
                  <a:pt x="362893" y="573302"/>
                  <a:pt x="357832" y="576048"/>
                  <a:pt x="352425" y="577850"/>
                </a:cubicBezTo>
                <a:cubicBezTo>
                  <a:pt x="345116" y="580286"/>
                  <a:pt x="337509" y="581764"/>
                  <a:pt x="330200" y="584200"/>
                </a:cubicBezTo>
                <a:cubicBezTo>
                  <a:pt x="294332" y="596156"/>
                  <a:pt x="332059" y="586116"/>
                  <a:pt x="301625" y="593725"/>
                </a:cubicBezTo>
                <a:cubicBezTo>
                  <a:pt x="298450" y="595842"/>
                  <a:pt x="295513" y="598368"/>
                  <a:pt x="292100" y="600075"/>
                </a:cubicBezTo>
                <a:cubicBezTo>
                  <a:pt x="278122" y="607064"/>
                  <a:pt x="262875" y="610007"/>
                  <a:pt x="247650" y="612775"/>
                </a:cubicBezTo>
                <a:cubicBezTo>
                  <a:pt x="241316" y="613927"/>
                  <a:pt x="234913" y="614687"/>
                  <a:pt x="228600" y="615950"/>
                </a:cubicBezTo>
                <a:cubicBezTo>
                  <a:pt x="224321" y="616806"/>
                  <a:pt x="220213" y="618461"/>
                  <a:pt x="215900" y="619125"/>
                </a:cubicBezTo>
                <a:cubicBezTo>
                  <a:pt x="206428" y="620582"/>
                  <a:pt x="196825" y="621033"/>
                  <a:pt x="187325" y="622300"/>
                </a:cubicBezTo>
                <a:cubicBezTo>
                  <a:pt x="180944" y="623151"/>
                  <a:pt x="174686" y="624892"/>
                  <a:pt x="168275" y="625475"/>
                </a:cubicBezTo>
                <a:cubicBezTo>
                  <a:pt x="151378" y="627011"/>
                  <a:pt x="134398" y="627441"/>
                  <a:pt x="117475" y="628650"/>
                </a:cubicBezTo>
                <a:cubicBezTo>
                  <a:pt x="104763" y="629558"/>
                  <a:pt x="92056" y="630557"/>
                  <a:pt x="79375" y="631825"/>
                </a:cubicBezTo>
                <a:cubicBezTo>
                  <a:pt x="61536" y="633609"/>
                  <a:pt x="56172" y="633919"/>
                  <a:pt x="41275" y="638175"/>
                </a:cubicBezTo>
                <a:cubicBezTo>
                  <a:pt x="38057" y="639094"/>
                  <a:pt x="34997" y="640538"/>
                  <a:pt x="31750" y="641350"/>
                </a:cubicBezTo>
                <a:cubicBezTo>
                  <a:pt x="26515" y="642659"/>
                  <a:pt x="21110" y="643216"/>
                  <a:pt x="15875" y="644525"/>
                </a:cubicBezTo>
                <a:cubicBezTo>
                  <a:pt x="498" y="648369"/>
                  <a:pt x="12128" y="647700"/>
                  <a:pt x="0" y="647700"/>
                </a:cubicBez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Freeform 13"/>
          <p:cNvSpPr/>
          <p:nvPr/>
        </p:nvSpPr>
        <p:spPr>
          <a:xfrm>
            <a:off x="3003550" y="4264025"/>
            <a:ext cx="730250" cy="1114425"/>
          </a:xfrm>
          <a:custGeom>
            <a:avLst/>
            <a:gdLst>
              <a:gd name="connsiteX0" fmla="*/ 730250 w 730250"/>
              <a:gd name="connsiteY0" fmla="*/ 0 h 1114425"/>
              <a:gd name="connsiteX1" fmla="*/ 723900 w 730250"/>
              <a:gd name="connsiteY1" fmla="*/ 50800 h 1114425"/>
              <a:gd name="connsiteX2" fmla="*/ 717550 w 730250"/>
              <a:gd name="connsiteY2" fmla="*/ 73025 h 1114425"/>
              <a:gd name="connsiteX3" fmla="*/ 714375 w 730250"/>
              <a:gd name="connsiteY3" fmla="*/ 82550 h 1114425"/>
              <a:gd name="connsiteX4" fmla="*/ 708025 w 730250"/>
              <a:gd name="connsiteY4" fmla="*/ 117475 h 1114425"/>
              <a:gd name="connsiteX5" fmla="*/ 692150 w 730250"/>
              <a:gd name="connsiteY5" fmla="*/ 168275 h 1114425"/>
              <a:gd name="connsiteX6" fmla="*/ 685800 w 730250"/>
              <a:gd name="connsiteY6" fmla="*/ 190500 h 1114425"/>
              <a:gd name="connsiteX7" fmla="*/ 676275 w 730250"/>
              <a:gd name="connsiteY7" fmla="*/ 209550 h 1114425"/>
              <a:gd name="connsiteX8" fmla="*/ 666750 w 730250"/>
              <a:gd name="connsiteY8" fmla="*/ 231775 h 1114425"/>
              <a:gd name="connsiteX9" fmla="*/ 654050 w 730250"/>
              <a:gd name="connsiteY9" fmla="*/ 257175 h 1114425"/>
              <a:gd name="connsiteX10" fmla="*/ 644525 w 730250"/>
              <a:gd name="connsiteY10" fmla="*/ 279400 h 1114425"/>
              <a:gd name="connsiteX11" fmla="*/ 635000 w 730250"/>
              <a:gd name="connsiteY11" fmla="*/ 298450 h 1114425"/>
              <a:gd name="connsiteX12" fmla="*/ 628650 w 730250"/>
              <a:gd name="connsiteY12" fmla="*/ 323850 h 1114425"/>
              <a:gd name="connsiteX13" fmla="*/ 615950 w 730250"/>
              <a:gd name="connsiteY13" fmla="*/ 349250 h 1114425"/>
              <a:gd name="connsiteX14" fmla="*/ 600075 w 730250"/>
              <a:gd name="connsiteY14" fmla="*/ 400050 h 1114425"/>
              <a:gd name="connsiteX15" fmla="*/ 587375 w 730250"/>
              <a:gd name="connsiteY15" fmla="*/ 422275 h 1114425"/>
              <a:gd name="connsiteX16" fmla="*/ 581025 w 730250"/>
              <a:gd name="connsiteY16" fmla="*/ 447675 h 1114425"/>
              <a:gd name="connsiteX17" fmla="*/ 574675 w 730250"/>
              <a:gd name="connsiteY17" fmla="*/ 476250 h 1114425"/>
              <a:gd name="connsiteX18" fmla="*/ 565150 w 730250"/>
              <a:gd name="connsiteY18" fmla="*/ 498475 h 1114425"/>
              <a:gd name="connsiteX19" fmla="*/ 558800 w 730250"/>
              <a:gd name="connsiteY19" fmla="*/ 520700 h 1114425"/>
              <a:gd name="connsiteX20" fmla="*/ 546100 w 730250"/>
              <a:gd name="connsiteY20" fmla="*/ 542925 h 1114425"/>
              <a:gd name="connsiteX21" fmla="*/ 530225 w 730250"/>
              <a:gd name="connsiteY21" fmla="*/ 571500 h 1114425"/>
              <a:gd name="connsiteX22" fmla="*/ 523875 w 730250"/>
              <a:gd name="connsiteY22" fmla="*/ 581025 h 1114425"/>
              <a:gd name="connsiteX23" fmla="*/ 517525 w 730250"/>
              <a:gd name="connsiteY23" fmla="*/ 596900 h 1114425"/>
              <a:gd name="connsiteX24" fmla="*/ 504825 w 730250"/>
              <a:gd name="connsiteY24" fmla="*/ 615950 h 1114425"/>
              <a:gd name="connsiteX25" fmla="*/ 498475 w 730250"/>
              <a:gd name="connsiteY25" fmla="*/ 631825 h 1114425"/>
              <a:gd name="connsiteX26" fmla="*/ 482600 w 730250"/>
              <a:gd name="connsiteY26" fmla="*/ 650875 h 1114425"/>
              <a:gd name="connsiteX27" fmla="*/ 479425 w 730250"/>
              <a:gd name="connsiteY27" fmla="*/ 660400 h 1114425"/>
              <a:gd name="connsiteX28" fmla="*/ 473075 w 730250"/>
              <a:gd name="connsiteY28" fmla="*/ 669925 h 1114425"/>
              <a:gd name="connsiteX29" fmla="*/ 466725 w 730250"/>
              <a:gd name="connsiteY29" fmla="*/ 682625 h 1114425"/>
              <a:gd name="connsiteX30" fmla="*/ 450850 w 730250"/>
              <a:gd name="connsiteY30" fmla="*/ 704850 h 1114425"/>
              <a:gd name="connsiteX31" fmla="*/ 441325 w 730250"/>
              <a:gd name="connsiteY31" fmla="*/ 714375 h 1114425"/>
              <a:gd name="connsiteX32" fmla="*/ 434975 w 730250"/>
              <a:gd name="connsiteY32" fmla="*/ 730250 h 1114425"/>
              <a:gd name="connsiteX33" fmla="*/ 425450 w 730250"/>
              <a:gd name="connsiteY33" fmla="*/ 739775 h 1114425"/>
              <a:gd name="connsiteX34" fmla="*/ 415925 w 730250"/>
              <a:gd name="connsiteY34" fmla="*/ 752475 h 1114425"/>
              <a:gd name="connsiteX35" fmla="*/ 403225 w 730250"/>
              <a:gd name="connsiteY35" fmla="*/ 771525 h 1114425"/>
              <a:gd name="connsiteX36" fmla="*/ 390525 w 730250"/>
              <a:gd name="connsiteY36" fmla="*/ 790575 h 1114425"/>
              <a:gd name="connsiteX37" fmla="*/ 377825 w 730250"/>
              <a:gd name="connsiteY37" fmla="*/ 803275 h 1114425"/>
              <a:gd name="connsiteX38" fmla="*/ 371475 w 730250"/>
              <a:gd name="connsiteY38" fmla="*/ 812800 h 1114425"/>
              <a:gd name="connsiteX39" fmla="*/ 346075 w 730250"/>
              <a:gd name="connsiteY39" fmla="*/ 835025 h 1114425"/>
              <a:gd name="connsiteX40" fmla="*/ 339725 w 730250"/>
              <a:gd name="connsiteY40" fmla="*/ 844550 h 1114425"/>
              <a:gd name="connsiteX41" fmla="*/ 317500 w 730250"/>
              <a:gd name="connsiteY41" fmla="*/ 866775 h 1114425"/>
              <a:gd name="connsiteX42" fmla="*/ 301625 w 730250"/>
              <a:gd name="connsiteY42" fmla="*/ 885825 h 1114425"/>
              <a:gd name="connsiteX43" fmla="*/ 295275 w 730250"/>
              <a:gd name="connsiteY43" fmla="*/ 895350 h 1114425"/>
              <a:gd name="connsiteX44" fmla="*/ 285750 w 730250"/>
              <a:gd name="connsiteY44" fmla="*/ 904875 h 1114425"/>
              <a:gd name="connsiteX45" fmla="*/ 279400 w 730250"/>
              <a:gd name="connsiteY45" fmla="*/ 914400 h 1114425"/>
              <a:gd name="connsiteX46" fmla="*/ 269875 w 730250"/>
              <a:gd name="connsiteY46" fmla="*/ 923925 h 1114425"/>
              <a:gd name="connsiteX47" fmla="*/ 257175 w 730250"/>
              <a:gd name="connsiteY47" fmla="*/ 939800 h 1114425"/>
              <a:gd name="connsiteX48" fmla="*/ 244475 w 730250"/>
              <a:gd name="connsiteY48" fmla="*/ 955675 h 1114425"/>
              <a:gd name="connsiteX49" fmla="*/ 209550 w 730250"/>
              <a:gd name="connsiteY49" fmla="*/ 996950 h 1114425"/>
              <a:gd name="connsiteX50" fmla="*/ 200025 w 730250"/>
              <a:gd name="connsiteY50" fmla="*/ 1003300 h 1114425"/>
              <a:gd name="connsiteX51" fmla="*/ 180975 w 730250"/>
              <a:gd name="connsiteY51" fmla="*/ 1022350 h 1114425"/>
              <a:gd name="connsiteX52" fmla="*/ 171450 w 730250"/>
              <a:gd name="connsiteY52" fmla="*/ 1031875 h 1114425"/>
              <a:gd name="connsiteX53" fmla="*/ 152400 w 730250"/>
              <a:gd name="connsiteY53" fmla="*/ 1041400 h 1114425"/>
              <a:gd name="connsiteX54" fmla="*/ 130175 w 730250"/>
              <a:gd name="connsiteY54" fmla="*/ 1054100 h 1114425"/>
              <a:gd name="connsiteX55" fmla="*/ 114300 w 730250"/>
              <a:gd name="connsiteY55" fmla="*/ 1057275 h 1114425"/>
              <a:gd name="connsiteX56" fmla="*/ 92075 w 730250"/>
              <a:gd name="connsiteY56" fmla="*/ 1066800 h 1114425"/>
              <a:gd name="connsiteX57" fmla="*/ 63500 w 730250"/>
              <a:gd name="connsiteY57" fmla="*/ 1076325 h 1114425"/>
              <a:gd name="connsiteX58" fmla="*/ 53975 w 730250"/>
              <a:gd name="connsiteY58" fmla="*/ 1085850 h 1114425"/>
              <a:gd name="connsiteX59" fmla="*/ 31750 w 730250"/>
              <a:gd name="connsiteY59" fmla="*/ 1095375 h 1114425"/>
              <a:gd name="connsiteX60" fmla="*/ 22225 w 730250"/>
              <a:gd name="connsiteY60" fmla="*/ 1101725 h 1114425"/>
              <a:gd name="connsiteX61" fmla="*/ 12700 w 730250"/>
              <a:gd name="connsiteY61" fmla="*/ 1104900 h 1114425"/>
              <a:gd name="connsiteX62" fmla="*/ 0 w 730250"/>
              <a:gd name="connsiteY62" fmla="*/ 1114425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730250" h="1114425">
                <a:moveTo>
                  <a:pt x="730250" y="0"/>
                </a:moveTo>
                <a:cubicBezTo>
                  <a:pt x="728827" y="14230"/>
                  <a:pt x="727375" y="35740"/>
                  <a:pt x="723900" y="50800"/>
                </a:cubicBezTo>
                <a:cubicBezTo>
                  <a:pt x="722168" y="58307"/>
                  <a:pt x="719764" y="65645"/>
                  <a:pt x="717550" y="73025"/>
                </a:cubicBezTo>
                <a:cubicBezTo>
                  <a:pt x="716588" y="76231"/>
                  <a:pt x="715076" y="79278"/>
                  <a:pt x="714375" y="82550"/>
                </a:cubicBezTo>
                <a:cubicBezTo>
                  <a:pt x="711896" y="94120"/>
                  <a:pt x="710346" y="105872"/>
                  <a:pt x="708025" y="117475"/>
                </a:cubicBezTo>
                <a:cubicBezTo>
                  <a:pt x="704814" y="133530"/>
                  <a:pt x="696379" y="155587"/>
                  <a:pt x="692150" y="168275"/>
                </a:cubicBezTo>
                <a:cubicBezTo>
                  <a:pt x="689714" y="175584"/>
                  <a:pt x="688566" y="183309"/>
                  <a:pt x="685800" y="190500"/>
                </a:cubicBezTo>
                <a:cubicBezTo>
                  <a:pt x="683251" y="197126"/>
                  <a:pt x="679250" y="203104"/>
                  <a:pt x="676275" y="209550"/>
                </a:cubicBezTo>
                <a:cubicBezTo>
                  <a:pt x="672897" y="216868"/>
                  <a:pt x="670158" y="224471"/>
                  <a:pt x="666750" y="231775"/>
                </a:cubicBezTo>
                <a:cubicBezTo>
                  <a:pt x="662747" y="240353"/>
                  <a:pt x="658053" y="248597"/>
                  <a:pt x="654050" y="257175"/>
                </a:cubicBezTo>
                <a:cubicBezTo>
                  <a:pt x="650642" y="264479"/>
                  <a:pt x="647903" y="272082"/>
                  <a:pt x="644525" y="279400"/>
                </a:cubicBezTo>
                <a:cubicBezTo>
                  <a:pt x="641550" y="285846"/>
                  <a:pt x="637388" y="291764"/>
                  <a:pt x="635000" y="298450"/>
                </a:cubicBezTo>
                <a:cubicBezTo>
                  <a:pt x="632065" y="306669"/>
                  <a:pt x="631714" y="315678"/>
                  <a:pt x="628650" y="323850"/>
                </a:cubicBezTo>
                <a:cubicBezTo>
                  <a:pt x="625326" y="332713"/>
                  <a:pt x="619466" y="340461"/>
                  <a:pt x="615950" y="349250"/>
                </a:cubicBezTo>
                <a:cubicBezTo>
                  <a:pt x="594934" y="401791"/>
                  <a:pt x="627554" y="337240"/>
                  <a:pt x="600075" y="400050"/>
                </a:cubicBezTo>
                <a:cubicBezTo>
                  <a:pt x="596655" y="407867"/>
                  <a:pt x="591608" y="414867"/>
                  <a:pt x="587375" y="422275"/>
                </a:cubicBezTo>
                <a:cubicBezTo>
                  <a:pt x="585258" y="430742"/>
                  <a:pt x="583024" y="439180"/>
                  <a:pt x="581025" y="447675"/>
                </a:cubicBezTo>
                <a:cubicBezTo>
                  <a:pt x="578790" y="457173"/>
                  <a:pt x="577585" y="466937"/>
                  <a:pt x="574675" y="476250"/>
                </a:cubicBezTo>
                <a:cubicBezTo>
                  <a:pt x="572271" y="483943"/>
                  <a:pt x="567861" y="490885"/>
                  <a:pt x="565150" y="498475"/>
                </a:cubicBezTo>
                <a:cubicBezTo>
                  <a:pt x="562559" y="505731"/>
                  <a:pt x="561835" y="513618"/>
                  <a:pt x="558800" y="520700"/>
                </a:cubicBezTo>
                <a:cubicBezTo>
                  <a:pt x="555439" y="528543"/>
                  <a:pt x="550186" y="535434"/>
                  <a:pt x="546100" y="542925"/>
                </a:cubicBezTo>
                <a:cubicBezTo>
                  <a:pt x="533104" y="566751"/>
                  <a:pt x="547252" y="544257"/>
                  <a:pt x="530225" y="571500"/>
                </a:cubicBezTo>
                <a:cubicBezTo>
                  <a:pt x="528203" y="574736"/>
                  <a:pt x="525582" y="577612"/>
                  <a:pt x="523875" y="581025"/>
                </a:cubicBezTo>
                <a:cubicBezTo>
                  <a:pt x="521326" y="586123"/>
                  <a:pt x="520254" y="591897"/>
                  <a:pt x="517525" y="596900"/>
                </a:cubicBezTo>
                <a:cubicBezTo>
                  <a:pt x="513871" y="603600"/>
                  <a:pt x="507659" y="608864"/>
                  <a:pt x="504825" y="615950"/>
                </a:cubicBezTo>
                <a:cubicBezTo>
                  <a:pt x="502708" y="621242"/>
                  <a:pt x="501496" y="626992"/>
                  <a:pt x="498475" y="631825"/>
                </a:cubicBezTo>
                <a:cubicBezTo>
                  <a:pt x="480920" y="659912"/>
                  <a:pt x="495971" y="624132"/>
                  <a:pt x="482600" y="650875"/>
                </a:cubicBezTo>
                <a:cubicBezTo>
                  <a:pt x="481103" y="653868"/>
                  <a:pt x="480922" y="657407"/>
                  <a:pt x="479425" y="660400"/>
                </a:cubicBezTo>
                <a:cubicBezTo>
                  <a:pt x="477718" y="663813"/>
                  <a:pt x="474968" y="666612"/>
                  <a:pt x="473075" y="669925"/>
                </a:cubicBezTo>
                <a:cubicBezTo>
                  <a:pt x="470727" y="674034"/>
                  <a:pt x="469073" y="678516"/>
                  <a:pt x="466725" y="682625"/>
                </a:cubicBezTo>
                <a:cubicBezTo>
                  <a:pt x="463853" y="687651"/>
                  <a:pt x="453770" y="701443"/>
                  <a:pt x="450850" y="704850"/>
                </a:cubicBezTo>
                <a:cubicBezTo>
                  <a:pt x="447928" y="708259"/>
                  <a:pt x="444500" y="711200"/>
                  <a:pt x="441325" y="714375"/>
                </a:cubicBezTo>
                <a:cubicBezTo>
                  <a:pt x="439208" y="719667"/>
                  <a:pt x="437996" y="725417"/>
                  <a:pt x="434975" y="730250"/>
                </a:cubicBezTo>
                <a:cubicBezTo>
                  <a:pt x="432595" y="734058"/>
                  <a:pt x="428372" y="736366"/>
                  <a:pt x="425450" y="739775"/>
                </a:cubicBezTo>
                <a:cubicBezTo>
                  <a:pt x="422006" y="743793"/>
                  <a:pt x="419100" y="748242"/>
                  <a:pt x="415925" y="752475"/>
                </a:cubicBezTo>
                <a:cubicBezTo>
                  <a:pt x="409853" y="770691"/>
                  <a:pt x="417098" y="753688"/>
                  <a:pt x="403225" y="771525"/>
                </a:cubicBezTo>
                <a:cubicBezTo>
                  <a:pt x="398540" y="777549"/>
                  <a:pt x="395921" y="785179"/>
                  <a:pt x="390525" y="790575"/>
                </a:cubicBezTo>
                <a:cubicBezTo>
                  <a:pt x="386292" y="794808"/>
                  <a:pt x="381721" y="798729"/>
                  <a:pt x="377825" y="803275"/>
                </a:cubicBezTo>
                <a:cubicBezTo>
                  <a:pt x="375342" y="806172"/>
                  <a:pt x="374173" y="810102"/>
                  <a:pt x="371475" y="812800"/>
                </a:cubicBezTo>
                <a:cubicBezTo>
                  <a:pt x="342284" y="841991"/>
                  <a:pt x="375756" y="800398"/>
                  <a:pt x="346075" y="835025"/>
                </a:cubicBezTo>
                <a:cubicBezTo>
                  <a:pt x="343592" y="837922"/>
                  <a:pt x="342278" y="841714"/>
                  <a:pt x="339725" y="844550"/>
                </a:cubicBezTo>
                <a:cubicBezTo>
                  <a:pt x="332716" y="852337"/>
                  <a:pt x="323312" y="858058"/>
                  <a:pt x="317500" y="866775"/>
                </a:cubicBezTo>
                <a:cubicBezTo>
                  <a:pt x="301734" y="890424"/>
                  <a:pt x="321997" y="861379"/>
                  <a:pt x="301625" y="885825"/>
                </a:cubicBezTo>
                <a:cubicBezTo>
                  <a:pt x="299182" y="888756"/>
                  <a:pt x="297718" y="892419"/>
                  <a:pt x="295275" y="895350"/>
                </a:cubicBezTo>
                <a:cubicBezTo>
                  <a:pt x="292400" y="898799"/>
                  <a:pt x="288625" y="901426"/>
                  <a:pt x="285750" y="904875"/>
                </a:cubicBezTo>
                <a:cubicBezTo>
                  <a:pt x="283307" y="907806"/>
                  <a:pt x="281843" y="911469"/>
                  <a:pt x="279400" y="914400"/>
                </a:cubicBezTo>
                <a:cubicBezTo>
                  <a:pt x="276525" y="917849"/>
                  <a:pt x="272832" y="920546"/>
                  <a:pt x="269875" y="923925"/>
                </a:cubicBezTo>
                <a:cubicBezTo>
                  <a:pt x="265413" y="929025"/>
                  <a:pt x="261408" y="934508"/>
                  <a:pt x="257175" y="939800"/>
                </a:cubicBezTo>
                <a:cubicBezTo>
                  <a:pt x="250331" y="960332"/>
                  <a:pt x="259592" y="939046"/>
                  <a:pt x="244475" y="955675"/>
                </a:cubicBezTo>
                <a:cubicBezTo>
                  <a:pt x="223942" y="978261"/>
                  <a:pt x="228120" y="981033"/>
                  <a:pt x="209550" y="996950"/>
                </a:cubicBezTo>
                <a:cubicBezTo>
                  <a:pt x="206653" y="999433"/>
                  <a:pt x="203200" y="1001183"/>
                  <a:pt x="200025" y="1003300"/>
                </a:cubicBezTo>
                <a:cubicBezTo>
                  <a:pt x="181772" y="1027637"/>
                  <a:pt x="199546" y="1006875"/>
                  <a:pt x="180975" y="1022350"/>
                </a:cubicBezTo>
                <a:cubicBezTo>
                  <a:pt x="177526" y="1025225"/>
                  <a:pt x="174899" y="1029000"/>
                  <a:pt x="171450" y="1031875"/>
                </a:cubicBezTo>
                <a:cubicBezTo>
                  <a:pt x="163244" y="1038714"/>
                  <a:pt x="161946" y="1038218"/>
                  <a:pt x="152400" y="1041400"/>
                </a:cubicBezTo>
                <a:cubicBezTo>
                  <a:pt x="145432" y="1046045"/>
                  <a:pt x="138232" y="1051414"/>
                  <a:pt x="130175" y="1054100"/>
                </a:cubicBezTo>
                <a:cubicBezTo>
                  <a:pt x="125055" y="1055807"/>
                  <a:pt x="119592" y="1056217"/>
                  <a:pt x="114300" y="1057275"/>
                </a:cubicBezTo>
                <a:cubicBezTo>
                  <a:pt x="90387" y="1073217"/>
                  <a:pt x="120778" y="1054499"/>
                  <a:pt x="92075" y="1066800"/>
                </a:cubicBezTo>
                <a:cubicBezTo>
                  <a:pt x="63665" y="1078976"/>
                  <a:pt x="109137" y="1068719"/>
                  <a:pt x="63500" y="1076325"/>
                </a:cubicBezTo>
                <a:cubicBezTo>
                  <a:pt x="60325" y="1079500"/>
                  <a:pt x="57629" y="1083240"/>
                  <a:pt x="53975" y="1085850"/>
                </a:cubicBezTo>
                <a:cubicBezTo>
                  <a:pt x="47109" y="1090754"/>
                  <a:pt x="39523" y="1092784"/>
                  <a:pt x="31750" y="1095375"/>
                </a:cubicBezTo>
                <a:cubicBezTo>
                  <a:pt x="28575" y="1097492"/>
                  <a:pt x="25638" y="1100018"/>
                  <a:pt x="22225" y="1101725"/>
                </a:cubicBezTo>
                <a:cubicBezTo>
                  <a:pt x="19232" y="1103222"/>
                  <a:pt x="15693" y="1103403"/>
                  <a:pt x="12700" y="1104900"/>
                </a:cubicBezTo>
                <a:cubicBezTo>
                  <a:pt x="5520" y="1108490"/>
                  <a:pt x="4465" y="1109960"/>
                  <a:pt x="0" y="1114425"/>
                </a:cubicBez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161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5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2400" b="1" dirty="0" smtClean="0">
                <a:solidFill>
                  <a:schemeClr val="tx1"/>
                </a:solidFill>
              </a:rPr>
              <a:t>ONGOING BILATERAL/MULTILATERAL COLLABORATIONS</a:t>
            </a:r>
            <a:endParaRPr lang="en-US" sz="28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8353" name="Group 16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366611"/>
              </p:ext>
            </p:extLst>
          </p:nvPr>
        </p:nvGraphicFramePr>
        <p:xfrm>
          <a:off x="179512" y="838200"/>
          <a:ext cx="8784976" cy="5708523"/>
        </p:xfrm>
        <a:graphic>
          <a:graphicData uri="http://schemas.openxmlformats.org/drawingml/2006/table">
            <a:tbl>
              <a:tblPr/>
              <a:tblGrid>
                <a:gridCol w="1610578"/>
                <a:gridCol w="7174398"/>
              </a:tblGrid>
              <a:tr h="330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COUNTRY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RESEARCH  AREAS OF COLLABORATION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Australia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Agreement for collaboration in all areas of biotechnology,  with t</a:t>
                      </a:r>
                      <a:r>
                        <a:rPr lang="en-AU" sz="135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he Australian Department Of Education, Science and Training.    </a:t>
                      </a:r>
                      <a:r>
                        <a:rPr kumimoji="0" lang="en-US" sz="13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14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2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Canada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indent="-1143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Agreement  on convergent medical technologies; application to clean technologies and Bio-</a:t>
                      </a:r>
                      <a:r>
                        <a:rPr kumimoji="0" lang="en-US" sz="13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pharma</a:t>
                      </a: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&amp; health with the </a:t>
                      </a:r>
                      <a:r>
                        <a:rPr lang="en-US" sz="1350" b="1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International Science and Technology Partnerships (ISTP); </a:t>
                      </a:r>
                      <a:r>
                        <a:rPr lang="en-US" sz="1350" b="0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  in</a:t>
                      </a:r>
                      <a:r>
                        <a:rPr lang="en-US" sz="1350" b="0" i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plant sciences with </a:t>
                      </a:r>
                      <a:r>
                        <a:rPr lang="en-US" sz="1350" b="0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National Research Council of Canada (NRC).  </a:t>
                      </a: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 10 ongoing projects. </a:t>
                      </a:r>
                      <a:r>
                        <a:rPr kumimoji="0" lang="en-US" sz="13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Call for proposals announced.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Denmark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Medical Biotechnology : Stem cell research; chronic and infectious diseases; Agriculture biotechnology and Environmental biotechnology  with </a:t>
                      </a:r>
                      <a:r>
                        <a:rPr lang="en-US" sz="135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Ministry of Science, Technology and Innovation , Denmark.</a:t>
                      </a:r>
                      <a:r>
                        <a:rPr lang="en-US" sz="135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Call for proposals announced in the area of health science biotechnology. </a:t>
                      </a:r>
                      <a:endParaRPr lang="en-US" sz="135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Total 12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97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Finland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indent="-1143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kumimoji="0" lang="en-GB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Vaccine development and technologies herein; Development of new innovative diagnostics using different technologies  &amp; Computational biology related to drug development with </a:t>
                      </a:r>
                      <a:r>
                        <a:rPr lang="en-US" sz="13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Academy of Finland (</a:t>
                      </a:r>
                      <a:r>
                        <a:rPr lang="en-US" sz="135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AoF</a:t>
                      </a:r>
                      <a:r>
                        <a:rPr lang="en-US" sz="13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and </a:t>
                      </a:r>
                      <a:r>
                        <a:rPr lang="en-US" sz="135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Tekes</a:t>
                      </a:r>
                      <a:r>
                        <a:rPr lang="en-US" sz="13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Finland. </a:t>
                      </a:r>
                      <a:r>
                        <a:rPr kumimoji="0" lang="en-GB" sz="13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29 ongoing projects</a:t>
                      </a:r>
                      <a:endParaRPr kumimoji="0" lang="en-US" sz="13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Germany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Call for proposals in microbial biotechnology, bioprocess engineering, structural biology, infectious diseases and neuroscience with </a:t>
                      </a:r>
                      <a:r>
                        <a:rPr lang="de-DE" sz="135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International Bureau (IB) of the Federal Ministry of Education &amp; Research (BMBF). </a:t>
                      </a:r>
                      <a:r>
                        <a:rPr kumimoji="0" lang="en-US" sz="13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49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Netherlands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 Programme of Cooperation (</a:t>
                      </a:r>
                      <a:r>
                        <a:rPr kumimoji="0" lang="en-US" sz="13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PoC</a:t>
                      </a: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has been signed between DBT and Directorate General for Enterprise and Innovation, Ministry of Economic Affairs Agriculture and Innovation, Govt. of Netherlands in the area of Plant Sciences, Food &amp; Nutrition and medical Biotechnology.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 Letter of Intent (</a:t>
                      </a:r>
                      <a:r>
                        <a:rPr kumimoji="0" lang="en-US" sz="13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LoI</a:t>
                      </a:r>
                      <a:r>
                        <a:rPr kumimoji="0" lang="en-US" sz="13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was signed between DBT and Erasmus Univ.   2 Projects funded.</a:t>
                      </a:r>
                      <a:endParaRPr kumimoji="0" lang="en-US" sz="13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77" name="Text Box 38"/>
          <p:cNvSpPr txBox="1">
            <a:spLocks noChangeArrowheads="1"/>
          </p:cNvSpPr>
          <p:nvPr/>
        </p:nvSpPr>
        <p:spPr bwMode="auto">
          <a:xfrm>
            <a:off x="2286000" y="533400"/>
            <a:ext cx="6096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500" b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711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50"/>
          <p:cNvSpPr>
            <a:spLocks noGrp="1" noChangeArrowheads="1"/>
          </p:cNvSpPr>
          <p:nvPr>
            <p:ph type="title"/>
          </p:nvPr>
        </p:nvSpPr>
        <p:spPr>
          <a:xfrm>
            <a:off x="3352800" y="-13708"/>
            <a:ext cx="5791200" cy="533400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en-US" sz="1800" b="1" dirty="0" smtClean="0">
                <a:solidFill>
                  <a:schemeClr val="tx1"/>
                </a:solidFill>
              </a:rPr>
              <a:t>ONGOING BILATERAL/MULTILATERAL COLLABORATIONS: </a:t>
            </a:r>
            <a:r>
              <a:rPr lang="en-US" sz="1800" b="1" dirty="0" err="1" smtClean="0">
                <a:solidFill>
                  <a:schemeClr val="tx1"/>
                </a:solidFill>
              </a:rPr>
              <a:t>contd</a:t>
            </a:r>
            <a:r>
              <a:rPr lang="en-US" sz="1800" b="1" dirty="0" smtClean="0">
                <a:solidFill>
                  <a:schemeClr val="tx1"/>
                </a:solidFill>
              </a:rPr>
              <a:t>….</a:t>
            </a:r>
            <a:endParaRPr lang="en-US" sz="2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8353" name="Group 16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3529958"/>
              </p:ext>
            </p:extLst>
          </p:nvPr>
        </p:nvGraphicFramePr>
        <p:xfrm>
          <a:off x="179512" y="544785"/>
          <a:ext cx="8856984" cy="6158791"/>
        </p:xfrm>
        <a:graphic>
          <a:graphicData uri="http://schemas.openxmlformats.org/drawingml/2006/table">
            <a:tbl>
              <a:tblPr/>
              <a:tblGrid>
                <a:gridCol w="1623780"/>
                <a:gridCol w="7233204"/>
              </a:tblGrid>
              <a:tr h="440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COUNTRY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RESEARCH  AREAS OF COLLABORATION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5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Norway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indent="-114300">
                        <a:buFont typeface="Arial" pitchFamily="34" charset="0"/>
                        <a:buChar char="•"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Vaccine development for human, fish and animal with National Research Council (NRC).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3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8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indent="-1143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Programme of Cooperation (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PoC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has been signed between DBT and Centre for Development of Industrial Technology (CDTI), Spain.  Call for proposals announced in the area of biotechnology including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biofuels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bioenergy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and three proposals recommended for funding.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1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Sweden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iology, diagnosis and treatment of Tuberculosis with </a:t>
                      </a:r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VINNOVA.  Call for proposals announced in the area of health science biotechnology.</a:t>
                      </a:r>
                      <a:r>
                        <a:rPr lang="en-GB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4 ongoing projects.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Switzerland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Converting research leads into products and processes of social and economic value with a focus in agriculture biotechnology.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13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United Kingdom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Main area of focus Agriculture research and Food Security with </a:t>
                      </a:r>
                      <a:r>
                        <a:rPr lang="en-US" sz="1400" b="1" dirty="0" smtClean="0"/>
                        <a:t>Biotechnology &amp; Biological Sciences Research Council (BBSRC)</a:t>
                      </a:r>
                      <a:r>
                        <a:rPr lang="en-US" sz="1400" b="1" baseline="0" dirty="0" smtClean="0"/>
                        <a:t> and  </a:t>
                      </a:r>
                      <a:r>
                        <a:rPr lang="en-IN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Department for International Development (DFID).  5 ongoing</a:t>
                      </a:r>
                      <a:r>
                        <a:rPr lang="en-IN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projects: </a:t>
                      </a:r>
                      <a:r>
                        <a:rPr lang="en-IN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proposals in the area of Sustainable Crop Development; one project with Belfast University</a:t>
                      </a:r>
                      <a:r>
                        <a:rPr lang="en-IN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under Cancer Research Programme.  Call for Proposals announced in the area of </a:t>
                      </a:r>
                      <a:r>
                        <a:rPr lang="en-IN" sz="14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Bioenergy</a:t>
                      </a:r>
                      <a:r>
                        <a:rPr lang="en-IN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IN" sz="14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Biofuels</a:t>
                      </a:r>
                      <a:r>
                        <a:rPr lang="en-IN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proposals under consideration; another call issued in the area of Livestock Health and Diseases</a:t>
                      </a:r>
                      <a:r>
                        <a:rPr lang="en-IN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United States of America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Vaccine Development Programme; Contraceptive Research and Reproductive Health; Agriculture Biotechnology and Vision Research with NIH.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Biodesign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programme with Stanford  University.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32 projects funded so far.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EU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India-EU synchronized joint calls announced.  4 projects funded.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New Indigo ERA-NET.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17 ongoing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NGOs / Trusts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Wellcome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Trust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Bill and Melinda Gates Foundation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77" name="Text Box 38"/>
          <p:cNvSpPr txBox="1">
            <a:spLocks noChangeArrowheads="1"/>
          </p:cNvSpPr>
          <p:nvPr/>
        </p:nvSpPr>
        <p:spPr bwMode="auto">
          <a:xfrm>
            <a:off x="2286000" y="533400"/>
            <a:ext cx="6096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500" b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195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Spain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of Cooperation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for technological co-operation in biotechnology has been signed between Centre for the development of Industrial Technology (CDTI), Government of Spain and the Department of Biotechnology, Government of India.  </a:t>
            </a:r>
          </a:p>
          <a:p>
            <a:pPr algn="just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GB" dirty="0" smtClean="0">
                <a:latin typeface="Arial" pitchFamily="34" charset="0"/>
                <a:cs typeface="Arial" pitchFamily="34" charset="0"/>
              </a:rPr>
              <a:t>Aim of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POC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is to promote and fund innovation-driven research and technology development as well as to encourage partnerships and business-led R&amp;D&amp;I collaborative projects in the field of biotechnology.</a:t>
            </a:r>
          </a:p>
          <a:p>
            <a:pPr algn="just"/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dirty="0" smtClean="0">
                <a:latin typeface="Arial" pitchFamily="34" charset="0"/>
                <a:cs typeface="Arial" pitchFamily="34" charset="0"/>
              </a:rPr>
              <a:t>First joint DBT-CDTI call for proposals was announced in June 2012 in the area of biotechnology and three projects have been funded.</a:t>
            </a:r>
          </a:p>
          <a:p>
            <a:pPr algn="just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Second Joint Call opened on 15</a:t>
            </a:r>
            <a:r>
              <a:rPr lang="en-US" sz="2800" b="1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March, 2013 and ending on 15</a:t>
            </a:r>
            <a:r>
              <a:rPr lang="en-US" sz="2800" b="1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July, 2013</a:t>
            </a:r>
          </a:p>
          <a:p>
            <a:endParaRPr lang="en-I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1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cap="all" dirty="0" smtClean="0"/>
              <a:t>International </a:t>
            </a:r>
            <a:r>
              <a:rPr lang="en-US" b="1" cap="all" dirty="0"/>
              <a:t>Cancer Genome Consortium  (</a:t>
            </a:r>
            <a:r>
              <a:rPr lang="en-US" b="1" cap="all" dirty="0" err="1"/>
              <a:t>ICGC</a:t>
            </a:r>
            <a:r>
              <a:rPr lang="en-US" b="1" cap="all" dirty="0" smtClean="0"/>
              <a:t>)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772816"/>
            <a:ext cx="8147248" cy="4572000"/>
          </a:xfrm>
        </p:spPr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en-US" sz="2800" dirty="0" smtClean="0"/>
              <a:t>International </a:t>
            </a:r>
            <a:r>
              <a:rPr lang="en-US" sz="2800" dirty="0"/>
              <a:t>Cancer Genome Consortium (</a:t>
            </a:r>
            <a:r>
              <a:rPr lang="en-US" sz="2800" dirty="0" err="1"/>
              <a:t>ICGC</a:t>
            </a:r>
            <a:r>
              <a:rPr lang="en-US" sz="2800" dirty="0"/>
              <a:t>) </a:t>
            </a:r>
            <a:r>
              <a:rPr lang="en-US" sz="2800" dirty="0" err="1" smtClean="0"/>
              <a:t>programme</a:t>
            </a:r>
            <a:r>
              <a:rPr lang="en-US" sz="2800" dirty="0"/>
              <a:t>:</a:t>
            </a:r>
            <a:r>
              <a:rPr lang="en-US" sz="2800" dirty="0" smtClean="0"/>
              <a:t> </a:t>
            </a:r>
            <a:r>
              <a:rPr lang="en-US" sz="2800" dirty="0"/>
              <a:t>launched in  November, 2008 at </a:t>
            </a:r>
            <a:r>
              <a:rPr lang="en-US" sz="2800" dirty="0" err="1"/>
              <a:t>NIBMG</a:t>
            </a:r>
            <a:r>
              <a:rPr lang="en-US" sz="2800" dirty="0"/>
              <a:t>, </a:t>
            </a:r>
            <a:r>
              <a:rPr lang="en-US" sz="2800" dirty="0" err="1"/>
              <a:t>Kalyani</a:t>
            </a:r>
            <a:r>
              <a:rPr lang="en-US" sz="2800" dirty="0"/>
              <a:t> </a:t>
            </a:r>
          </a:p>
          <a:p>
            <a:pPr algn="just">
              <a:defRPr/>
            </a:pPr>
            <a:r>
              <a:rPr lang="en-US" sz="2800" dirty="0"/>
              <a:t>Participation </a:t>
            </a:r>
            <a:r>
              <a:rPr lang="en-US" sz="2800" dirty="0" smtClean="0"/>
              <a:t>along with  </a:t>
            </a:r>
            <a:r>
              <a:rPr lang="en-US" sz="2800" dirty="0"/>
              <a:t>fourteen  countries </a:t>
            </a:r>
            <a:r>
              <a:rPr lang="en-US" sz="2800" dirty="0" smtClean="0"/>
              <a:t>including </a:t>
            </a:r>
            <a:r>
              <a:rPr lang="en-US" sz="2800" dirty="0"/>
              <a:t>India, </a:t>
            </a:r>
            <a:r>
              <a:rPr lang="en-US" sz="2800" dirty="0" smtClean="0"/>
              <a:t>Australia</a:t>
            </a:r>
            <a:r>
              <a:rPr lang="en-US" sz="2800" dirty="0"/>
              <a:t>, Canada, China, France, Japan, </a:t>
            </a:r>
            <a:r>
              <a:rPr lang="en-US" sz="2800" b="1" dirty="0"/>
              <a:t>Spain</a:t>
            </a:r>
            <a:r>
              <a:rPr lang="en-US" sz="2800" dirty="0"/>
              <a:t>, United Kingdom, USA and others</a:t>
            </a:r>
          </a:p>
          <a:p>
            <a:pPr algn="just">
              <a:defRPr/>
            </a:pPr>
            <a:r>
              <a:rPr lang="en-US" sz="2800" dirty="0"/>
              <a:t>Vision : to generate comprehensive, high-resolution analyses of genomic changes for 8 forms of cancer found across the planet based on the NCI-NIH International Cancer Genome Atlas </a:t>
            </a:r>
            <a:r>
              <a:rPr lang="en-US" sz="2800" dirty="0" err="1"/>
              <a:t>programme</a:t>
            </a:r>
            <a:r>
              <a:rPr lang="en-US" sz="2800" dirty="0"/>
              <a:t> </a:t>
            </a:r>
          </a:p>
          <a:p>
            <a:pPr algn="just">
              <a:defRPr/>
            </a:pPr>
            <a:r>
              <a:rPr lang="en-US" sz="2800" u="sng" dirty="0" err="1"/>
              <a:t>ICGC</a:t>
            </a:r>
            <a:r>
              <a:rPr lang="en-US" sz="2800" u="sng" dirty="0"/>
              <a:t> - India specific </a:t>
            </a:r>
            <a:r>
              <a:rPr lang="en-US" sz="2800" u="sng" dirty="0" err="1" smtClean="0"/>
              <a:t>programme</a:t>
            </a:r>
            <a:r>
              <a:rPr lang="en-US" sz="2800" dirty="0" smtClean="0"/>
              <a:t>. Oral </a:t>
            </a:r>
            <a:r>
              <a:rPr lang="en-US" sz="2800" dirty="0"/>
              <a:t>cancer </a:t>
            </a:r>
            <a:endParaRPr lang="en-US" sz="2800" u="sng" dirty="0"/>
          </a:p>
          <a:p>
            <a:pPr algn="just">
              <a:buFont typeface="Wingdings" pitchFamily="2" charset="2"/>
              <a:buChar char="Ø"/>
              <a:defRPr/>
            </a:pPr>
            <a:r>
              <a:rPr lang="en-US" sz="2800" dirty="0"/>
              <a:t>Established  state of art  genome sequencing facility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n-US" sz="2800" dirty="0"/>
              <a:t>Established sample collection </a:t>
            </a:r>
            <a:r>
              <a:rPr lang="en-US" sz="2800" dirty="0" smtClean="0"/>
              <a:t>repository:  </a:t>
            </a:r>
            <a:r>
              <a:rPr lang="en-US" sz="2800" dirty="0" err="1"/>
              <a:t>ACTREC</a:t>
            </a:r>
            <a:r>
              <a:rPr lang="en-US" sz="2800" dirty="0"/>
              <a:t>, Mumbai.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726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IN" sz="5400" b="1" dirty="0" smtClean="0"/>
              <a:t>OVERVIEW</a:t>
            </a:r>
            <a:endParaRPr lang="en-IN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1447800"/>
            <a:ext cx="8003232" cy="4572000"/>
          </a:xfrm>
        </p:spPr>
        <p:txBody>
          <a:bodyPr>
            <a:normAutofit/>
          </a:bodyPr>
          <a:lstStyle/>
          <a:p>
            <a:r>
              <a:rPr lang="en-IN" sz="3200" dirty="0" smtClean="0"/>
              <a:t>Industry Growth at CAGR 18.5% &amp; revenue from biotech sector is US$ 3.766 billion </a:t>
            </a:r>
          </a:p>
          <a:p>
            <a:r>
              <a:rPr lang="en-IN" sz="3200" dirty="0" smtClean="0"/>
              <a:t>Export revenue: US$ 1.813 billion at 11% growth</a:t>
            </a:r>
          </a:p>
          <a:p>
            <a:r>
              <a:rPr lang="en-IN" sz="3200" dirty="0" smtClean="0"/>
              <a:t>5 year CAGR growth for Biotech </a:t>
            </a:r>
            <a:r>
              <a:rPr lang="en-IN" sz="3200" dirty="0"/>
              <a:t>S</a:t>
            </a:r>
            <a:r>
              <a:rPr lang="en-IN" sz="3200" dirty="0" smtClean="0"/>
              <a:t>ector </a:t>
            </a:r>
            <a:r>
              <a:rPr lang="en-IN" sz="3200" dirty="0"/>
              <a:t>(2007-12</a:t>
            </a:r>
            <a:r>
              <a:rPr lang="en-IN" sz="3200" dirty="0" smtClean="0"/>
              <a:t>): 19.2%</a:t>
            </a:r>
            <a:endParaRPr lang="en-IN" sz="3200" dirty="0"/>
          </a:p>
          <a:p>
            <a:r>
              <a:rPr lang="en-IN" sz="3200" dirty="0" smtClean="0"/>
              <a:t>Biotech sector contribution to GDP by Year 2025 expected to be: US$ 20 - 25 billion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 descr="MPj04100810000[1]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 t="12093" b="175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914400" y="165048"/>
            <a:ext cx="7315200" cy="86836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cs typeface="Arial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cs typeface="Arial" charset="0"/>
              </a:rPr>
            </a:br>
            <a:r>
              <a:rPr lang="en-US" sz="2800" b="1" dirty="0" smtClean="0">
                <a:solidFill>
                  <a:srgbClr val="C00000"/>
                </a:solidFill>
                <a:cs typeface="Arial" charset="0"/>
              </a:rPr>
              <a:t>The International Wheat Genome Sequencing Consortium (</a:t>
            </a:r>
            <a:r>
              <a:rPr lang="en-US" sz="2800" b="1" dirty="0" err="1" smtClean="0">
                <a:solidFill>
                  <a:srgbClr val="C00000"/>
                </a:solidFill>
                <a:cs typeface="Arial" charset="0"/>
              </a:rPr>
              <a:t>IWGSC</a:t>
            </a:r>
            <a:r>
              <a:rPr lang="en-US" sz="2800" b="1" dirty="0" smtClean="0">
                <a:solidFill>
                  <a:srgbClr val="C00000"/>
                </a:solidFill>
                <a:cs typeface="Arial" charset="0"/>
              </a:rPr>
              <a:t>)</a:t>
            </a:r>
          </a:p>
        </p:txBody>
      </p:sp>
      <p:pic>
        <p:nvPicPr>
          <p:cNvPr id="8806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057400"/>
            <a:ext cx="4800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10" descr="iwgsc logo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773113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638800" y="1835582"/>
            <a:ext cx="3253680" cy="3886200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buFontTx/>
              <a:buNone/>
              <a:defRPr/>
            </a:pPr>
            <a:r>
              <a:rPr lang="en-US" sz="2000" dirty="0" smtClean="0">
                <a:solidFill>
                  <a:srgbClr val="0033CC"/>
                </a:solidFill>
                <a:latin typeface="Arial Black" pitchFamily="34" charset="0"/>
              </a:rPr>
              <a:t>	</a:t>
            </a:r>
            <a:r>
              <a:rPr lang="en-US" sz="2000" b="1" dirty="0" smtClean="0">
                <a:latin typeface="+mj-lt"/>
              </a:rPr>
              <a:t>An internationally coordinated sequencing bread wheat genome for accelerating wheat improvement</a:t>
            </a:r>
          </a:p>
          <a:p>
            <a:pPr algn="ctr">
              <a:lnSpc>
                <a:spcPct val="115000"/>
              </a:lnSpc>
              <a:buFontTx/>
              <a:buNone/>
              <a:defRPr/>
            </a:pPr>
            <a:r>
              <a:rPr lang="en-US" sz="2000" dirty="0" smtClean="0">
                <a:solidFill>
                  <a:srgbClr val="0033CC"/>
                </a:solidFill>
                <a:latin typeface="+mj-lt"/>
              </a:rPr>
              <a:t>    </a:t>
            </a:r>
            <a:r>
              <a:rPr lang="en-US" sz="2000" b="1" dirty="0" smtClean="0">
                <a:solidFill>
                  <a:srgbClr val="0000FF"/>
                </a:solidFill>
                <a:latin typeface="+mj-lt"/>
              </a:rPr>
              <a:t>Indian Partners </a:t>
            </a:r>
          </a:p>
          <a:p>
            <a:pPr algn="ctr">
              <a:lnSpc>
                <a:spcPct val="115000"/>
              </a:lnSpc>
              <a:buFontTx/>
              <a:buNone/>
              <a:defRPr/>
            </a:pPr>
            <a:r>
              <a:rPr lang="en-US" sz="2000" dirty="0" smtClean="0">
                <a:solidFill>
                  <a:srgbClr val="0033CC"/>
                </a:solidFill>
                <a:latin typeface="+mj-lt"/>
              </a:rPr>
              <a:t>    </a:t>
            </a:r>
            <a:r>
              <a:rPr lang="en-US" sz="2000" b="1" dirty="0" smtClean="0">
                <a:latin typeface="+mj-lt"/>
              </a:rPr>
              <a:t>DBT, NIPGR, UDSC and IARI (ICAR)</a:t>
            </a:r>
          </a:p>
        </p:txBody>
      </p:sp>
      <p:sp>
        <p:nvSpPr>
          <p:cNvPr id="8" name="Rounded Rectangular Callout 7"/>
          <p:cNvSpPr>
            <a:spLocks noChangeArrowheads="1"/>
          </p:cNvSpPr>
          <p:nvPr/>
        </p:nvSpPr>
        <p:spPr bwMode="auto">
          <a:xfrm>
            <a:off x="2057400" y="1066800"/>
            <a:ext cx="1074440" cy="609600"/>
          </a:xfrm>
          <a:prstGeom prst="wedgeRoundRectCallout">
            <a:avLst>
              <a:gd name="adj1" fmla="val -61199"/>
              <a:gd name="adj2" fmla="val 95625"/>
              <a:gd name="adj3" fmla="val 16667"/>
            </a:avLst>
          </a:prstGeom>
          <a:solidFill>
            <a:srgbClr val="0000FF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rgbClr val="FFFFFF"/>
                </a:solidFill>
              </a:rPr>
              <a:t>INDIA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13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84976" cy="746358"/>
          </a:xfrm>
          <a:prstGeom prst="rect">
            <a:avLst/>
          </a:prstGeom>
          <a:solidFill>
            <a:srgbClr val="000066"/>
          </a:solidFill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Proposed Biotech Science </a:t>
            </a:r>
            <a:r>
              <a:rPr lang="en-IN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Clusters: Strength of Synergy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IN" sz="105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963" y="1517650"/>
            <a:ext cx="339090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2975" y="1533525"/>
            <a:ext cx="34163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4214813"/>
            <a:ext cx="32766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6" descr="http://mail.google.com/mail/?attid=0.1&amp;disp=emb&amp;view=att&amp;th=122f556a79c9f7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313" y="4178300"/>
            <a:ext cx="1855787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63" y="4214813"/>
            <a:ext cx="20859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574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" r="-1157"/>
          <a:stretch>
            <a:fillRect/>
          </a:stretch>
        </p:blipFill>
        <p:spPr bwMode="auto">
          <a:xfrm>
            <a:off x="101600" y="381000"/>
            <a:ext cx="89662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34076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 smtClean="0"/>
              <a:t>(A Company set up by Government of India to promote Public-Private-Partnership in Biotech Sector)</a:t>
            </a:r>
            <a:endParaRPr lang="en-IN" b="1" dirty="0"/>
          </a:p>
        </p:txBody>
      </p:sp>
      <p:pic>
        <p:nvPicPr>
          <p:cNvPr id="4" name="Picture 3" descr="C:\Users\Ruturaj.Patil\Desktop\BIRAC Imp\BIRAC Logo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558379"/>
            <a:ext cx="1728192" cy="1089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2"/>
          <p:cNvSpPr txBox="1">
            <a:spLocks/>
          </p:cNvSpPr>
          <p:nvPr/>
        </p:nvSpPr>
        <p:spPr bwMode="auto">
          <a:xfrm>
            <a:off x="3081892" y="6256753"/>
            <a:ext cx="3816424" cy="52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b="1" dirty="0">
                <a:solidFill>
                  <a:srgbClr val="003300"/>
                </a:solidFill>
                <a:latin typeface="Tw Cen MT" pitchFamily="34" charset="0"/>
              </a:rPr>
              <a:t>Website: </a:t>
            </a:r>
            <a:r>
              <a:rPr lang="en-US" sz="2400" b="1" u="sng" dirty="0">
                <a:solidFill>
                  <a:srgbClr val="0070C0"/>
                </a:solidFill>
                <a:latin typeface="Tw Cen MT" pitchFamily="34" charset="0"/>
              </a:rPr>
              <a:t>www.birac.nic.in</a:t>
            </a:r>
            <a:endParaRPr lang="en-IN" sz="2400" b="1" u="sng" dirty="0">
              <a:solidFill>
                <a:srgbClr val="0070C0"/>
              </a:solidFill>
              <a:latin typeface="Tw Cen MT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831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1799" y="5511889"/>
            <a:ext cx="5948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/>
              <a:t>No. of projects funded: Around 200</a:t>
            </a:r>
          </a:p>
          <a:p>
            <a:r>
              <a:rPr lang="en-IN" sz="2400" b="1" dirty="0" smtClean="0"/>
              <a:t>Government Contribution: US$ 100 million</a:t>
            </a:r>
          </a:p>
          <a:p>
            <a:r>
              <a:rPr lang="en-IN" sz="2400" b="1" dirty="0" smtClean="0"/>
              <a:t>Private Sector Contribution: US$ 150 million</a:t>
            </a:r>
            <a:endParaRPr lang="en-IN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60647"/>
            <a:ext cx="6643616" cy="5251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11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/>
              <a:t>Some Success Stories</a:t>
            </a:r>
            <a:endParaRPr lang="en-IN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31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585382"/>
              </p:ext>
            </p:extLst>
          </p:nvPr>
        </p:nvGraphicFramePr>
        <p:xfrm>
          <a:off x="609600" y="1066800"/>
          <a:ext cx="5638800" cy="5578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2133600"/>
                <a:gridCol w="2895600"/>
              </a:tblGrid>
              <a:tr h="701124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S.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No.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Vaccine for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Current Status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1.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Leprosy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Commercial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2.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Swine Flu (H1N1)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Commercial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002060"/>
                    </a:solidFill>
                  </a:tcPr>
                </a:tc>
              </a:tr>
              <a:tr h="70112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3.</a:t>
                      </a:r>
                      <a:endParaRPr lang="en-US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Japanese encephalitis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Approved for commercial use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6" marB="45726"/>
                </a:tc>
              </a:tr>
              <a:tr h="70112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4.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Rota viral </a:t>
                      </a:r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</a:rPr>
                        <a:t>Diarrhoea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Phase III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Clinical trials successful.  Commercial production to be started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5.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Cholera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Phase III  completed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7030A0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6.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Malaria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Phase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I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7.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Anthrax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Phase I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2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8.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Dengue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Pre-clinical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9.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Typhoid</a:t>
                      </a: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Pre-clinical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</a:tr>
              <a:tr h="39628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10.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HPV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Pre-clinical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pSp>
        <p:nvGrpSpPr>
          <p:cNvPr id="25652" name="Group 6"/>
          <p:cNvGrpSpPr>
            <a:grpSpLocks/>
          </p:cNvGrpSpPr>
          <p:nvPr/>
        </p:nvGrpSpPr>
        <p:grpSpPr bwMode="auto">
          <a:xfrm>
            <a:off x="457200" y="304800"/>
            <a:ext cx="7954963" cy="560388"/>
            <a:chOff x="34564" y="-189538"/>
            <a:chExt cx="1623098" cy="560162"/>
          </a:xfrm>
        </p:grpSpPr>
        <p:sp>
          <p:nvSpPr>
            <p:cNvPr id="8" name="Rectangle 7"/>
            <p:cNvSpPr/>
            <p:nvPr/>
          </p:nvSpPr>
          <p:spPr>
            <a:xfrm>
              <a:off x="34564" y="-189538"/>
              <a:ext cx="1623098" cy="56016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34564" y="-189538"/>
              <a:ext cx="1623098" cy="5601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8016" tIns="73152" rIns="128016" bIns="73152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/>
            </a:p>
            <a:p>
              <a:pPr marL="171450" lvl="1" indent="-171450" algn="ctr" defTabSz="800100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sz="2400" b="1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en-US" sz="2800" b="1" dirty="0"/>
                <a:t>Healthcare </a:t>
              </a:r>
              <a:r>
                <a:rPr lang="en-US" sz="2800" b="1" dirty="0" smtClean="0"/>
                <a:t>:  </a:t>
              </a:r>
              <a:r>
                <a:rPr lang="en-US" sz="2800" b="1" dirty="0"/>
                <a:t>Human  </a:t>
              </a:r>
              <a:r>
                <a:rPr lang="en-US" sz="2800" b="1" dirty="0" smtClean="0"/>
                <a:t>Vaccines </a:t>
              </a:r>
              <a:endParaRPr lang="en-US" sz="2800" b="1" dirty="0"/>
            </a:p>
            <a:p>
              <a:pPr marL="0" lvl="1"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800" b="1" dirty="0"/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b="1" dirty="0"/>
            </a:p>
          </p:txBody>
        </p:sp>
      </p:grpSp>
      <p:pic>
        <p:nvPicPr>
          <p:cNvPr id="25653" name="Picture 6" descr="C:\Users\RANGANATHAN\AppData\Local\Temp\Rar$DI42.934\Image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990600"/>
            <a:ext cx="2122488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5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657600"/>
            <a:ext cx="1560512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55" name="Picture 5" descr="C:\Users\RANGANATHAN\AppData\Local\Temp\Rar$DI37.675\Image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200400"/>
            <a:ext cx="7556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25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1"/>
          <p:cNvGrpSpPr>
            <a:grpSpLocks/>
          </p:cNvGrpSpPr>
          <p:nvPr/>
        </p:nvGrpSpPr>
        <p:grpSpPr bwMode="auto">
          <a:xfrm>
            <a:off x="457200" y="304800"/>
            <a:ext cx="7954963" cy="560388"/>
            <a:chOff x="34564" y="-189538"/>
            <a:chExt cx="1623098" cy="560162"/>
          </a:xfrm>
        </p:grpSpPr>
        <p:sp>
          <p:nvSpPr>
            <p:cNvPr id="6" name="Rectangle 5"/>
            <p:cNvSpPr/>
            <p:nvPr/>
          </p:nvSpPr>
          <p:spPr>
            <a:xfrm>
              <a:off x="34564" y="-189538"/>
              <a:ext cx="1623098" cy="56016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34564" y="-189538"/>
              <a:ext cx="1623098" cy="5601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8016" tIns="73152" rIns="128016" bIns="73152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/>
            </a:p>
            <a:p>
              <a:pPr marL="171450" lvl="1" indent="-171450" algn="ctr" defTabSz="800100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sz="2400" b="1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r>
                <a:rPr lang="en-US" sz="2800" b="1" dirty="0"/>
                <a:t>Healthcare - Animal   Vaccines </a:t>
              </a:r>
            </a:p>
            <a:p>
              <a:pPr marL="0" lvl="1"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800" b="1" dirty="0"/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b="1" dirty="0"/>
            </a:p>
          </p:txBody>
        </p:sp>
      </p:grp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985844"/>
              </p:ext>
            </p:extLst>
          </p:nvPr>
        </p:nvGraphicFramePr>
        <p:xfrm>
          <a:off x="228600" y="1066800"/>
          <a:ext cx="6781800" cy="538003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33168"/>
                <a:gridCol w="2749378"/>
                <a:gridCol w="3299254"/>
              </a:tblGrid>
              <a:tr h="944905"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Sl.</a:t>
                      </a:r>
                      <a:r>
                        <a:rPr lang="en-US" sz="2800" baseline="0" dirty="0" smtClean="0"/>
                        <a:t> No.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Vaccine for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Current Status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  <a:tr h="457212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1.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Rabies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 Approved for animal use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  <a:tr h="457212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2.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Swine</a:t>
                      </a:r>
                      <a:r>
                        <a:rPr lang="en-US" sz="2000" b="1" baseline="0" dirty="0" smtClean="0"/>
                        <a:t> fever in pigs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Animal</a:t>
                      </a:r>
                      <a:r>
                        <a:rPr lang="en-US" sz="2000" b="1" baseline="0" dirty="0" smtClean="0"/>
                        <a:t>  trials  ( 3 types)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  <a:tr h="10058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3.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Paratuberclosis</a:t>
                      </a:r>
                      <a:r>
                        <a:rPr lang="en-US" sz="2000" b="1" dirty="0" smtClean="0"/>
                        <a:t> for small ruminants and cattle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Pre-clinical 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  <a:tr h="75448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4.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Bovine herpes virus I in cattle 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Pre-clinical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10058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5.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Infectious Bovine </a:t>
                      </a:r>
                      <a:r>
                        <a:rPr lang="en-US" sz="2000" b="1" dirty="0" err="1" smtClean="0"/>
                        <a:t>Rhinotracheitis</a:t>
                      </a:r>
                      <a:r>
                        <a:rPr lang="en-US" sz="2000" b="1" dirty="0" smtClean="0"/>
                        <a:t> (IBR)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dirty="0" smtClean="0"/>
                        <a:t>in   poultry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Pre-clinical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  <a:tr h="75448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6.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New Castle  viral</a:t>
                      </a:r>
                      <a:r>
                        <a:rPr lang="en-US" sz="2000" b="1" baseline="0" dirty="0" smtClean="0"/>
                        <a:t> disease in poultry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Pre-clinical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pic>
        <p:nvPicPr>
          <p:cNvPr id="26659" name="Picture 2" descr="http://www.daff.gov.au/__data/assets/image/0004/114385/classicalswine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066800"/>
            <a:ext cx="25146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60" name="AutoShape 4" descr="data:image/jpeg;base64,/9j/4AAQSkZJRgABAQAAAQABAAD/2wCEAAkGBhMSEBITExQWFRUVFxsZGRgYFxgaGRwgGR8fGhsbHB8YHCcfGBsjGiMbIC8gIycqLCwsHCQxNTAqNSYrLCkBCQoKDgwOGg8PGi8kHyQxLCopLCwsKSwsKS8sLCksLCwsKiw1KSwsLCksLCwsLCwsLCkpKSwsLCksLCwsLCwpLP/AABEIAGoAoAMBIgACEQEDEQH/xAAbAAADAQEBAQEAAAAAAAAAAAAEBQYDAgcBAP/EADsQAAIBAgQEAwcCBAQHAAAAAAECEQMhAAQSMQVBUWEGInETMkKBkaGxFMFS0eHwIzNisgcVNENTcvH/xAAYAQADAQEAAAAAAAAAAAAAAAABAgMEAP/EACURAAICAgICAgEFAAAAAAAAAAABAhEDIRIxQVEEIpETYYHR8P/aAAwDAQACEQMRAD8AO4Zw1T7N9EDeZsfXocU+UzCpFr9DgWmkWG3Tp/THPEEimzc1BOO48VoPLkximbpS2l9DLeJkXxjnMw1VAjXG/Y4lMlxJpYATBLek+nTFJw+qGFzGJqXsZx8onuLeBVqUNFJ/YsGJ1gE2aAwYC5EbRthNl/CtXhivV/ziCEBpq0sDcQDfe3rj0n9OQjBiI2mfpjT2ftEKkgNsDOFUEuh3kk+2IMlmFIF5JAMGZnvO2CKeeAMh0G4HmBv3xpn+AFwBqTykWuJjkfl6YU/oEXOKjUhpjUQZsR8S3gycdNs6KQbWzfnLdbk/uMfKUVJ0HziLbSMLeMZuitZKS1FJcFkANyAbgHmR03jDHhmmAecYG7o7VbDS38Q8xXS3U9AfSThN4oBNEKgB2swsR+1pvhrxWtC6mNwJHe+2EuRz5qGohgrF2O0nYSd9uWwws33EbHpqXoJylGUpuIDL5SkW0mwA6wLd8G5tjSIQC2kaQthAtAA6YWoWSjWqos6FOkkwC3S/OcKMh4j0UKiaQGQE+0LidbbjSATEDfnE4niaitmmWF5VyXsJz3H4rBNLSSBMWBOwJ5Yrf0KQau7aNM9RMx8jzwm4fkULpUJDMo5rAJje5/OHq1PKf39YxojJMxSjR51/xA4alPMU2WwqU2lecgglh1N5ntgbgnDpR65eCrAhZsQtmYdCwPpi88TcLTNZZktrWGpuRBBBEiehEiMLclwsUKPs3NosAumVk2O87icM5/UChsn+KZ9mbSiORqgyCNBibkwAI788TL5hhUUswDhgJBs4Ukkc5n9xi/41mwaDAgFVHujax2gyB6+uPNqmWUgDZXPlI3TVtJ6CdztI6Y7HPk2NOKik0evLXt1H1x+q5shHKkTpbTJtMWk8r4+0cmKdEgQgVZJmw9TyA3JxMcSeq3s6TsIzKsV0A6gikSTOylCIm4m+KSurJKrHnh/IilQhn1FhLNPvMf4eiDl1xnQzYpvB26zaMAZvi6KNCkQoj0A5Y3yPDajU/b1BpBI9kvNuersvrvib6GW2PaGaao7FUjTaYvbkemDMtWeZYR2n+WNeFqDTvCnU2qBuZ3PciMYVyrMVCneCwbb1GOT1YWt0dcU4itMqzfFaD2wm8R8aD0GC0nLFWVHiFBPIkkESJ2nbBPHuFVXy4WgVNVXUqWsBe5Mf6ZtzxzwzJZj2R9svm8w8xSSI96AxiRNpmPpiU07oticY1LsjqPCcrnAFq0tBTSq5haoD6+YCwVI1TAuecjfFtkuFqkKXLmIuAJtvY2GJXhHD6S1Q1NdzJJliCRFpvsTJxbZYhRLESBEnp64nhnbot8upPkvIB4hy7GnSg21EMI7SD+cJ8vlyD7OQAdoj1Ymd+wHTDanxT2jnL1NBWqXNGrTIZSVMqCQbELvzN8LMtUgEx59Wja6/xH7RbDSqrE4Si0n/AAa8WyJqURTV4OoMwFpEQwE7GIM9sTq+GhSNFDLVHDHyam0leSkDkpFz3xT08wup5nygaiTY2I9ZAuflhsQtOAphSoI6Gese9fmScIkpdjvJOK4oT8MytSnSTUDq2PxEXNzHbDHOcTAps5voEmOg/ljQ0296bROkc99ue34x9akX+CZsTsY73nae+KOLi9EeSl2YjO3AGzAtvIAiYHa4vhLxXNGVUec6QDpuJvsdzP7YdnhTuWIIBKlRN4JFpHPCzhmS9gIUliSTPJZuVUfCsz3vfHZLWjoV2TPGc7Upo6NRdV0wXKki/MwIT53xM1msYvbb8Ed78uZ3tj0DivDWNOpVcONJKgK7jyknUzJs3wi/Ik7jEDnTpJggQoK6ZMgcyJkXNxtN+WOxWpUaM8YywqSjtOrPXf1qzotB5ESD2jnjxXxB4ibOcQNShNK3s1kwxAsSekj4eWLfwrmadQVNeYL1dQLhZ0qTyll8x9LWttODeI/8OqOZrrmEqBKnxArC1DeGJUkq3UgHVHIzNXktGV4VGVXa/wBYp4J4RzSkS1N0IBDM4VoMT5Lt1g88Xmayxa5aI90RboJ6fLE/w7w3mcn7V5pVqp0wgD6SARPmZgWOmwsBb5Y3y3ihKgYP/hVabQ9Mhp9ewBt2+eJuX1plVhbucOh5l80Ah94QefPuL/nH7h9Bfa1Kin3wJkmBFzb1/JwierUrJFJGZH5qNIbmCrNEdZxv4fqPTp1aLrUR0f8A7nm98ahBEhl3uDzPpg4utkcndooEePl/fP5Yz4rWCZdoMF/KIN5O5jn5ZwBw41GL+Ugaom8HY/KbRyxnXytStURStVEhoY02iehMACRacCdtdBhSYsy7EFQB5QbAb364J49mXFFgqippF1idQ2YDoeYwW3Cmpx8S6gSQII9R07gnGa0gWJ3jEcUXG7Lzmm00S/hLhlR8xUKp7FKVwVVYDbLaNLk9Oxvth8KhUkuPMWZt+RO/ad4w+WoqUwDtPXrf0wHVp0y0kyT6D5emDxtd7Gnl5STql0IqOZZcxSZiACakjuAIB7R+2KrKBaumRZdhtfn8sS3Esy1Mwqc42mP9UdemKPhqOaCEU2C6R0B27xOK4o0zPllaGqIAGWPNFhznlBwHTYEgjryjkbgffvjujrUeYMbyNrdrcv7nHebM6WA0kzq5TEAH1j8Ys2QR2uciLXif5YWcSz66iVmYvyE8z1nBTm08yPxsfzic4ixFUqJJYiAB1t+2JTbSKQSbJTxDxSp+oEq6srEK6swUg9QNzBiIM46414YdcvTqaYUhQ11JTWbCDcG8GAYkbXGPQMvkkpIFaC0yY5n13AGwiPvhZ4i9nUCUWpO8sCiUzpgwQCTMLbVvOJ7T5M2fqLJFY0q9si+AeHqiZlTrJpABxf4vMukRcxMz0PU4vcpV0j74WZPhK0qSU6bFgpgsYDGby0c4IH0xvQzlNi4VpIG8yCO3bbDkZcpW0IfF+dDSKqMUWHVkZhJ2gxYGYg+vTHzwTwapnNdViAnkpsDq1Mu7AOQwLBQFM8miQYw+/QrUsygrtBEi/I9sM/8Am6UVUKAtMQqFRAkyNIWxUyMDTlvoeOSsfGK2xmrAQg8qgQoGwA2A7DYYVHO6Xmp/mDVTBvYEgntBIG9/qcFPXOlio1MVlRMAkiQJ5TOIk+IHeo4rU/Z6zDCw0kCNzcXgkzsI54OSaQPjYHlt+F+T0XK8SuAIJPLc/LrjPIeLUqv7CorUarCysIk9BqiTvftjzOhxR6bwa6LUNhbVAsTpmBJHPvj0Pg/FmdApM2sbSJm0jYYMcjkHLix47VX6NM2SCV35COYPXC4ZVwZj8fjfBfE6sIWHLn9sJqOaaZnc/vgz0Z4Kx2KQdCpAbmJncbT9x88BZXj6xCmPQKB6C1sEtmSNXLTBEbyPXt+cKKnhipTWpUFUaVDOdQZYX37eS8L0nCJb0ME5rihbQdOoFwBqUSJ6EQR898dVuLMmdWi7MiAQVi5ZhqB2noOm/wAk3EWFE0xWdklRWVbGSbIRBO4kTPLC/iZNbL0c1Rao9VGYFt3b2ikqAYglTqExYN2wrm02kbcOGHBSkva/otOJcRQErTLO5tEhrnlyi1o5dsZcXNcUQtFqa1ALs+ygbkWue52wt8N5QU6CQrzpA88yCRqaZ2MmMb8cqAZdiw1DYqJkzYR84tjnyqzNBJZFFb2NuF54VFQML6FEzuR8U/ECeeOs3lF1holl2MG0/nnhRS4e9LTO1rjaYEg9P6YoV8y6gR5QZHP1E/f7dcPG2qZPJXK4imvUCqzOYA3t/TErm+MoayVcvULK/kYQQV3F5FpveMOvEFd9BKMQwuO/YzuMTfCOH5iu+p1WkpMAyZt0EyfsN8SyPwuzX8Wlcn+BxTrGjTeqw1swnQDyG0zuT15YSrx0VMxSqrSqUpJFRDHMQCItAwx4nlHqgEHSynfcEHcYQ5bwdUANRqgcl40kGSPra0jD5KiqQnx5bcm/2LHJZnSSzEQCLXt6xvywAvB1p6xqLK9cVoI8yw8hVuZAFttvpj5kXCuEjTCgEG4AED1tbecOczw+SzCFCgxNpMAzb6YSNysWVRQDxLifs6YGsCITYxI2BjlynERneKVKhKVPZa5kFSwMdG+X4xU5gKykMJBt/XthLw3wir5wvqilAJ6ybBe41RJJ2ws3bo0fGqH2uqF44OKwAWorDTJB96QIYAR2kHpi+8OMJUC2mB9ALYFyHhAZen7R9OoAiFFpNrMSD13Bwx4RlFnVswO4xWOPi9mbP8iWbsMzfDzrqK3+WRIEbhptvyM/bHFAFfLAZZ5Dqfth1Xo60CTcXU/thEuZKmCv3/ni0kqM0W2N2yiMpcUzUcL7swGtaxgFuV8C8PqE0w5DKziYaQRy0kHaBjehmjoNzJG3T6bjHGu5PU7YEUFydNA/GeEpmKY1+Z1912uw7Tv6/XAdXgs5dqXuwdS6eo+XPDYHHTPY4Lgm+QP1JceN6FiyFUcwoBtF4vbBFPLykm4iYjHxlG5ON1b/AA26xgSOT9HyjU8rz/DjkVxptf0/v7Yzpy6sJiRv98fLBdM/PCuWgpbFPFPMQd8cZkFRl9OwaT88M6dMapif6YDzzEsB6nccsQSvZdadGTG8dojG60PaJA96JHeDsO/88L1z99Jjn9sFZXNHeR/Fbub+nX54plkrFxR0C5BVrVE5BdybWHLqTNvr0w38QcQ9nl2RPKakATOwMn5YFqqiM7gx7WJ2Hm+lpF8D50qWE3awIPa8dhgqSUb9ncXy34Jfi+fYAqoJdhGkG8GRP7z2wR4Uq+zZZa5kG/3Prth7V4LTZYFnb4p6cvScAP4RqCshTYCSzGBPOALnEHBvospx8lHnq7MALRMwOeP2SoQZGBUpsgUObwBP1+mDP1IpoWNgOeNSTe2Y20nSHeWrwItNyJ68vnhGnCVBt1JIN74EPGNXmg/3ztgunnwTewsf7+eOckFRaN6VRlYq40xtaJ9ORHpglVYAkgR63wRTYtRAKzHw7/8Aw4XZWuzsVCmfqB6z7p9bd8MmkLTYUKuOqnuzjulk9PvXP2/qcaGoTyw4osa+5A9cE5WousKTvteQcfs7liyswGwwnpnyxEECQeh5YjOysEmMso0FkgmCQbQLHrhwuSpOAGQDujafxvhPVzcKjmwax9RvjocTAEzh41VMSVphGZylNTFMsRz1H+mFb0hrmR0ONW4gg+L64B4pmNALr5hIBAuZO22BKKrQ0W7JU1LktEWBPMdo5774bZdmYAwQD2v/AHGFNT/qQOUL9wMM+GsevT/ccY2rdGtPQzehNN03MSDPQyIPXExnOIedRPunrsO8YfZswWjr++JnOmK7R1b8YR+hovyU3Dq5JDdZ/G2GeUz+pZ6YR8MP+Gv98sG8D2b/ANj+2K45VojNLYetUXBgxJM374Co58GQNj9PocdZ6yVo/wDGcTdM2HrjXF2jNJUx5UymkFlJ7gj77bY3yA5GDgfhLnVVv/DgqgLn0wso7GUnQ5oZobaoO9zeP3x3lMy7ksfdJsAIkDmTuTiXy3mzqg3EbG+04qWNsPA6ao3rZ0DcDGIz4F/tha5ucC1D+cFsmkNWz+ofkYVqCrld13F+R5Y+g3OPtUWHriV2V6DMzkvbUHQGGi3ry++IUcRelVFGohV5iJsceg8PO2J3xJTH6ymYE77Y6q2G7Ca2WX2TKwuwFxy526YC4fXV1EU9CLDaQ6spPXy7Ht3wwo/5g9MKeHLFKpH8dT/ccCuUhr4xP//Z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61" name="Picture 6" descr="http://t1.thpservices.com/fotos/thum4/013/838/ibr-986086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724400"/>
            <a:ext cx="2514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2" name="Picture 8" descr="http://www.vet.uga.edu/vpp/archives/nsep/fmd/Images/ibrrednose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819400"/>
            <a:ext cx="2514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256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457200" y="304800"/>
            <a:ext cx="7954963" cy="5603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28016" tIns="73152" rIns="128016" bIns="73152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b="1" dirty="0"/>
          </a:p>
          <a:p>
            <a:pPr marL="171450" lvl="1" indent="-171450" algn="ctr" defTabSz="800100">
              <a:lnSpc>
                <a:spcPct val="90000"/>
              </a:lnSpc>
              <a:spcAft>
                <a:spcPct val="15000"/>
              </a:spcAft>
              <a:defRPr/>
            </a:pPr>
            <a:endParaRPr lang="en-US" sz="24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sz="2800" b="1" dirty="0"/>
              <a:t>Healthcare --Drug Development </a:t>
            </a:r>
          </a:p>
          <a:p>
            <a:pPr marL="0" lvl="1"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en-US" sz="2800" b="1" dirty="0"/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447800" y="76200"/>
            <a:ext cx="6426200" cy="46196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ea typeface="ＭＳ Ｐゴシック" pitchFamily="34" charset="-128"/>
              </a:rPr>
              <a:t>Healthcare –Medical  devices and implants</a:t>
            </a:r>
          </a:p>
        </p:txBody>
      </p:sp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46101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276600"/>
            <a:ext cx="441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 b="1" dirty="0"/>
              <a:t>The Integrated planning navigation and Training Platform for Tumor Ablation  launched in the </a:t>
            </a:r>
            <a:r>
              <a:rPr lang="en-US" sz="1600" b="1" dirty="0" smtClean="0"/>
              <a:t>market</a:t>
            </a:r>
            <a:endParaRPr lang="en-US" sz="2000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371600" y="6400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dirty="0"/>
              <a:t> Multi deck shaker</a:t>
            </a:r>
          </a:p>
        </p:txBody>
      </p:sp>
      <p:pic>
        <p:nvPicPr>
          <p:cNvPr id="31751" name="Picture 1" descr="9426CCFF-9C1B-4C08-9ED1-04E9C36D6DC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14400"/>
            <a:ext cx="40005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4724400" y="3200400"/>
            <a:ext cx="43434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ctr"/>
            <a:r>
              <a:rPr lang="en-US" sz="1600" b="1" dirty="0" err="1" smtClean="0"/>
              <a:t>Robio</a:t>
            </a:r>
            <a:r>
              <a:rPr lang="en-US" sz="1600" b="1" dirty="0" smtClean="0"/>
              <a:t>-targeting </a:t>
            </a:r>
            <a:r>
              <a:rPr lang="en-US" sz="1600" b="1" dirty="0"/>
              <a:t>system for CT guided interventional procedur</a:t>
            </a:r>
            <a:r>
              <a:rPr lang="en-US" b="1" dirty="0"/>
              <a:t>es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4572000" y="6019800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algn="ctr"/>
            <a:r>
              <a:rPr lang="en-US" b="1" dirty="0"/>
              <a:t>Affordable clinical chemistry analyzer – </a:t>
            </a:r>
            <a:r>
              <a:rPr lang="en-US" b="1" i="1" dirty="0" err="1"/>
              <a:t>Autochem</a:t>
            </a:r>
            <a:r>
              <a:rPr lang="en-US" b="1" i="1" dirty="0"/>
              <a:t> </a:t>
            </a:r>
            <a:r>
              <a:rPr lang="en-US" b="1" i="1" dirty="0" smtClean="0"/>
              <a:t>ingenious</a:t>
            </a:r>
            <a:endParaRPr lang="en-US" b="1" i="1" dirty="0"/>
          </a:p>
        </p:txBody>
      </p:sp>
      <p:pic>
        <p:nvPicPr>
          <p:cNvPr id="3175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27500"/>
            <a:ext cx="3076575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speed set.wmv"/>
          <p:cNvPicPr>
            <a:picLocks noGrp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43400"/>
            <a:ext cx="2071688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9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3957637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87313" algn="ctr" eaLnBrk="0" hangingPunct="0">
              <a:lnSpc>
                <a:spcPct val="90000"/>
              </a:lnSpc>
              <a:spcBef>
                <a:spcPct val="50000"/>
              </a:spcBef>
              <a:buFont typeface="Monotype Sorts" charset="2"/>
              <a:buNone/>
              <a:defRPr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DIAGNOSTICS</a:t>
            </a:r>
          </a:p>
          <a:p>
            <a:pPr marL="952500" lvl="1" indent="-374650" eaLnBrk="0" hangingPunct="0">
              <a:lnSpc>
                <a:spcPct val="90000"/>
              </a:lnSpc>
              <a:spcBef>
                <a:spcPct val="50000"/>
              </a:spcBef>
              <a:buClr>
                <a:srgbClr val="800080"/>
              </a:buClr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Transferred to the Industries &amp; Launched in the Market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Western Blot for HIV-I &amp; II -HIV/AIDS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Naked Eye Agglutination System (NEVA) -HIV/AIDS</a:t>
            </a:r>
            <a:endParaRPr lang="en-US" b="1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Shantest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for detection of Alpha-</a:t>
            </a:r>
            <a:r>
              <a:rPr lang="en-US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feto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Protein 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in Pregnant Women.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JEV-CHEX for </a:t>
            </a:r>
            <a:r>
              <a:rPr lang="en-US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Japanese encephalitis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SIGNAL – KA for </a:t>
            </a:r>
            <a:r>
              <a:rPr lang="en-US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Leishmania</a:t>
            </a: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Signal MF - </a:t>
            </a:r>
            <a:r>
              <a:rPr lang="en-US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Filaria</a:t>
            </a:r>
            <a:endParaRPr lang="en-US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1557338" lvl="2" indent="-327025" ea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ELISA- Hepatitis ‘C’</a:t>
            </a:r>
          </a:p>
        </p:txBody>
      </p:sp>
      <p:sp>
        <p:nvSpPr>
          <p:cNvPr id="121859" name="Rectangle 4"/>
          <p:cNvSpPr>
            <a:spLocks noChangeArrowheads="1"/>
          </p:cNvSpPr>
          <p:nvPr/>
        </p:nvSpPr>
        <p:spPr bwMode="auto">
          <a:xfrm flipH="1">
            <a:off x="0" y="-57150"/>
            <a:ext cx="152400" cy="6934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1860" name="Rectangle 5"/>
          <p:cNvSpPr>
            <a:spLocks noChangeArrowheads="1"/>
          </p:cNvSpPr>
          <p:nvPr/>
        </p:nvSpPr>
        <p:spPr bwMode="auto">
          <a:xfrm flipH="1">
            <a:off x="146050" y="-57150"/>
            <a:ext cx="152400" cy="6934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1861" name="Rectangle 6"/>
          <p:cNvSpPr>
            <a:spLocks noChangeArrowheads="1"/>
          </p:cNvSpPr>
          <p:nvPr/>
        </p:nvSpPr>
        <p:spPr bwMode="auto">
          <a:xfrm flipH="1">
            <a:off x="292100" y="-57150"/>
            <a:ext cx="152400" cy="69342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1862" name="Rectangle 18"/>
          <p:cNvSpPr>
            <a:spLocks noChangeArrowheads="1"/>
          </p:cNvSpPr>
          <p:nvPr/>
        </p:nvSpPr>
        <p:spPr bwMode="auto">
          <a:xfrm>
            <a:off x="611188" y="4572000"/>
            <a:ext cx="6408737" cy="17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rgbClr val="800080"/>
              </a:buClr>
            </a:pPr>
            <a:r>
              <a:rPr lang="en-US" sz="2800" b="1" dirty="0">
                <a:solidFill>
                  <a:srgbClr val="3333CC"/>
                </a:solidFill>
                <a:latin typeface="Times New Roman" pitchFamily="18" charset="0"/>
              </a:rPr>
              <a:t>Transferred, yet to be launched</a:t>
            </a:r>
            <a:r>
              <a:rPr lang="en-US" sz="2800" b="1" dirty="0" smtClean="0">
                <a:solidFill>
                  <a:srgbClr val="3333CC"/>
                </a:solidFill>
                <a:latin typeface="Times New Roman" pitchFamily="18" charset="0"/>
              </a:rPr>
              <a:t>:</a:t>
            </a:r>
            <a:endParaRPr lang="en-US" sz="2000" b="1" dirty="0">
              <a:solidFill>
                <a:srgbClr val="3333CC"/>
              </a:solidFill>
              <a:latin typeface="Times New Roman" pitchFamily="18" charset="0"/>
            </a:endParaRPr>
          </a:p>
          <a:p>
            <a:pPr lvl="1"/>
            <a:r>
              <a:rPr lang="en-US" sz="2000" b="1" dirty="0">
                <a:solidFill>
                  <a:srgbClr val="3333CC"/>
                </a:solidFill>
                <a:latin typeface="Arial Unicode MS" pitchFamily="34" charset="-128"/>
              </a:rPr>
              <a:t>	-  </a:t>
            </a:r>
            <a:r>
              <a:rPr lang="en-US" sz="2000" b="1" dirty="0" err="1">
                <a:solidFill>
                  <a:srgbClr val="3333CC"/>
                </a:solidFill>
                <a:latin typeface="Arial Unicode MS" pitchFamily="34" charset="-128"/>
              </a:rPr>
              <a:t>IgM</a:t>
            </a:r>
            <a:r>
              <a:rPr lang="en-US" sz="2000" b="1" dirty="0">
                <a:solidFill>
                  <a:srgbClr val="3333CC"/>
                </a:solidFill>
                <a:latin typeface="Arial Unicode MS" pitchFamily="34" charset="-128"/>
              </a:rPr>
              <a:t> Mac ELISA -Dengue</a:t>
            </a:r>
          </a:p>
          <a:p>
            <a:pPr lvl="1"/>
            <a:r>
              <a:rPr lang="en-US" sz="2000" b="1" i="1" dirty="0">
                <a:solidFill>
                  <a:srgbClr val="3333CC"/>
                </a:solidFill>
                <a:latin typeface="Arial Unicode MS" pitchFamily="34" charset="-128"/>
              </a:rPr>
              <a:t>	    	Japanese encephalitis</a:t>
            </a:r>
            <a:endParaRPr lang="en-US" sz="2000" b="1" dirty="0">
              <a:solidFill>
                <a:srgbClr val="3333CC"/>
              </a:solidFill>
              <a:latin typeface="Arial Unicode MS" pitchFamily="34" charset="-128"/>
            </a:endParaRPr>
          </a:p>
          <a:p>
            <a:pPr lvl="1"/>
            <a:r>
              <a:rPr lang="en-US" sz="2000" b="1" dirty="0">
                <a:solidFill>
                  <a:srgbClr val="3333CC"/>
                </a:solidFill>
                <a:latin typeface="Arial Unicode MS" pitchFamily="34" charset="-128"/>
              </a:rPr>
              <a:t>	     	West Nile</a:t>
            </a:r>
          </a:p>
          <a:p>
            <a:pPr lvl="1"/>
            <a:r>
              <a:rPr lang="en-US" sz="2000" b="1" dirty="0">
                <a:solidFill>
                  <a:srgbClr val="3333CC"/>
                </a:solidFill>
                <a:latin typeface="Arial Unicode MS" pitchFamily="34" charset="-128"/>
              </a:rPr>
              <a:t>	-  </a:t>
            </a:r>
            <a:r>
              <a:rPr lang="en-US" sz="2000" b="1" dirty="0" err="1">
                <a:solidFill>
                  <a:srgbClr val="3333CC"/>
                </a:solidFill>
                <a:latin typeface="Arial Unicode MS" pitchFamily="34" charset="-128"/>
              </a:rPr>
              <a:t>IgM</a:t>
            </a:r>
            <a:r>
              <a:rPr lang="en-US" sz="2000" b="1" dirty="0">
                <a:solidFill>
                  <a:srgbClr val="3333CC"/>
                </a:solidFill>
                <a:latin typeface="Arial Unicode MS" pitchFamily="34" charset="-128"/>
              </a:rPr>
              <a:t> – ELISA - Hepatitis ‘A’</a:t>
            </a:r>
          </a:p>
        </p:txBody>
      </p:sp>
      <p:sp>
        <p:nvSpPr>
          <p:cNvPr id="121863" name="AutoShape 26"/>
          <p:cNvSpPr>
            <a:spLocks noChangeAspect="1" noChangeArrowheads="1"/>
          </p:cNvSpPr>
          <p:nvPr/>
        </p:nvSpPr>
        <p:spPr bwMode="auto">
          <a:xfrm>
            <a:off x="6659563" y="908050"/>
            <a:ext cx="21621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21864" name="Picture 27" descr="JEV Kit FI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4088" y="2717800"/>
            <a:ext cx="17637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4" name="Picture 28" descr="products for PSC06"/>
          <p:cNvPicPr>
            <a:picLocks noChangeAspect="1" noChangeArrowheads="1"/>
          </p:cNvPicPr>
          <p:nvPr/>
        </p:nvPicPr>
        <p:blipFill>
          <a:blip r:embed="rId5">
            <a:lum bright="-12000"/>
          </a:blip>
          <a:srcRect/>
          <a:stretch>
            <a:fillRect/>
          </a:stretch>
        </p:blipFill>
        <p:spPr bwMode="auto">
          <a:xfrm rot="20007209">
            <a:off x="5673725" y="4745038"/>
            <a:ext cx="3160713" cy="1447800"/>
          </a:xfrm>
          <a:prstGeom prst="rect">
            <a:avLst/>
          </a:prstGeom>
          <a:noFill/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21866" name="Picture 2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4088" y="1268413"/>
            <a:ext cx="176371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891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838200"/>
            <a:ext cx="4495799" cy="308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19"/>
          <p:cNvSpPr>
            <a:spLocks noGrp="1"/>
          </p:cNvSpPr>
          <p:nvPr>
            <p:ph type="title"/>
          </p:nvPr>
        </p:nvSpPr>
        <p:spPr>
          <a:xfrm>
            <a:off x="234928" y="3968615"/>
            <a:ext cx="4392488" cy="1143000"/>
          </a:xfrm>
          <a:solidFill>
            <a:schemeClr val="accent2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>
                <a:solidFill>
                  <a:schemeClr val="tx1"/>
                </a:solidFill>
              </a:rPr>
              <a:t>Commercialized Dengue NS1 Ag &amp; </a:t>
            </a:r>
            <a:r>
              <a:rPr lang="en-US" dirty="0" err="1" smtClean="0">
                <a:solidFill>
                  <a:schemeClr val="tx1"/>
                </a:solidFill>
              </a:rPr>
              <a:t>Ab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Combi</a:t>
            </a:r>
            <a:r>
              <a:rPr lang="en-US" dirty="0" smtClean="0">
                <a:solidFill>
                  <a:schemeClr val="tx1"/>
                </a:solidFill>
              </a:rPr>
              <a:t> test 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4932" name="Text Placeholder 21"/>
          <p:cNvSpPr>
            <a:spLocks noGrp="1"/>
          </p:cNvSpPr>
          <p:nvPr>
            <p:ph type="body" sz="half" idx="2"/>
          </p:nvPr>
        </p:nvSpPr>
        <p:spPr>
          <a:xfrm>
            <a:off x="1295400" y="5410200"/>
            <a:ext cx="6665913" cy="1295400"/>
          </a:xfrm>
        </p:spPr>
        <p:txBody>
          <a:bodyPr anchor="ctr"/>
          <a:lstStyle/>
          <a:p>
            <a:pPr algn="ctr" eaLnBrk="1" hangingPunct="1">
              <a:lnSpc>
                <a:spcPct val="90000"/>
              </a:lnSpc>
            </a:pPr>
            <a:r>
              <a:rPr lang="en-US" sz="1800" b="1" dirty="0" smtClean="0"/>
              <a:t>DEVELOPED IN COLLABORATION WITH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sz="1800" b="1" dirty="0" smtClean="0"/>
              <a:t>INTERNATIONAL CENTRE FOR GENETIC ENGINEERING AND BIOTECHNOLOGY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sz="2000" b="1" dirty="0" smtClean="0"/>
              <a:t>Supported by Department of Biotechnology</a:t>
            </a:r>
          </a:p>
        </p:txBody>
      </p:sp>
      <p:pic>
        <p:nvPicPr>
          <p:cNvPr id="5" name="Picture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0591" y="838200"/>
            <a:ext cx="490340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9"/>
          <p:cNvSpPr txBox="1">
            <a:spLocks/>
          </p:cNvSpPr>
          <p:nvPr/>
        </p:nvSpPr>
        <p:spPr>
          <a:xfrm>
            <a:off x="4800600" y="3962400"/>
            <a:ext cx="3962400" cy="1143000"/>
          </a:xfrm>
          <a:prstGeom prst="rect">
            <a:avLst/>
          </a:prstGeom>
          <a:solidFill>
            <a:schemeClr val="accent2"/>
          </a:solidFill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Commercialized  Dengue NS1 Antigen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Microlisa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08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 BIOTECH  SECTOR  COMPOSITION</a:t>
            </a:r>
            <a:endParaRPr lang="en-IN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68760"/>
            <a:ext cx="9144000" cy="558924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N" sz="2800" b="1" dirty="0" err="1" smtClean="0"/>
              <a:t>BioPharma</a:t>
            </a:r>
            <a:endParaRPr lang="en-IN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IN" sz="2800" b="1" dirty="0" err="1" smtClean="0"/>
              <a:t>BioServices</a:t>
            </a:r>
            <a:endParaRPr lang="en-IN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IN" sz="2800" b="1" dirty="0" err="1" smtClean="0"/>
              <a:t>BioAgriculture</a:t>
            </a:r>
            <a:endParaRPr lang="en-IN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IN" sz="2800" b="1" dirty="0" err="1" smtClean="0"/>
              <a:t>BioIndustrial</a:t>
            </a:r>
            <a:endParaRPr lang="en-IN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IN" sz="2800" b="1" dirty="0" err="1" smtClean="0"/>
              <a:t>BioInformatics</a:t>
            </a:r>
            <a:endParaRPr lang="en-IN" sz="2800" b="1" dirty="0" smtClean="0"/>
          </a:p>
          <a:p>
            <a:pPr marL="514350" indent="-514350">
              <a:buNone/>
            </a:pPr>
            <a:endParaRPr lang="en-IN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428355826"/>
              </p:ext>
            </p:extLst>
          </p:nvPr>
        </p:nvGraphicFramePr>
        <p:xfrm>
          <a:off x="1979712" y="1052736"/>
          <a:ext cx="7164288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 txBox="1">
            <a:spLocks/>
          </p:cNvSpPr>
          <p:nvPr/>
        </p:nvSpPr>
        <p:spPr>
          <a:xfrm>
            <a:off x="214313" y="3919538"/>
            <a:ext cx="3429000" cy="5715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IN" sz="1200" b="1" dirty="0">
                <a:solidFill>
                  <a:srgbClr val="EEECE1">
                    <a:lumMod val="10000"/>
                  </a:srgbClr>
                </a:solidFill>
                <a:latin typeface="Times New Roman" pitchFamily="18" charset="0"/>
              </a:rPr>
              <a:t>An effective and consistent way to deliver chest  compressions to sudden cardiac arrest victims</a:t>
            </a:r>
          </a:p>
        </p:txBody>
      </p:sp>
      <p:pic>
        <p:nvPicPr>
          <p:cNvPr id="12" name="MOV01956.MPG" descr="/Users/jayant/Documents/Delhi-patent-post-august08/CPR/CPR prototype/Images-trial/MOV01956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419225"/>
            <a:ext cx="33591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7" descr="PatentImage - Copy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4714875"/>
            <a:ext cx="2619375" cy="16224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6325" name="Picture 8" descr="PatentImage3 - Copy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0275" y="4714875"/>
            <a:ext cx="2173288" cy="15954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6326" name="Picture 2" descr="G:\DSC019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714875"/>
            <a:ext cx="2589213" cy="15716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8" name="Picture 9" descr="C:\Users\Amit Sharma\Desktop\US needs\IO\IO proto\SIB_014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5" y="1419225"/>
            <a:ext cx="2489200" cy="1643063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0" descr="C:\Users\Amit Sharma\Desktop\US needs\IO\IO proto\SIB_01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75" y="1419225"/>
            <a:ext cx="2463800" cy="1643063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4071938" y="3276600"/>
            <a:ext cx="4500562" cy="500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IN" sz="1200" b="1" dirty="0">
                <a:solidFill>
                  <a:srgbClr val="EEECE1">
                    <a:lumMod val="10000"/>
                  </a:srgbClr>
                </a:solidFill>
                <a:latin typeface="Times New Roman" pitchFamily="18" charset="0"/>
              </a:rPr>
              <a:t>A better way to gain intra-osseous access in emergency patients.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428875" y="6324600"/>
            <a:ext cx="4919663" cy="533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IN" sz="1200" b="1" dirty="0">
                <a:solidFill>
                  <a:srgbClr val="EEECE1">
                    <a:lumMod val="10000"/>
                  </a:srgbClr>
                </a:solidFill>
                <a:latin typeface="Times New Roman" pitchFamily="18" charset="0"/>
              </a:rPr>
              <a:t>Non-invasive, rapid and definitive way of airway management.</a:t>
            </a:r>
          </a:p>
        </p:txBody>
      </p:sp>
      <p:sp>
        <p:nvSpPr>
          <p:cNvPr id="56331" name="TextBox 9"/>
          <p:cNvSpPr txBox="1">
            <a:spLocks noChangeArrowheads="1"/>
          </p:cNvSpPr>
          <p:nvPr/>
        </p:nvSpPr>
        <p:spPr bwMode="auto">
          <a:xfrm>
            <a:off x="2600325" y="4714875"/>
            <a:ext cx="7858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smtClean="0">
                <a:solidFill>
                  <a:prstClr val="black"/>
                </a:solidFill>
              </a:rPr>
              <a:t>Esophagus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smtClean="0">
                <a:solidFill>
                  <a:prstClr val="black"/>
                </a:solidFill>
              </a:rPr>
              <a:t>       Entry</a:t>
            </a:r>
          </a:p>
        </p:txBody>
      </p:sp>
      <p:sp>
        <p:nvSpPr>
          <p:cNvPr id="56332" name="TextBox 10"/>
          <p:cNvSpPr txBox="1">
            <a:spLocks noChangeArrowheads="1"/>
          </p:cNvSpPr>
          <p:nvPr/>
        </p:nvSpPr>
        <p:spPr bwMode="auto">
          <a:xfrm>
            <a:off x="4937125" y="4714875"/>
            <a:ext cx="7127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smtClean="0">
                <a:solidFill>
                  <a:prstClr val="black"/>
                </a:solidFill>
              </a:rPr>
              <a:t>Trachea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smtClean="0">
                <a:solidFill>
                  <a:prstClr val="black"/>
                </a:solidFill>
              </a:rPr>
              <a:t>       Entry</a:t>
            </a:r>
          </a:p>
        </p:txBody>
      </p:sp>
      <p:sp>
        <p:nvSpPr>
          <p:cNvPr id="56333" name="TextBox 16"/>
          <p:cNvSpPr txBox="1">
            <a:spLocks noChangeArrowheads="1"/>
          </p:cNvSpPr>
          <p:nvPr/>
        </p:nvSpPr>
        <p:spPr bwMode="auto">
          <a:xfrm>
            <a:off x="839788" y="115888"/>
            <a:ext cx="74501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C00000"/>
                </a:solidFill>
                <a:latin typeface="Times New Roman" pitchFamily="18" charset="0"/>
              </a:rPr>
              <a:t>Stanford-India Biodesign Programme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B050"/>
                </a:solidFill>
                <a:latin typeface="Times New Roman" pitchFamily="18" charset="0"/>
              </a:rPr>
              <a:t>Creating Entrepreneurs</a:t>
            </a:r>
            <a:endParaRPr lang="en-IN" sz="2400" b="1" smtClean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004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136650" y="4641850"/>
            <a:ext cx="269875" cy="454025"/>
          </a:xfrm>
          <a:prstGeom prst="cube">
            <a:avLst>
              <a:gd name="adj" fmla="val 25000"/>
            </a:avLst>
          </a:prstGeom>
          <a:gradFill rotWithShape="0">
            <a:gsLst>
              <a:gs pos="0">
                <a:srgbClr val="0000CC"/>
              </a:gs>
              <a:gs pos="100000">
                <a:srgbClr val="000047"/>
              </a:gs>
            </a:gsLst>
            <a:lin ang="0" scaled="1"/>
          </a:grad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7" name="Rectangl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155700" y="3811588"/>
            <a:ext cx="233363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8" name="Rectangle 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155700" y="3811588"/>
            <a:ext cx="233363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9" name="AutoShape 5" descr="tricolor"/>
          <p:cNvSpPr>
            <a:spLocks noChangeArrowheads="1"/>
          </p:cNvSpPr>
          <p:nvPr/>
        </p:nvSpPr>
        <p:spPr bwMode="auto">
          <a:xfrm>
            <a:off x="1136650" y="3251200"/>
            <a:ext cx="269875" cy="1631950"/>
          </a:xfrm>
          <a:prstGeom prst="cube">
            <a:avLst>
              <a:gd name="adj" fmla="val 25000"/>
            </a:avLst>
          </a:prstGeom>
          <a:blipFill dpi="0" rotWithShape="0">
            <a:blip r:embed="rId4" cstate="print"/>
            <a:srcRect/>
            <a:stretch>
              <a:fillRect/>
            </a:stretch>
          </a:blip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1136650" y="1535113"/>
            <a:ext cx="269875" cy="1787525"/>
          </a:xfrm>
          <a:prstGeom prst="cube">
            <a:avLst>
              <a:gd name="adj" fmla="val 25000"/>
            </a:avLst>
          </a:prstGeom>
          <a:gradFill rotWithShape="0">
            <a:gsLst>
              <a:gs pos="0">
                <a:srgbClr val="0000CC"/>
              </a:gs>
              <a:gs pos="100000">
                <a:srgbClr val="000047"/>
              </a:gs>
            </a:gsLst>
            <a:lin ang="0" scaled="1"/>
          </a:gradFill>
          <a:ln w="9525">
            <a:solidFill>
              <a:srgbClr val="66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143000" y="1573213"/>
            <a:ext cx="279400" cy="63500"/>
            <a:chOff x="544" y="3997"/>
            <a:chExt cx="118" cy="26"/>
          </a:xfrm>
        </p:grpSpPr>
        <p:sp>
          <p:nvSpPr>
            <p:cNvPr id="36903" name="Line 8" descr="White marble"/>
            <p:cNvSpPr>
              <a:spLocks noChangeShapeType="1"/>
            </p:cNvSpPr>
            <p:nvPr/>
          </p:nvSpPr>
          <p:spPr bwMode="auto">
            <a:xfrm flipH="1" flipV="1">
              <a:off x="544" y="4022"/>
              <a:ext cx="90" cy="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6904" name="Line 9"/>
            <p:cNvSpPr>
              <a:spLocks noChangeShapeType="1"/>
            </p:cNvSpPr>
            <p:nvPr/>
          </p:nvSpPr>
          <p:spPr bwMode="auto">
            <a:xfrm flipV="1">
              <a:off x="636" y="3997"/>
              <a:ext cx="26" cy="26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IN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36872" name="Text Box 10"/>
          <p:cNvSpPr txBox="1">
            <a:spLocks noChangeArrowheads="1"/>
          </p:cNvSpPr>
          <p:nvPr/>
        </p:nvSpPr>
        <p:spPr bwMode="auto">
          <a:xfrm>
            <a:off x="990600" y="1066800"/>
            <a:ext cx="666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A50021"/>
                </a:solidFill>
                <a:latin typeface="Times New Roman" pitchFamily="18" charset="0"/>
              </a:rPr>
              <a:t>Rice</a:t>
            </a:r>
          </a:p>
        </p:txBody>
      </p:sp>
      <p:sp>
        <p:nvSpPr>
          <p:cNvPr id="36873" name="AutoShape 11" descr="tricolor"/>
          <p:cNvSpPr>
            <a:spLocks noChangeArrowheads="1"/>
          </p:cNvSpPr>
          <p:nvPr/>
        </p:nvSpPr>
        <p:spPr bwMode="auto">
          <a:xfrm>
            <a:off x="3094038" y="1546225"/>
            <a:ext cx="269875" cy="3565525"/>
          </a:xfrm>
          <a:prstGeom prst="cube">
            <a:avLst>
              <a:gd name="adj" fmla="val 25000"/>
            </a:avLst>
          </a:prstGeom>
          <a:blipFill dpi="0" rotWithShape="0">
            <a:blip r:embed="rId4" cstate="print"/>
            <a:srcRect/>
            <a:stretch>
              <a:fillRect/>
            </a:stretch>
          </a:blip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74" name="Text Box 14"/>
          <p:cNvSpPr txBox="1">
            <a:spLocks noChangeArrowheads="1"/>
          </p:cNvSpPr>
          <p:nvPr/>
        </p:nvSpPr>
        <p:spPr bwMode="auto">
          <a:xfrm>
            <a:off x="2743200" y="1066800"/>
            <a:ext cx="1009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A50021"/>
                </a:solidFill>
                <a:latin typeface="Times New Roman" pitchFamily="18" charset="0"/>
              </a:rPr>
              <a:t>Tomato</a:t>
            </a:r>
          </a:p>
        </p:txBody>
      </p:sp>
      <p:sp>
        <p:nvSpPr>
          <p:cNvPr id="100369" name="Text Box 17"/>
          <p:cNvSpPr txBox="1">
            <a:spLocks noChangeArrowheads="1"/>
          </p:cNvSpPr>
          <p:nvPr/>
        </p:nvSpPr>
        <p:spPr bwMode="auto">
          <a:xfrm>
            <a:off x="1000125" y="0"/>
            <a:ext cx="701516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Discovery of genes and markers : </a:t>
            </a:r>
            <a:r>
              <a:rPr lang="en-US" sz="2800" b="1" dirty="0" smtClean="0">
                <a:solidFill>
                  <a:srgbClr val="2D2D8A">
                    <a:lumMod val="50000"/>
                  </a:srgbClr>
                </a:solidFill>
              </a:rPr>
              <a:t>Genome </a:t>
            </a:r>
            <a:r>
              <a:rPr lang="en-US" sz="2800" b="1" dirty="0">
                <a:solidFill>
                  <a:srgbClr val="2D2D8A">
                    <a:lumMod val="50000"/>
                  </a:srgbClr>
                </a:solidFill>
              </a:rPr>
              <a:t>Initiative: India Moves Ahead </a:t>
            </a:r>
            <a:r>
              <a:rPr lang="en-US" sz="3200" b="1" dirty="0">
                <a:solidFill>
                  <a:srgbClr val="2D2D8A">
                    <a:lumMod val="50000"/>
                  </a:srgbClr>
                </a:solidFill>
              </a:rPr>
              <a:t>!</a:t>
            </a:r>
          </a:p>
        </p:txBody>
      </p:sp>
      <p:pic>
        <p:nvPicPr>
          <p:cNvPr id="36876" name="Picture 21"/>
          <p:cNvPicPr>
            <a:picLocks noChangeAspect="1" noChangeArrowheads="1"/>
          </p:cNvPicPr>
          <p:nvPr/>
        </p:nvPicPr>
        <p:blipFill>
          <a:blip r:embed="rId5" cstate="print"/>
          <a:srcRect b="10913"/>
          <a:stretch>
            <a:fillRect/>
          </a:stretch>
        </p:blipFill>
        <p:spPr bwMode="auto">
          <a:xfrm>
            <a:off x="7731125" y="4357688"/>
            <a:ext cx="879475" cy="78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77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650" y="2000250"/>
            <a:ext cx="869950" cy="885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78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0538" y="5630863"/>
            <a:ext cx="1333500" cy="88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79" name="Picture 24" descr="Sugar 00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21600" y="858838"/>
            <a:ext cx="889000" cy="927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80" name="Picture 25" descr="fat tomato"/>
          <p:cNvPicPr>
            <a:picLocks noChangeAspect="1" noChangeArrowheads="1"/>
          </p:cNvPicPr>
          <p:nvPr/>
        </p:nvPicPr>
        <p:blipFill>
          <a:blip r:embed="rId9" cstate="print"/>
          <a:srcRect l="32344" r="16524" b="22031"/>
          <a:stretch>
            <a:fillRect/>
          </a:stretch>
        </p:blipFill>
        <p:spPr bwMode="auto">
          <a:xfrm>
            <a:off x="2590801" y="5641975"/>
            <a:ext cx="1009650" cy="11592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6881" name="Rectangle 20"/>
          <p:cNvSpPr>
            <a:spLocks noChangeArrowheads="1"/>
          </p:cNvSpPr>
          <p:nvPr/>
        </p:nvSpPr>
        <p:spPr bwMode="auto">
          <a:xfrm>
            <a:off x="5715000" y="1143000"/>
            <a:ext cx="1352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Sugarcane</a:t>
            </a:r>
          </a:p>
        </p:txBody>
      </p:sp>
      <p:sp>
        <p:nvSpPr>
          <p:cNvPr id="100378" name="AutoShape 26"/>
          <p:cNvSpPr>
            <a:spLocks noChangeArrowheads="1"/>
          </p:cNvSpPr>
          <p:nvPr/>
        </p:nvSpPr>
        <p:spPr bwMode="auto">
          <a:xfrm>
            <a:off x="4419600" y="1295400"/>
            <a:ext cx="1236662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5943600" y="2133600"/>
            <a:ext cx="1200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Chickpea</a:t>
            </a:r>
          </a:p>
        </p:txBody>
      </p:sp>
      <p:sp>
        <p:nvSpPr>
          <p:cNvPr id="100379" name="AutoShape 27"/>
          <p:cNvSpPr>
            <a:spLocks noChangeArrowheads="1"/>
          </p:cNvSpPr>
          <p:nvPr/>
        </p:nvSpPr>
        <p:spPr bwMode="auto">
          <a:xfrm>
            <a:off x="4478337" y="2286000"/>
            <a:ext cx="1236663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48149" name="Rectangle 15"/>
          <p:cNvSpPr>
            <a:spLocks noChangeArrowheads="1"/>
          </p:cNvSpPr>
          <p:nvPr/>
        </p:nvSpPr>
        <p:spPr bwMode="auto">
          <a:xfrm>
            <a:off x="6172200" y="3124200"/>
            <a:ext cx="869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000000">
                    <a:lumMod val="50000"/>
                  </a:srgbClr>
                </a:solidFill>
                <a:latin typeface="Times New Roman" pitchFamily="18" charset="0"/>
              </a:rPr>
              <a:t>Wheat</a:t>
            </a:r>
          </a:p>
        </p:txBody>
      </p:sp>
      <p:sp>
        <p:nvSpPr>
          <p:cNvPr id="100380" name="AutoShape 28"/>
          <p:cNvSpPr>
            <a:spLocks noChangeArrowheads="1"/>
          </p:cNvSpPr>
          <p:nvPr/>
        </p:nvSpPr>
        <p:spPr bwMode="auto">
          <a:xfrm>
            <a:off x="4428331" y="3182937"/>
            <a:ext cx="1236663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48151" name="Rectangle 18"/>
          <p:cNvSpPr>
            <a:spLocks noChangeArrowheads="1"/>
          </p:cNvSpPr>
          <p:nvPr/>
        </p:nvSpPr>
        <p:spPr bwMode="auto">
          <a:xfrm>
            <a:off x="6324600" y="3810000"/>
            <a:ext cx="895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rgbClr val="000000">
                    <a:lumMod val="50000"/>
                  </a:srgbClr>
                </a:solidFill>
                <a:latin typeface="Times New Roman" pitchFamily="18" charset="0"/>
              </a:rPr>
              <a:t>Coffee</a:t>
            </a:r>
          </a:p>
        </p:txBody>
      </p:sp>
      <p:sp>
        <p:nvSpPr>
          <p:cNvPr id="100381" name="AutoShape 29"/>
          <p:cNvSpPr>
            <a:spLocks noChangeArrowheads="1"/>
          </p:cNvSpPr>
          <p:nvPr/>
        </p:nvSpPr>
        <p:spPr bwMode="auto">
          <a:xfrm>
            <a:off x="4419600" y="3886200"/>
            <a:ext cx="1236662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36889" name="Text Box 30"/>
          <p:cNvSpPr txBox="1">
            <a:spLocks noChangeArrowheads="1"/>
          </p:cNvSpPr>
          <p:nvPr/>
        </p:nvSpPr>
        <p:spPr bwMode="auto">
          <a:xfrm>
            <a:off x="411163" y="5256213"/>
            <a:ext cx="14234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Times New Roman" pitchFamily="18" charset="0"/>
              </a:rPr>
              <a:t>Chromosome 11</a:t>
            </a:r>
          </a:p>
        </p:txBody>
      </p:sp>
      <p:sp>
        <p:nvSpPr>
          <p:cNvPr id="36890" name="Text Box 31"/>
          <p:cNvSpPr txBox="1">
            <a:spLocks noChangeArrowheads="1"/>
          </p:cNvSpPr>
          <p:nvPr/>
        </p:nvSpPr>
        <p:spPr bwMode="auto">
          <a:xfrm>
            <a:off x="2471738" y="5256213"/>
            <a:ext cx="13954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</a:rPr>
              <a:t>Chromosome 5</a:t>
            </a:r>
          </a:p>
        </p:txBody>
      </p:sp>
      <p:pic>
        <p:nvPicPr>
          <p:cNvPr id="36891" name="Picture 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31125" y="2928938"/>
            <a:ext cx="879475" cy="66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92" name="Picture 3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3350" y="3714750"/>
            <a:ext cx="857250" cy="552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6893" name="Rectangle 36"/>
          <p:cNvSpPr>
            <a:spLocks noChangeArrowheads="1"/>
          </p:cNvSpPr>
          <p:nvPr/>
        </p:nvSpPr>
        <p:spPr bwMode="auto">
          <a:xfrm>
            <a:off x="6172200" y="4495800"/>
            <a:ext cx="124425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</a:rPr>
              <a:t>Bacterial </a:t>
            </a:r>
          </a:p>
        </p:txBody>
      </p:sp>
      <p:sp>
        <p:nvSpPr>
          <p:cNvPr id="100389" name="AutoShape 37"/>
          <p:cNvSpPr>
            <a:spLocks noChangeArrowheads="1"/>
          </p:cNvSpPr>
          <p:nvPr/>
        </p:nvSpPr>
        <p:spPr bwMode="auto">
          <a:xfrm>
            <a:off x="4419600" y="4572000"/>
            <a:ext cx="1236662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100395" name="AutoShape 43"/>
          <p:cNvSpPr>
            <a:spLocks noChangeArrowheads="1"/>
          </p:cNvSpPr>
          <p:nvPr/>
        </p:nvSpPr>
        <p:spPr bwMode="auto">
          <a:xfrm>
            <a:off x="1690688" y="3278188"/>
            <a:ext cx="1104900" cy="414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36" name="AutoShape 37"/>
          <p:cNvSpPr>
            <a:spLocks noChangeArrowheads="1"/>
          </p:cNvSpPr>
          <p:nvPr/>
        </p:nvSpPr>
        <p:spPr bwMode="auto">
          <a:xfrm>
            <a:off x="4419600" y="5486400"/>
            <a:ext cx="1236662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36897" name="Rectangle 18"/>
          <p:cNvSpPr>
            <a:spLocks noChangeArrowheads="1"/>
          </p:cNvSpPr>
          <p:nvPr/>
        </p:nvSpPr>
        <p:spPr bwMode="auto">
          <a:xfrm>
            <a:off x="6096000" y="5410200"/>
            <a:ext cx="1274762" cy="36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Silk worm</a:t>
            </a:r>
          </a:p>
        </p:txBody>
      </p:sp>
      <p:pic>
        <p:nvPicPr>
          <p:cNvPr id="3689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83500" y="5286375"/>
            <a:ext cx="9271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AutoShape 37"/>
          <p:cNvSpPr>
            <a:spLocks noChangeArrowheads="1"/>
          </p:cNvSpPr>
          <p:nvPr/>
        </p:nvSpPr>
        <p:spPr bwMode="auto">
          <a:xfrm>
            <a:off x="4406107" y="6008686"/>
            <a:ext cx="1236662" cy="292100"/>
          </a:xfrm>
          <a:prstGeom prst="rightArrow">
            <a:avLst>
              <a:gd name="adj1" fmla="val 43481"/>
              <a:gd name="adj2" fmla="val 8369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IN" sz="2400">
              <a:solidFill>
                <a:srgbClr val="000000"/>
              </a:solidFill>
            </a:endParaRPr>
          </a:p>
        </p:txBody>
      </p:sp>
      <p:sp>
        <p:nvSpPr>
          <p:cNvPr id="36900" name="Rectangle 18"/>
          <p:cNvSpPr>
            <a:spLocks noChangeArrowheads="1"/>
          </p:cNvSpPr>
          <p:nvPr/>
        </p:nvSpPr>
        <p:spPr bwMode="auto">
          <a:xfrm>
            <a:off x="6400800" y="6096000"/>
            <a:ext cx="966787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Cancer</a:t>
            </a:r>
          </a:p>
        </p:txBody>
      </p:sp>
      <p:sp>
        <p:nvSpPr>
          <p:cNvPr id="36901" name="TextBox 39"/>
          <p:cNvSpPr txBox="1">
            <a:spLocks noChangeArrowheads="1"/>
          </p:cNvSpPr>
          <p:nvPr/>
        </p:nvSpPr>
        <p:spPr bwMode="auto">
          <a:xfrm>
            <a:off x="500063" y="6519863"/>
            <a:ext cx="1285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</a:rPr>
              <a:t>Completed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725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0" y="1441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34918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789677"/>
              </p:ext>
            </p:extLst>
          </p:nvPr>
        </p:nvGraphicFramePr>
        <p:xfrm>
          <a:off x="1295400" y="152400"/>
          <a:ext cx="6629400" cy="1219200"/>
        </p:xfrm>
        <a:graphic>
          <a:graphicData uri="http://schemas.openxmlformats.org/drawingml/2006/table">
            <a:tbl>
              <a:tblPr/>
              <a:tblGrid>
                <a:gridCol w="6629400"/>
              </a:tblGrid>
              <a:tr h="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Transgenic crops developed in public sector under regulatory field trials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I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9194" name="Group 10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827200098"/>
              </p:ext>
            </p:extLst>
          </p:nvPr>
        </p:nvGraphicFramePr>
        <p:xfrm>
          <a:off x="381000" y="1238143"/>
          <a:ext cx="8229600" cy="5287201"/>
        </p:xfrm>
        <a:graphic>
          <a:graphicData uri="http://schemas.openxmlformats.org/drawingml/2006/table">
            <a:tbl>
              <a:tblPr/>
              <a:tblGrid>
                <a:gridCol w="1600200"/>
                <a:gridCol w="3886200"/>
                <a:gridCol w="2743200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Crop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Organisation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Brinjal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IARI, New Delhi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Insect Resistance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Castor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Directorate of Oilseeds Research (DOR),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Rajendranagar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, Hyderabad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Insect resistance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6594">
                <a:tc>
                  <a:txBody>
                    <a:bodyPr/>
                    <a:lstStyle/>
                    <a:p>
                      <a:pPr algn="just"/>
                      <a:r>
                        <a:rPr lang="en-US" sz="1800" b="1" kern="1200" dirty="0" smtClean="0">
                          <a:solidFill>
                            <a:srgbClr val="0000CC"/>
                          </a:solidFill>
                          <a:latin typeface="+mj-lt"/>
                          <a:ea typeface="+mn-ea"/>
                          <a:cs typeface="+mn-cs"/>
                        </a:rPr>
                        <a:t>Sorghum	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 smtClean="0">
                          <a:solidFill>
                            <a:srgbClr val="0000CC"/>
                          </a:solidFill>
                          <a:latin typeface="+mj-lt"/>
                          <a:ea typeface="+mn-ea"/>
                          <a:cs typeface="+mn-cs"/>
                        </a:rPr>
                        <a:t>National Research Centre for Sorghum (NRCS),</a:t>
                      </a:r>
                      <a:r>
                        <a:rPr lang="en-US" sz="1800" b="1" kern="1200" dirty="0" err="1" smtClean="0">
                          <a:solidFill>
                            <a:srgbClr val="0000CC"/>
                          </a:solidFill>
                          <a:latin typeface="+mj-lt"/>
                          <a:ea typeface="+mn-ea"/>
                          <a:cs typeface="+mn-cs"/>
                        </a:rPr>
                        <a:t>Hyderbad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Insect resistance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Groundnut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ICRISAT, Hyderabad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Fungal disease resistance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Potato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Central Potato Research Institute (CPRI),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Shimla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Leaf blight disease resistance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Rice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IARI, New Delhi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Tamil Nadu Agricultural University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Mahyco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, Mumbai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Fungal diseases resistance and drought tolerance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24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Tomato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IARI, New Delhi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+mj-lt"/>
                          <a:cs typeface="Arial" charset="0"/>
                        </a:rPr>
                        <a:t>Virus disease and insect resistance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FEEAC-700A-4ECE-B996-B032D862A6E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9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C:\Documents and Settings\monu\My Documents\roopali\ROOPALI\RP1.JPG"/>
          <p:cNvPicPr>
            <a:picLocks noChangeAspect="1" noChangeArrowheads="1"/>
          </p:cNvPicPr>
          <p:nvPr/>
        </p:nvPicPr>
        <p:blipFill>
          <a:blip r:embed="rId3"/>
          <a:srcRect l="16763" t="19933" r="42934" b="55481"/>
          <a:stretch>
            <a:fillRect/>
          </a:stretch>
        </p:blipFill>
        <p:spPr bwMode="auto">
          <a:xfrm>
            <a:off x="1066800" y="2133600"/>
            <a:ext cx="18637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1" name="Picture 3" descr="C:\Documents and Settings\monu\My Documents\roopali\ROOPALI\RP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2133600"/>
            <a:ext cx="19859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2057400"/>
            <a:ext cx="4038600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3" name="TextBox 7"/>
          <p:cNvSpPr txBox="1">
            <a:spLocks noChangeArrowheads="1"/>
          </p:cNvSpPr>
          <p:nvPr/>
        </p:nvSpPr>
        <p:spPr bwMode="auto">
          <a:xfrm>
            <a:off x="1828800" y="1763713"/>
            <a:ext cx="5715000" cy="36988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b="1" dirty="0">
                <a:solidFill>
                  <a:srgbClr val="FFFFFF"/>
                </a:solidFill>
                <a:latin typeface="Times New Roman" pitchFamily="18" charset="0"/>
              </a:rPr>
              <a:t>Tomato with </a:t>
            </a:r>
            <a:r>
              <a:rPr lang="en-US" b="1" dirty="0" smtClean="0">
                <a:solidFill>
                  <a:srgbClr val="FFFFFF"/>
                </a:solidFill>
                <a:latin typeface="Times New Roman" pitchFamily="18" charset="0"/>
              </a:rPr>
              <a:t>improved 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</a:rPr>
              <a:t>quality parameters and shelf life</a:t>
            </a:r>
          </a:p>
        </p:txBody>
      </p:sp>
      <p:sp>
        <p:nvSpPr>
          <p:cNvPr id="130054" name="TextBox 8"/>
          <p:cNvSpPr txBox="1">
            <a:spLocks noChangeArrowheads="1"/>
          </p:cNvSpPr>
          <p:nvPr/>
        </p:nvSpPr>
        <p:spPr bwMode="auto">
          <a:xfrm>
            <a:off x="609600" y="182563"/>
            <a:ext cx="8458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chemeClr val="accent6"/>
                </a:solidFill>
                <a:latin typeface="Times New Roman" pitchFamily="18" charset="0"/>
              </a:rPr>
              <a:t>70 R&amp;D projects in 15 crops  for development of </a:t>
            </a:r>
          </a:p>
          <a:p>
            <a:pPr algn="ctr"/>
            <a:r>
              <a:rPr lang="en-US" sz="2400" b="1" dirty="0">
                <a:solidFill>
                  <a:schemeClr val="accent6"/>
                </a:solidFill>
                <a:latin typeface="Times New Roman" pitchFamily="18" charset="0"/>
              </a:rPr>
              <a:t>GM crop varieties in public sector institutions/ universities </a:t>
            </a:r>
          </a:p>
          <a:p>
            <a:pPr algn="ctr"/>
            <a:r>
              <a:rPr lang="en-US" sz="2400" b="1" dirty="0">
                <a:solidFill>
                  <a:schemeClr val="accent6"/>
                </a:solidFill>
                <a:latin typeface="Times New Roman" pitchFamily="18" charset="0"/>
              </a:rPr>
              <a:t>for improvement of productivity, quality, pest and disease resistance, water use efficiency and </a:t>
            </a:r>
            <a:r>
              <a:rPr lang="en-US" sz="2400" b="1" dirty="0" smtClean="0">
                <a:solidFill>
                  <a:schemeClr val="accent6"/>
                </a:solidFill>
                <a:latin typeface="Times New Roman" pitchFamily="18" charset="0"/>
              </a:rPr>
              <a:t>salinity resistance </a:t>
            </a:r>
            <a:endParaRPr lang="en-US" sz="2400" b="1" dirty="0">
              <a:solidFill>
                <a:schemeClr val="accent6"/>
              </a:solidFill>
              <a:latin typeface="Times New Roman" pitchFamily="18" charset="0"/>
            </a:endParaRPr>
          </a:p>
        </p:txBody>
      </p:sp>
      <p:pic>
        <p:nvPicPr>
          <p:cNvPr id="130055" name="Picture 29" descr="jaipur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1" y="4568825"/>
            <a:ext cx="269172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6" name="TextBox 11"/>
          <p:cNvSpPr txBox="1">
            <a:spLocks noChangeArrowheads="1"/>
          </p:cNvSpPr>
          <p:nvPr/>
        </p:nvSpPr>
        <p:spPr bwMode="auto">
          <a:xfrm>
            <a:off x="457200" y="4191000"/>
            <a:ext cx="3810000" cy="4000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FFFF"/>
                </a:solidFill>
                <a:latin typeface="Times New Roman" pitchFamily="18" charset="0"/>
              </a:rPr>
              <a:t>Rice with water use efficiency </a:t>
            </a:r>
          </a:p>
        </p:txBody>
      </p:sp>
      <p:pic>
        <p:nvPicPr>
          <p:cNvPr id="130057" name="Picture 8" descr="DSC03553"/>
          <p:cNvPicPr>
            <a:picLocks noChangeAspect="1" noChangeArrowheads="1"/>
          </p:cNvPicPr>
          <p:nvPr/>
        </p:nvPicPr>
        <p:blipFill>
          <a:blip r:embed="rId7"/>
          <a:srcRect b="25423"/>
          <a:stretch>
            <a:fillRect/>
          </a:stretch>
        </p:blipFill>
        <p:spPr bwMode="auto">
          <a:xfrm>
            <a:off x="6781800" y="4724400"/>
            <a:ext cx="218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8" name="Picture 9" descr="DSC03559"/>
          <p:cNvPicPr>
            <a:picLocks noChangeAspect="1" noChangeArrowheads="1"/>
          </p:cNvPicPr>
          <p:nvPr/>
        </p:nvPicPr>
        <p:blipFill>
          <a:blip r:embed="rId8">
            <a:lum bright="-6000"/>
          </a:blip>
          <a:srcRect l="4546" t="4169" r="6546" b="28682"/>
          <a:stretch>
            <a:fillRect/>
          </a:stretch>
        </p:blipFill>
        <p:spPr bwMode="auto">
          <a:xfrm>
            <a:off x="4495800" y="4724400"/>
            <a:ext cx="2312988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9" name="TextBox 14"/>
          <p:cNvSpPr txBox="1">
            <a:spLocks noChangeArrowheads="1"/>
          </p:cNvSpPr>
          <p:nvPr/>
        </p:nvSpPr>
        <p:spPr bwMode="auto">
          <a:xfrm>
            <a:off x="4495800" y="4267200"/>
            <a:ext cx="4648200" cy="4000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FFFF"/>
                </a:solidFill>
                <a:latin typeface="Times New Roman" pitchFamily="18" charset="0"/>
              </a:rPr>
              <a:t>Groundnut with virus disease  resistance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AFEEAC-700A-4ECE-B996-B032D862A6E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08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val 10"/>
          <p:cNvSpPr>
            <a:spLocks noChangeArrowheads="1"/>
          </p:cNvSpPr>
          <p:nvPr/>
        </p:nvSpPr>
        <p:spPr bwMode="auto">
          <a:xfrm>
            <a:off x="5181600" y="36576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99"/>
              </a:gs>
              <a:gs pos="50000">
                <a:srgbClr val="FFFFFF"/>
              </a:gs>
              <a:gs pos="100000">
                <a:srgbClr val="99FF9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38" name="Oval 10"/>
          <p:cNvSpPr>
            <a:spLocks noChangeArrowheads="1"/>
          </p:cNvSpPr>
          <p:nvPr/>
        </p:nvSpPr>
        <p:spPr bwMode="auto">
          <a:xfrm>
            <a:off x="685800" y="18288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99"/>
              </a:gs>
              <a:gs pos="50000">
                <a:srgbClr val="FFFFFF"/>
              </a:gs>
              <a:gs pos="100000">
                <a:srgbClr val="99FF9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39" name="Oval 10"/>
          <p:cNvSpPr>
            <a:spLocks noChangeArrowheads="1"/>
          </p:cNvSpPr>
          <p:nvPr/>
        </p:nvSpPr>
        <p:spPr bwMode="auto">
          <a:xfrm>
            <a:off x="2971800" y="4572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99"/>
              </a:gs>
              <a:gs pos="50000">
                <a:srgbClr val="FFFFFF"/>
              </a:gs>
              <a:gs pos="100000">
                <a:srgbClr val="99FF9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40" name="Oval 10"/>
          <p:cNvSpPr>
            <a:spLocks noChangeArrowheads="1"/>
          </p:cNvSpPr>
          <p:nvPr/>
        </p:nvSpPr>
        <p:spPr bwMode="auto">
          <a:xfrm>
            <a:off x="5562600" y="10668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99"/>
              </a:gs>
              <a:gs pos="50000">
                <a:srgbClr val="FFFFFF"/>
              </a:gs>
              <a:gs pos="100000">
                <a:srgbClr val="99FF9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41" name="Oval 10"/>
          <p:cNvSpPr>
            <a:spLocks noChangeArrowheads="1"/>
          </p:cNvSpPr>
          <p:nvPr/>
        </p:nvSpPr>
        <p:spPr bwMode="auto">
          <a:xfrm>
            <a:off x="2438400" y="37338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99"/>
              </a:gs>
              <a:gs pos="50000">
                <a:srgbClr val="FFFFFF"/>
              </a:gs>
              <a:gs pos="100000">
                <a:srgbClr val="99FF9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42" name="Oval 10"/>
          <p:cNvSpPr>
            <a:spLocks noChangeArrowheads="1"/>
          </p:cNvSpPr>
          <p:nvPr/>
        </p:nvSpPr>
        <p:spPr bwMode="auto">
          <a:xfrm>
            <a:off x="3276600" y="2057400"/>
            <a:ext cx="2743200" cy="2743200"/>
          </a:xfrm>
          <a:prstGeom prst="ellipse">
            <a:avLst/>
          </a:prstGeom>
          <a:gradFill rotWithShape="1">
            <a:gsLst>
              <a:gs pos="0">
                <a:srgbClr val="99FFCC"/>
              </a:gs>
              <a:gs pos="100000">
                <a:srgbClr val="FFFFFF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en-US" sz="2000" b="1">
              <a:solidFill>
                <a:srgbClr val="00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3505200" y="746125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Bioethanol</a:t>
            </a:r>
          </a:p>
        </p:txBody>
      </p:sp>
      <p:sp>
        <p:nvSpPr>
          <p:cNvPr id="14344" name="Text Box 16"/>
          <p:cNvSpPr txBox="1">
            <a:spLocks noChangeArrowheads="1"/>
          </p:cNvSpPr>
          <p:nvPr/>
        </p:nvSpPr>
        <p:spPr bwMode="auto">
          <a:xfrm>
            <a:off x="5943600" y="14319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Algal Biofuel</a:t>
            </a:r>
          </a:p>
        </p:txBody>
      </p:sp>
      <p:sp>
        <p:nvSpPr>
          <p:cNvPr id="14345" name="Text Box 17"/>
          <p:cNvSpPr txBox="1">
            <a:spLocks noChangeArrowheads="1"/>
          </p:cNvSpPr>
          <p:nvPr/>
        </p:nvSpPr>
        <p:spPr bwMode="auto">
          <a:xfrm>
            <a:off x="5638800" y="4327525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Biodiesel</a:t>
            </a: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3657600" y="2851150"/>
            <a:ext cx="2133600" cy="11874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Energy Bioscience Centre</a:t>
            </a:r>
          </a:p>
        </p:txBody>
      </p:sp>
      <p:sp>
        <p:nvSpPr>
          <p:cNvPr id="14347" name="Text Box 20"/>
          <p:cNvSpPr txBox="1">
            <a:spLocks noChangeArrowheads="1"/>
          </p:cNvSpPr>
          <p:nvPr/>
        </p:nvSpPr>
        <p:spPr bwMode="auto">
          <a:xfrm>
            <a:off x="609600" y="2574925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Capacity Building</a:t>
            </a:r>
          </a:p>
        </p:txBody>
      </p:sp>
      <p:sp>
        <p:nvSpPr>
          <p:cNvPr id="14348" name="Text Box 21"/>
          <p:cNvSpPr txBox="1">
            <a:spLocks noChangeArrowheads="1"/>
          </p:cNvSpPr>
          <p:nvPr/>
        </p:nvSpPr>
        <p:spPr bwMode="auto">
          <a:xfrm>
            <a:off x="3048000" y="1143000"/>
            <a:ext cx="2743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spcBef>
                <a:spcPct val="50000"/>
              </a:spcBef>
              <a:buClr>
                <a:srgbClr val="0080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Re-engineered feed stock </a:t>
            </a:r>
          </a:p>
          <a:p>
            <a:pPr marL="114300" indent="-114300">
              <a:spcBef>
                <a:spcPct val="50000"/>
              </a:spcBef>
              <a:buClr>
                <a:srgbClr val="0080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Re-engineered microorganisms</a:t>
            </a:r>
          </a:p>
          <a:p>
            <a:pPr marL="114300" indent="-114300">
              <a:spcBef>
                <a:spcPct val="50000"/>
              </a:spcBef>
              <a:buClr>
                <a:srgbClr val="0080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Process optimization </a:t>
            </a:r>
            <a:br>
              <a:rPr lang="en-US" sz="1400" b="1" dirty="0">
                <a:solidFill>
                  <a:srgbClr val="990033"/>
                </a:solidFill>
              </a:rPr>
            </a:br>
            <a:endParaRPr lang="en-US" sz="1400" b="1" dirty="0">
              <a:solidFill>
                <a:srgbClr val="990033"/>
              </a:solidFill>
            </a:endParaRPr>
          </a:p>
        </p:txBody>
      </p:sp>
      <p:sp>
        <p:nvSpPr>
          <p:cNvPr id="14349" name="Text Box 23"/>
          <p:cNvSpPr txBox="1">
            <a:spLocks noChangeArrowheads="1"/>
          </p:cNvSpPr>
          <p:nvPr/>
        </p:nvSpPr>
        <p:spPr bwMode="auto">
          <a:xfrm>
            <a:off x="5853545" y="1882427"/>
            <a:ext cx="2590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Collection and characterization 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Establishment of repositories 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Development of production system</a:t>
            </a:r>
          </a:p>
        </p:txBody>
      </p:sp>
      <p:sp>
        <p:nvSpPr>
          <p:cNvPr id="14350" name="Text Box 24"/>
          <p:cNvSpPr txBox="1">
            <a:spLocks noChangeArrowheads="1"/>
          </p:cNvSpPr>
          <p:nvPr/>
        </p:nvSpPr>
        <p:spPr bwMode="auto">
          <a:xfrm>
            <a:off x="5562600" y="4800600"/>
            <a:ext cx="2438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Quality planting material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Improved feed stock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Process optimization </a:t>
            </a:r>
            <a:br>
              <a:rPr lang="en-US" sz="1400" b="1" dirty="0">
                <a:solidFill>
                  <a:srgbClr val="990033"/>
                </a:solidFill>
              </a:rPr>
            </a:br>
            <a:endParaRPr lang="en-US" sz="1400" b="1" dirty="0">
              <a:solidFill>
                <a:srgbClr val="990033"/>
              </a:solidFill>
            </a:endParaRPr>
          </a:p>
        </p:txBody>
      </p:sp>
      <p:sp>
        <p:nvSpPr>
          <p:cNvPr id="14351" name="Text Box 25"/>
          <p:cNvSpPr txBox="1">
            <a:spLocks noChangeArrowheads="1"/>
          </p:cNvSpPr>
          <p:nvPr/>
        </p:nvSpPr>
        <p:spPr bwMode="auto">
          <a:xfrm>
            <a:off x="2971800" y="5530850"/>
            <a:ext cx="1905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 err="1">
                <a:solidFill>
                  <a:srgbClr val="990033"/>
                </a:solidFill>
              </a:rPr>
              <a:t>Biohydrogen</a:t>
            </a:r>
            <a:r>
              <a:rPr lang="en-US" sz="1400" b="1" dirty="0">
                <a:solidFill>
                  <a:srgbClr val="990033"/>
                </a:solidFill>
              </a:rPr>
              <a:t> 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 err="1">
                <a:solidFill>
                  <a:srgbClr val="990033"/>
                </a:solidFill>
              </a:rPr>
              <a:t>Biobutanol</a:t>
            </a:r>
            <a:endParaRPr lang="en-US" sz="1400" b="1" dirty="0">
              <a:solidFill>
                <a:srgbClr val="990033"/>
              </a:solidFill>
            </a:endParaRPr>
          </a:p>
        </p:txBody>
      </p:sp>
      <p:sp>
        <p:nvSpPr>
          <p:cNvPr id="119834" name="TextBox 1"/>
          <p:cNvSpPr txBox="1">
            <a:spLocks noChangeArrowheads="1"/>
          </p:cNvSpPr>
          <p:nvPr/>
        </p:nvSpPr>
        <p:spPr bwMode="auto">
          <a:xfrm>
            <a:off x="533400" y="0"/>
            <a:ext cx="8382000" cy="519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National Programme on Energy Biosciences</a:t>
            </a:r>
          </a:p>
        </p:txBody>
      </p:sp>
      <p:sp>
        <p:nvSpPr>
          <p:cNvPr id="14353" name="Text Box 4"/>
          <p:cNvSpPr txBox="1">
            <a:spLocks noChangeArrowheads="1"/>
          </p:cNvSpPr>
          <p:nvPr/>
        </p:nvSpPr>
        <p:spPr bwMode="auto">
          <a:xfrm>
            <a:off x="304800" y="6453336"/>
            <a:ext cx="8610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en-US" sz="1600" b="1" i="1" dirty="0">
                <a:solidFill>
                  <a:srgbClr val="000066"/>
                </a:solidFill>
                <a:latin typeface="Tahoma" pitchFamily="34" charset="0"/>
              </a:rPr>
              <a:t>More than 53 research institutes, universities and industries involved</a:t>
            </a:r>
          </a:p>
        </p:txBody>
      </p:sp>
      <p:sp>
        <p:nvSpPr>
          <p:cNvPr id="14354" name="Text Box 28"/>
          <p:cNvSpPr txBox="1">
            <a:spLocks noChangeArrowheads="1"/>
          </p:cNvSpPr>
          <p:nvPr/>
        </p:nvSpPr>
        <p:spPr bwMode="auto">
          <a:xfrm>
            <a:off x="762000" y="3048000"/>
            <a:ext cx="24384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Energy Bioscience Chairs</a:t>
            </a:r>
          </a:p>
          <a:p>
            <a:pPr marL="114300" indent="-114300">
              <a:spcBef>
                <a:spcPct val="50000"/>
              </a:spcBef>
              <a:buClr>
                <a:srgbClr val="336600"/>
              </a:buClr>
              <a:buFontTx/>
              <a:buChar char="•"/>
            </a:pPr>
            <a:r>
              <a:rPr lang="en-US" sz="1400" b="1" dirty="0">
                <a:solidFill>
                  <a:srgbClr val="990033"/>
                </a:solidFill>
              </a:rPr>
              <a:t>Energy Bioscience Overseas Fellowships</a:t>
            </a:r>
          </a:p>
        </p:txBody>
      </p:sp>
      <p:sp>
        <p:nvSpPr>
          <p:cNvPr id="14355" name="Text Box 29"/>
          <p:cNvSpPr txBox="1">
            <a:spLocks noChangeArrowheads="1"/>
          </p:cNvSpPr>
          <p:nvPr/>
        </p:nvSpPr>
        <p:spPr bwMode="auto">
          <a:xfrm>
            <a:off x="2057400" y="4860925"/>
            <a:ext cx="342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Next generation </a:t>
            </a:r>
            <a:br>
              <a:rPr lang="en-US" sz="2000" b="1">
                <a:solidFill>
                  <a:srgbClr val="006600"/>
                </a:solidFill>
                <a:latin typeface="Calibri" pitchFamily="34" charset="0"/>
              </a:rPr>
            </a:br>
            <a:r>
              <a:rPr lang="en-US" sz="2000" b="1">
                <a:solidFill>
                  <a:srgbClr val="006600"/>
                </a:solidFill>
                <a:latin typeface="Calibri" pitchFamily="34" charset="0"/>
              </a:rPr>
              <a:t>Biofuels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743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IN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21504396"/>
              </p:ext>
            </p:extLst>
          </p:nvPr>
        </p:nvGraphicFramePr>
        <p:xfrm>
          <a:off x="467544" y="476672"/>
          <a:ext cx="84582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86605255"/>
              </p:ext>
            </p:extLst>
          </p:nvPr>
        </p:nvGraphicFramePr>
        <p:xfrm>
          <a:off x="2411760" y="188640"/>
          <a:ext cx="4114800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740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Autofit/>
          </a:bodyPr>
          <a:lstStyle/>
          <a:p>
            <a:r>
              <a:rPr lang="en-IN" sz="3000" dirty="0" smtClean="0"/>
              <a:t>      Message from Secretary, Department of      </a:t>
            </a:r>
            <a:br>
              <a:rPr lang="en-IN" sz="3000" dirty="0" smtClean="0"/>
            </a:br>
            <a:r>
              <a:rPr lang="en-IN" sz="3000" dirty="0"/>
              <a:t> </a:t>
            </a:r>
            <a:r>
              <a:rPr lang="en-IN" sz="3000" dirty="0" smtClean="0"/>
              <a:t>         Biotechnology, Government of India</a:t>
            </a:r>
            <a:endParaRPr lang="en-IN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36</a:t>
            </a:fld>
            <a:endParaRPr lang="en-IN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72" y="1052736"/>
            <a:ext cx="874846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9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Concluding Remarks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19201"/>
            <a:ext cx="8363272" cy="2713856"/>
          </a:xfrm>
        </p:spPr>
        <p:txBody>
          <a:bodyPr>
            <a:noAutofit/>
          </a:bodyPr>
          <a:lstStyle/>
          <a:p>
            <a:pPr marL="571500" indent="-571500" algn="just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Successful collaborations result from: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Flexibility in approach both administrative and scientific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Readiness to meet various models of collaborations,  bilateral/multilateral, basic research or translational research involving industry(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ies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and / or academia.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Availability of matching scientific expertise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Finally and most important, availability of funds on both sides</a:t>
            </a:r>
          </a:p>
          <a:p>
            <a:pPr marL="571500" indent="-571500" algn="just">
              <a:buFont typeface="Wingdings" pitchFamily="2" charset="2"/>
              <a:buChar char="Ø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www.biotechnews.in/images/Home-Page_New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91440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07504" y="4581127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 err="1" smtClean="0">
                <a:solidFill>
                  <a:srgbClr val="002060"/>
                </a:solidFill>
              </a:rPr>
              <a:t>DBT</a:t>
            </a:r>
            <a:r>
              <a:rPr lang="en-IN" sz="2800" b="1" dirty="0" smtClean="0">
                <a:solidFill>
                  <a:srgbClr val="002060"/>
                </a:solidFill>
              </a:rPr>
              <a:t> Website: </a:t>
            </a:r>
            <a:r>
              <a:rPr lang="en-IN" sz="2800" b="1" u="sng" dirty="0" smtClean="0">
                <a:solidFill>
                  <a:srgbClr val="0070C0"/>
                </a:solidFill>
              </a:rPr>
              <a:t>www.dbtindia.nic.in</a:t>
            </a:r>
            <a:endParaRPr lang="en-IN" sz="2800" b="1" u="sng" dirty="0">
              <a:solidFill>
                <a:srgbClr val="0070C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039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38</a:t>
            </a:fld>
            <a:endParaRPr lang="en-IN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67744" y="1700808"/>
            <a:ext cx="4824536" cy="923330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THANK YOU</a:t>
            </a:r>
            <a:endParaRPr lang="en-US" sz="5400" b="1" cap="none" spc="150" dirty="0">
              <a:ln w="11430"/>
              <a:solidFill>
                <a:schemeClr val="accent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78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215500579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4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114300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Biotech Parks &amp; Incubators</a:t>
            </a:r>
            <a:endParaRPr lang="en-IN" sz="4800" b="1" dirty="0"/>
          </a:p>
        </p:txBody>
      </p:sp>
      <p:pic>
        <p:nvPicPr>
          <p:cNvPr id="4" name="Content Placeholder 3" descr="Untitled.pn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6646" y="3140968"/>
            <a:ext cx="4613385" cy="3528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980728"/>
            <a:ext cx="80881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Central and State governments are setting up biotech parks, incubators as well as pilot projects. Around 150 Incubators and Science &amp; Technology Parks are currently functional in India.  Distribution of parks in India and major ones are listed:</a:t>
            </a:r>
            <a:endParaRPr lang="en-IN" sz="2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681839"/>
              </p:ext>
            </p:extLst>
          </p:nvPr>
        </p:nvGraphicFramePr>
        <p:xfrm>
          <a:off x="4932040" y="2857501"/>
          <a:ext cx="3960440" cy="3739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839"/>
                <a:gridCol w="1472601"/>
              </a:tblGrid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700" b="1" dirty="0">
                          <a:latin typeface="Calibri"/>
                          <a:ea typeface="Times New Roman"/>
                          <a:cs typeface="Times New Roman"/>
                        </a:rPr>
                        <a:t>PARKS</a:t>
                      </a:r>
                      <a:endParaRPr lang="en-IN" sz="27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700" b="1" dirty="0">
                          <a:latin typeface="Calibri"/>
                          <a:ea typeface="Times New Roman"/>
                          <a:cs typeface="Times New Roman"/>
                        </a:rPr>
                        <a:t>CITY</a:t>
                      </a:r>
                      <a:endParaRPr lang="en-IN" sz="27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Alexandria Centre for Science and Innovation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Hyderabad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latin typeface="Calibri"/>
                          <a:ea typeface="Times New Roman"/>
                          <a:cs typeface="Times New Roman"/>
                        </a:rPr>
                        <a:t>ICICI</a:t>
                      </a: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 Knowledge Park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Hyderabad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International Biotech Park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Pune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latin typeface="Calibri"/>
                          <a:ea typeface="Times New Roman"/>
                          <a:cs typeface="Times New Roman"/>
                        </a:rPr>
                        <a:t>Lucknow</a:t>
                      </a: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 Biotech Park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Lucknow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Golden Jubilee Biotech Park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latin typeface="Calibri"/>
                          <a:ea typeface="Times New Roman"/>
                          <a:cs typeface="Times New Roman"/>
                        </a:rPr>
                        <a:t>Chennai</a:t>
                      </a:r>
                      <a:endParaRPr lang="en-IN" sz="15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  <a:tr h="534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latin typeface="Calibri"/>
                          <a:ea typeface="Times New Roman"/>
                          <a:cs typeface="Times New Roman"/>
                        </a:rPr>
                        <a:t>Ticel</a:t>
                      </a: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 Bio Park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latin typeface="Calibri"/>
                          <a:ea typeface="Times New Roman"/>
                          <a:cs typeface="Times New Roman"/>
                        </a:rPr>
                        <a:t>Chennai</a:t>
                      </a:r>
                      <a:endParaRPr lang="en-IN" sz="15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47" marR="65347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5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Ministry of Science &amp; Technology, Government of India is the Nodal Ministry for Biotech Sector in India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Ministry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of Science &amp; Technology</a:t>
            </a:r>
          </a:p>
        </p:txBody>
      </p:sp>
      <p:sp>
        <p:nvSpPr>
          <p:cNvPr id="202756" name="AutoShape 4"/>
          <p:cNvSpPr>
            <a:spLocks noChangeArrowheads="1"/>
          </p:cNvSpPr>
          <p:nvPr/>
        </p:nvSpPr>
        <p:spPr bwMode="auto">
          <a:xfrm>
            <a:off x="4191000" y="2981543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2757" name="Line 5"/>
          <p:cNvSpPr>
            <a:spLocks noChangeShapeType="1"/>
          </p:cNvSpPr>
          <p:nvPr/>
        </p:nvSpPr>
        <p:spPr bwMode="auto">
          <a:xfrm>
            <a:off x="1447800" y="3667343"/>
            <a:ext cx="5943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2758" name="Line 6"/>
          <p:cNvSpPr>
            <a:spLocks noChangeShapeType="1"/>
          </p:cNvSpPr>
          <p:nvPr/>
        </p:nvSpPr>
        <p:spPr bwMode="auto">
          <a:xfrm>
            <a:off x="1447800" y="3667343"/>
            <a:ext cx="0" cy="685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2760" name="Line 8"/>
          <p:cNvSpPr>
            <a:spLocks noChangeShapeType="1"/>
          </p:cNvSpPr>
          <p:nvPr/>
        </p:nvSpPr>
        <p:spPr bwMode="auto">
          <a:xfrm>
            <a:off x="4305300" y="3667343"/>
            <a:ext cx="0" cy="762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2762" name="Line 10"/>
          <p:cNvSpPr>
            <a:spLocks noChangeShapeType="1"/>
          </p:cNvSpPr>
          <p:nvPr/>
        </p:nvSpPr>
        <p:spPr bwMode="auto">
          <a:xfrm>
            <a:off x="7381875" y="3667343"/>
            <a:ext cx="0" cy="762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2764" name="AutoShape 12"/>
          <p:cNvSpPr>
            <a:spLocks noChangeArrowheads="1"/>
          </p:cNvSpPr>
          <p:nvPr/>
        </p:nvSpPr>
        <p:spPr bwMode="auto">
          <a:xfrm>
            <a:off x="533400" y="4353143"/>
            <a:ext cx="2238400" cy="141699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Department of Science &amp; Technology (DST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3186100" y="4429343"/>
            <a:ext cx="2238400" cy="141699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algn="ctr">
              <a:spcBef>
                <a:spcPct val="50000"/>
              </a:spcBef>
            </a:pPr>
            <a:r>
              <a:rPr lang="en-US" dirty="0">
                <a:latin typeface="Comic Sans MS" pitchFamily="66" charset="0"/>
              </a:rPr>
              <a:t>Department of Biotechnology (</a:t>
            </a:r>
            <a:r>
              <a:rPr lang="en-US" dirty="0" err="1">
                <a:latin typeface="Comic Sans MS" pitchFamily="66" charset="0"/>
              </a:rPr>
              <a:t>DBT</a:t>
            </a:r>
            <a:r>
              <a:rPr lang="en-US" dirty="0">
                <a:latin typeface="Comic Sans MS" pitchFamily="66" charset="0"/>
              </a:rPr>
              <a:t>)</a:t>
            </a: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6156176" y="4429343"/>
            <a:ext cx="2238400" cy="141699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algn="ctr">
              <a:spcBef>
                <a:spcPct val="50000"/>
              </a:spcBef>
            </a:pPr>
            <a:r>
              <a:rPr lang="en-US" dirty="0">
                <a:latin typeface="Comic Sans MS" pitchFamily="66" charset="0"/>
              </a:rPr>
              <a:t>Department of Scientific &amp; Industrial Research (</a:t>
            </a:r>
            <a:r>
              <a:rPr lang="en-US" dirty="0" err="1">
                <a:latin typeface="Comic Sans MS" pitchFamily="66" charset="0"/>
              </a:rPr>
              <a:t>DSIR</a:t>
            </a:r>
            <a:r>
              <a:rPr lang="en-US" dirty="0">
                <a:latin typeface="Comic Sans MS" pitchFamily="66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644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4" name="Rectangle 8"/>
          <p:cNvSpPr>
            <a:spLocks noGrp="1" noChangeArrowheads="1"/>
          </p:cNvSpPr>
          <p:nvPr>
            <p:ph type="title"/>
          </p:nvPr>
        </p:nvSpPr>
        <p:spPr>
          <a:xfrm>
            <a:off x="32048" y="260648"/>
            <a:ext cx="9144000" cy="968152"/>
          </a:xfrm>
          <a:noFill/>
          <a:ln/>
        </p:spPr>
        <p:txBody>
          <a:bodyPr anchorCtr="0">
            <a:no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Roles and Responsibilities of Department of Biotechnology</a:t>
            </a:r>
            <a:endParaRPr lang="en-US" sz="3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66" name="Text Box 10"/>
          <p:cNvSpPr txBox="1">
            <a:spLocks noChangeArrowheads="1"/>
          </p:cNvSpPr>
          <p:nvPr/>
        </p:nvSpPr>
        <p:spPr bwMode="auto">
          <a:xfrm>
            <a:off x="304800" y="1066800"/>
            <a:ext cx="8534400" cy="527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Central coordinating and policy making organization in biotechnology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Funds research and development in biotechnology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Developing critical mass of skilled human resource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Establishment of state-of-the-art infrastructure facilities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Establishment of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centres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of excellence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Provide framework and guidelines for regulatory policies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Annual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Budget : US$ 300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million (2013-2014)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		        US$ 2.4 billion (2012-2017)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Provides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Extramural grants to :</a:t>
            </a:r>
          </a:p>
          <a:p>
            <a:pPr marL="971550" lvl="1" indent="-514350" defTabSz="571500">
              <a:lnSpc>
                <a:spcPct val="95000"/>
              </a:lnSpc>
              <a:spcBef>
                <a:spcPct val="50000"/>
              </a:spcBef>
              <a:buFontTx/>
              <a:buChar char="-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Universities, research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institutions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and academia</a:t>
            </a:r>
          </a:p>
          <a:p>
            <a:pPr marL="971550" lvl="1" indent="-514350" defTabSz="571500">
              <a:lnSpc>
                <a:spcPct val="95000"/>
              </a:lnSpc>
              <a:spcBef>
                <a:spcPct val="50000"/>
              </a:spcBef>
              <a:buFontTx/>
              <a:buChar char="-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Provides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R&amp;D support  to NGOs and Industry</a:t>
            </a:r>
          </a:p>
          <a:p>
            <a:pPr marL="342900" indent="-342900" defTabSz="571500">
              <a:lnSpc>
                <a:spcPct val="95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Core funding to 14 autonomous institutes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889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-685800" y="838200"/>
          <a:ext cx="8305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030724299"/>
              </p:ext>
            </p:extLst>
          </p:nvPr>
        </p:nvGraphicFramePr>
        <p:xfrm>
          <a:off x="611560" y="188640"/>
          <a:ext cx="7416824" cy="497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6781800" y="762000"/>
          <a:ext cx="20574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8197" name="Rectangle 9"/>
          <p:cNvSpPr>
            <a:spLocks noChangeArrowheads="1"/>
          </p:cNvSpPr>
          <p:nvPr/>
        </p:nvSpPr>
        <p:spPr bwMode="auto">
          <a:xfrm>
            <a:off x="1295400" y="1828800"/>
            <a:ext cx="4495800" cy="44942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en-US" sz="2200" b="1"/>
              <a:t>“</a:t>
            </a:r>
            <a:r>
              <a:rPr lang="en-US" sz="2200" b="1"/>
              <a:t>Accelerating the pace of research, innovation, development and technology transfer to advance biotechnology as strategic area </a:t>
            </a:r>
          </a:p>
          <a:p>
            <a:pPr algn="just"/>
            <a:r>
              <a:rPr lang="en-US" sz="2200" b="1"/>
              <a:t>by taking India's strengths in foundational sciences to globally competitive levels and expanding the application of biotechnologies for overall growth of bio-economy within the framework of inclusive development</a:t>
            </a:r>
            <a:r>
              <a:rPr lang="en-US" altLang="en-US" sz="2200" b="1"/>
              <a:t>”</a:t>
            </a:r>
            <a:r>
              <a:rPr lang="en-US" sz="2200" b="1"/>
              <a:t>. </a:t>
            </a:r>
            <a:endParaRPr lang="en-US" sz="22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072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smtClean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6173245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A1C0-47D3-4F67-9960-EC1BF84305E1}" type="slidenum">
              <a:rPr lang="en-IN" smtClean="0"/>
              <a:pPr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543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389</TotalTime>
  <Words>2012</Words>
  <Application>Microsoft Office PowerPoint</Application>
  <PresentationFormat>On-screen Show (4:3)</PresentationFormat>
  <Paragraphs>474</Paragraphs>
  <Slides>38</Slides>
  <Notes>22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Equity</vt:lpstr>
      <vt:lpstr>Worksheet</vt:lpstr>
      <vt:lpstr>BIOTECHNOLOGY SECTOR IN INDIA</vt:lpstr>
      <vt:lpstr>OVERVIEW</vt:lpstr>
      <vt:lpstr> BIOTECH  SECTOR  COMPOSITION</vt:lpstr>
      <vt:lpstr>PowerPoint Presentation</vt:lpstr>
      <vt:lpstr>Biotech Parks &amp; Incubators</vt:lpstr>
      <vt:lpstr>PowerPoint Presentation</vt:lpstr>
      <vt:lpstr>  Roles and Responsibilities of Department of Biotechnology</vt:lpstr>
      <vt:lpstr>PowerPoint Presentation</vt:lpstr>
      <vt:lpstr>PowerPoint Presentation</vt:lpstr>
      <vt:lpstr>Priority Areas for Funding</vt:lpstr>
      <vt:lpstr>Priority Areas for Funding: contd…</vt:lpstr>
      <vt:lpstr>PowerPoint Presentation</vt:lpstr>
      <vt:lpstr>Funding Mechanisms for R&amp;D Projects</vt:lpstr>
      <vt:lpstr>PowerPoint Presentation</vt:lpstr>
      <vt:lpstr>PowerPoint Presentation</vt:lpstr>
      <vt:lpstr>ONGOING BILATERAL/MULTILATERAL COLLABORATIONS</vt:lpstr>
      <vt:lpstr>ONGOING BILATERAL/MULTILATERAL COLLABORATIONS: contd….</vt:lpstr>
      <vt:lpstr>Spain</vt:lpstr>
      <vt:lpstr>International Cancer Genome Consortium  (ICGC)</vt:lpstr>
      <vt:lpstr> The International Wheat Genome Sequencing Consortium (IWGSC)</vt:lpstr>
      <vt:lpstr>PowerPoint Presentation</vt:lpstr>
      <vt:lpstr>PowerPoint Presentation</vt:lpstr>
      <vt:lpstr>PowerPoint Presentation</vt:lpstr>
      <vt:lpstr>Some Success Stories</vt:lpstr>
      <vt:lpstr>PowerPoint Presentation</vt:lpstr>
      <vt:lpstr>PowerPoint Presentation</vt:lpstr>
      <vt:lpstr>PowerPoint Presentation</vt:lpstr>
      <vt:lpstr>PowerPoint Presentation</vt:lpstr>
      <vt:lpstr>Commercialized Dengue NS1 Ag &amp; Ab Combi test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Message from Secretary, Department of                 Biotechnology, Government of India</vt:lpstr>
      <vt:lpstr>Concluding Remarks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geetika.mehrotra</dc:creator>
  <cp:lastModifiedBy>my</cp:lastModifiedBy>
  <cp:revision>66</cp:revision>
  <cp:lastPrinted>2013-05-17T10:52:01Z</cp:lastPrinted>
  <dcterms:created xsi:type="dcterms:W3CDTF">2013-04-26T08:38:14Z</dcterms:created>
  <dcterms:modified xsi:type="dcterms:W3CDTF">2013-05-17T11:02:30Z</dcterms:modified>
</cp:coreProperties>
</file>