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5"/>
  </p:notesMasterIdLst>
  <p:handoutMasterIdLst>
    <p:handoutMasterId r:id="rId16"/>
  </p:handoutMasterIdLst>
  <p:sldIdLst>
    <p:sldId id="329" r:id="rId2"/>
    <p:sldId id="402" r:id="rId3"/>
    <p:sldId id="392" r:id="rId4"/>
    <p:sldId id="414" r:id="rId5"/>
    <p:sldId id="415" r:id="rId6"/>
    <p:sldId id="399" r:id="rId7"/>
    <p:sldId id="378" r:id="rId8"/>
    <p:sldId id="404" r:id="rId9"/>
    <p:sldId id="379" r:id="rId10"/>
    <p:sldId id="382" r:id="rId11"/>
    <p:sldId id="397" r:id="rId12"/>
    <p:sldId id="406" r:id="rId13"/>
    <p:sldId id="346" r:id="rId14"/>
  </p:sldIdLst>
  <p:sldSz cx="10150475" cy="7616825"/>
  <p:notesSz cx="7315200" cy="96012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42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1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8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55" algn="l" defTabSz="914342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25" algn="l" defTabSz="914342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195" algn="l" defTabSz="914342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67" algn="l" defTabSz="914342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5814"/>
    <a:srgbClr val="FFFFFF"/>
    <a:srgbClr val="CCFFFF"/>
    <a:srgbClr val="66FFFF"/>
    <a:srgbClr val="FFCC99"/>
    <a:srgbClr val="663300"/>
    <a:srgbClr val="FF9900"/>
    <a:srgbClr val="000000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029" autoAdjust="0"/>
    <p:restoredTop sz="91234" autoAdjust="0"/>
  </p:normalViewPr>
  <p:slideViewPr>
    <p:cSldViewPr>
      <p:cViewPr>
        <p:scale>
          <a:sx n="56" d="100"/>
          <a:sy n="56" d="100"/>
        </p:scale>
        <p:origin x="-1992" y="-198"/>
      </p:cViewPr>
      <p:guideLst>
        <p:guide orient="horz" pos="2399"/>
        <p:guide pos="31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5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BFD84-26F9-4D76-B3B1-754015C43C8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973693-9E6E-4B85-BD01-24E92F58B391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</a:rPr>
            <a:t>Product Development to global standards</a:t>
          </a:r>
          <a:endParaRPr lang="en-US" sz="2000" dirty="0">
            <a:latin typeface="Calibri" pitchFamily="34" charset="0"/>
          </a:endParaRPr>
        </a:p>
      </dgm:t>
    </dgm:pt>
    <dgm:pt modelId="{E4BC1269-FB23-4F60-ADA1-80A5B8491513}" type="parTrans" cxnId="{26F82C85-D3DC-4769-AA4B-1A0094F3157B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3E2B08FF-9F08-4DF0-9B82-402F553F956C}" type="sibTrans" cxnId="{26F82C85-D3DC-4769-AA4B-1A0094F3157B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8FEA5EB7-9E6C-485D-8EE8-8C847AD9F0E9}">
      <dgm:prSet phldrT="[Text]" custT="1"/>
      <dgm:spPr/>
      <dgm:t>
        <a:bodyPr/>
        <a:lstStyle/>
        <a:p>
          <a:r>
            <a:rPr lang="en-US" sz="2000" dirty="0" smtClean="0">
              <a:latin typeface="Calibri" pitchFamily="34" charset="0"/>
            </a:rPr>
            <a:t>Launch Product in India</a:t>
          </a:r>
          <a:endParaRPr lang="en-US" sz="2000" dirty="0">
            <a:latin typeface="Calibri" pitchFamily="34" charset="0"/>
          </a:endParaRPr>
        </a:p>
      </dgm:t>
    </dgm:pt>
    <dgm:pt modelId="{E81F5C42-1F58-472E-AF72-C9165C05A9EB}" type="parTrans" cxnId="{7279211C-10DF-40F2-86B6-2BC4625B3091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79A51D97-1E47-4229-BB70-5985CB98334A}" type="sibTrans" cxnId="{7279211C-10DF-40F2-86B6-2BC4625B3091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DDCA239D-5200-4CB5-AF39-CFCF98AF9043}">
      <dgm:prSet phldrT="[Text]" custT="1"/>
      <dgm:spPr/>
      <dgm:t>
        <a:bodyPr/>
        <a:lstStyle/>
        <a:p>
          <a:r>
            <a:rPr lang="en-US" sz="2000" b="0" dirty="0" smtClean="0">
              <a:latin typeface="Calibri" pitchFamily="34" charset="0"/>
            </a:rPr>
            <a:t>Launch Product in </a:t>
          </a:r>
          <a:r>
            <a:rPr lang="en-US" sz="2000" b="0" dirty="0" err="1" smtClean="0">
              <a:latin typeface="Calibri" pitchFamily="34" charset="0"/>
            </a:rPr>
            <a:t>RoW</a:t>
          </a:r>
          <a:r>
            <a:rPr lang="en-US" sz="2000" b="0" dirty="0" smtClean="0">
              <a:latin typeface="Calibri" pitchFamily="34" charset="0"/>
            </a:rPr>
            <a:t> (</a:t>
          </a:r>
          <a:r>
            <a:rPr lang="en-US" sz="2000" dirty="0" smtClean="0">
              <a:latin typeface="Calibri" pitchFamily="34" charset="0"/>
            </a:rPr>
            <a:t>Semi-regulated markets)</a:t>
          </a:r>
          <a:endParaRPr lang="en-US" sz="2000" b="0" dirty="0">
            <a:latin typeface="Calibri" pitchFamily="34" charset="0"/>
          </a:endParaRPr>
        </a:p>
      </dgm:t>
    </dgm:pt>
    <dgm:pt modelId="{874CD469-1FA3-43A9-88CB-A900B1D93C61}" type="parTrans" cxnId="{6E9C0B73-4A80-4A09-8486-FBE8D4039619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7A5B309C-18A1-43DE-BA3A-11EC484B1F9D}" type="sibTrans" cxnId="{6E9C0B73-4A80-4A09-8486-FBE8D4039619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791A668E-EC18-4C7A-9623-4A2C07FC34FB}">
      <dgm:prSet custT="1"/>
      <dgm:spPr/>
      <dgm:t>
        <a:bodyPr/>
        <a:lstStyle/>
        <a:p>
          <a:r>
            <a:rPr lang="en-US" sz="2000" b="0" dirty="0" smtClean="0">
              <a:latin typeface="Calibri" pitchFamily="34" charset="0"/>
            </a:rPr>
            <a:t>Launch Product in Regulated Markets</a:t>
          </a:r>
          <a:endParaRPr lang="en-US" sz="2000" b="0" dirty="0">
            <a:latin typeface="Calibri" pitchFamily="34" charset="0"/>
          </a:endParaRPr>
        </a:p>
      </dgm:t>
    </dgm:pt>
    <dgm:pt modelId="{D2238750-FB4D-468E-8D8E-55BC8E9E8BE5}" type="parTrans" cxnId="{0C988D39-352E-4982-858E-91B4DBA99C7D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65941D12-A34E-4F45-BE80-798137E676E8}" type="sibTrans" cxnId="{0C988D39-352E-4982-858E-91B4DBA99C7D}">
      <dgm:prSet/>
      <dgm:spPr/>
      <dgm:t>
        <a:bodyPr/>
        <a:lstStyle/>
        <a:p>
          <a:endParaRPr lang="en-US" sz="2000">
            <a:latin typeface="Calibri" pitchFamily="34" charset="0"/>
          </a:endParaRPr>
        </a:p>
      </dgm:t>
    </dgm:pt>
    <dgm:pt modelId="{7A2E9B69-F5D5-4FDE-B920-820473DDC665}" type="pres">
      <dgm:prSet presAssocID="{421BFD84-26F9-4D76-B3B1-754015C43C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05B048-65A5-4D59-A7E4-29095BDDB71F}" type="pres">
      <dgm:prSet presAssocID="{49973693-9E6E-4B85-BD01-24E92F58B391}" presName="hierRoot1" presStyleCnt="0"/>
      <dgm:spPr/>
    </dgm:pt>
    <dgm:pt modelId="{004F33F0-E4AB-4DF2-84B4-0693B1AF5D37}" type="pres">
      <dgm:prSet presAssocID="{49973693-9E6E-4B85-BD01-24E92F58B391}" presName="composite" presStyleCnt="0"/>
      <dgm:spPr/>
    </dgm:pt>
    <dgm:pt modelId="{80B5764C-E615-4072-8B58-2252778A243D}" type="pres">
      <dgm:prSet presAssocID="{49973693-9E6E-4B85-BD01-24E92F58B391}" presName="background" presStyleLbl="node0" presStyleIdx="0" presStyleCnt="1"/>
      <dgm:spPr/>
    </dgm:pt>
    <dgm:pt modelId="{3A2637C8-6A15-475C-A700-9763029EAA16}" type="pres">
      <dgm:prSet presAssocID="{49973693-9E6E-4B85-BD01-24E92F58B39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02B9CD-8BBB-44D1-9506-79FED63A3D2C}" type="pres">
      <dgm:prSet presAssocID="{49973693-9E6E-4B85-BD01-24E92F58B391}" presName="hierChild2" presStyleCnt="0"/>
      <dgm:spPr/>
    </dgm:pt>
    <dgm:pt modelId="{BFFDB4E4-6CBC-4AA8-875E-2DEB6BECBEEA}" type="pres">
      <dgm:prSet presAssocID="{E81F5C42-1F58-472E-AF72-C9165C05A9E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3BB5FEE-0F5F-43C6-9FCF-888C53701F46}" type="pres">
      <dgm:prSet presAssocID="{8FEA5EB7-9E6C-485D-8EE8-8C847AD9F0E9}" presName="hierRoot2" presStyleCnt="0"/>
      <dgm:spPr/>
    </dgm:pt>
    <dgm:pt modelId="{4C16F372-4B44-40BB-86FA-C09FE4F61A83}" type="pres">
      <dgm:prSet presAssocID="{8FEA5EB7-9E6C-485D-8EE8-8C847AD9F0E9}" presName="composite2" presStyleCnt="0"/>
      <dgm:spPr/>
    </dgm:pt>
    <dgm:pt modelId="{AFAC277A-F8C3-4B5C-A134-40FD77C562F8}" type="pres">
      <dgm:prSet presAssocID="{8FEA5EB7-9E6C-485D-8EE8-8C847AD9F0E9}" presName="background2" presStyleLbl="node2" presStyleIdx="0" presStyleCnt="2"/>
      <dgm:spPr/>
    </dgm:pt>
    <dgm:pt modelId="{A0A1F509-1D39-4762-BDB7-3E8C51FAAC52}" type="pres">
      <dgm:prSet presAssocID="{8FEA5EB7-9E6C-485D-8EE8-8C847AD9F0E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601DF2-4058-4B01-A16F-905089B95A44}" type="pres">
      <dgm:prSet presAssocID="{8FEA5EB7-9E6C-485D-8EE8-8C847AD9F0E9}" presName="hierChild3" presStyleCnt="0"/>
      <dgm:spPr/>
    </dgm:pt>
    <dgm:pt modelId="{ACEA08BB-3927-4E8D-88C4-FDCB7A03085B}" type="pres">
      <dgm:prSet presAssocID="{D2238750-FB4D-468E-8D8E-55BC8E9E8BE5}" presName="Name17" presStyleLbl="parChTrans1D3" presStyleIdx="0" presStyleCnt="1"/>
      <dgm:spPr/>
      <dgm:t>
        <a:bodyPr/>
        <a:lstStyle/>
        <a:p>
          <a:endParaRPr lang="en-US"/>
        </a:p>
      </dgm:t>
    </dgm:pt>
    <dgm:pt modelId="{0482BBD7-10EA-41B6-8F14-297F9F2016E6}" type="pres">
      <dgm:prSet presAssocID="{791A668E-EC18-4C7A-9623-4A2C07FC34FB}" presName="hierRoot3" presStyleCnt="0"/>
      <dgm:spPr/>
    </dgm:pt>
    <dgm:pt modelId="{9F68EA3A-2131-4795-875F-85A9616F8DB6}" type="pres">
      <dgm:prSet presAssocID="{791A668E-EC18-4C7A-9623-4A2C07FC34FB}" presName="composite3" presStyleCnt="0"/>
      <dgm:spPr/>
    </dgm:pt>
    <dgm:pt modelId="{AF79D511-1EAB-44AC-A840-17BAB7CFE8BF}" type="pres">
      <dgm:prSet presAssocID="{791A668E-EC18-4C7A-9623-4A2C07FC34FB}" presName="background3" presStyleLbl="node3" presStyleIdx="0" presStyleCnt="1"/>
      <dgm:spPr/>
    </dgm:pt>
    <dgm:pt modelId="{89DF13A1-20EC-4BAF-9981-C2A16E818EBD}" type="pres">
      <dgm:prSet presAssocID="{791A668E-EC18-4C7A-9623-4A2C07FC34FB}" presName="text3" presStyleLbl="fgAcc3" presStyleIdx="0" presStyleCnt="1" custLinFactNeighborX="63133" custLinFactNeighborY="2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56EF3A-70B4-482B-816E-12B48CE0983E}" type="pres">
      <dgm:prSet presAssocID="{791A668E-EC18-4C7A-9623-4A2C07FC34FB}" presName="hierChild4" presStyleCnt="0"/>
      <dgm:spPr/>
    </dgm:pt>
    <dgm:pt modelId="{2FAD6346-DD1F-4A93-B7E2-D3CA6BEDE5E4}" type="pres">
      <dgm:prSet presAssocID="{874CD469-1FA3-43A9-88CB-A900B1D93C6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7BA47EA-1644-4F23-8018-53D94105E2AF}" type="pres">
      <dgm:prSet presAssocID="{DDCA239D-5200-4CB5-AF39-CFCF98AF9043}" presName="hierRoot2" presStyleCnt="0"/>
      <dgm:spPr/>
    </dgm:pt>
    <dgm:pt modelId="{D83C883A-F6EF-498D-B369-FE6C7E8A9115}" type="pres">
      <dgm:prSet presAssocID="{DDCA239D-5200-4CB5-AF39-CFCF98AF9043}" presName="composite2" presStyleCnt="0"/>
      <dgm:spPr/>
    </dgm:pt>
    <dgm:pt modelId="{6092430C-C55F-404D-B597-1599A935A74D}" type="pres">
      <dgm:prSet presAssocID="{DDCA239D-5200-4CB5-AF39-CFCF98AF9043}" presName="background2" presStyleLbl="node2" presStyleIdx="1" presStyleCnt="2"/>
      <dgm:spPr/>
    </dgm:pt>
    <dgm:pt modelId="{D3173F25-4631-4C1C-A4BC-16E81B61AA9C}" type="pres">
      <dgm:prSet presAssocID="{DDCA239D-5200-4CB5-AF39-CFCF98AF904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66D70A-9598-48D9-9FAA-E1C0A9480C52}" type="pres">
      <dgm:prSet presAssocID="{DDCA239D-5200-4CB5-AF39-CFCF98AF9043}" presName="hierChild3" presStyleCnt="0"/>
      <dgm:spPr/>
    </dgm:pt>
  </dgm:ptLst>
  <dgm:cxnLst>
    <dgm:cxn modelId="{865B2146-CCA4-41AB-A9FD-70EB2742745C}" type="presOf" srcId="{D2238750-FB4D-468E-8D8E-55BC8E9E8BE5}" destId="{ACEA08BB-3927-4E8D-88C4-FDCB7A03085B}" srcOrd="0" destOrd="0" presId="urn:microsoft.com/office/officeart/2005/8/layout/hierarchy1"/>
    <dgm:cxn modelId="{824EF6D5-5C57-4628-9447-B64023C236A7}" type="presOf" srcId="{874CD469-1FA3-43A9-88CB-A900B1D93C61}" destId="{2FAD6346-DD1F-4A93-B7E2-D3CA6BEDE5E4}" srcOrd="0" destOrd="0" presId="urn:microsoft.com/office/officeart/2005/8/layout/hierarchy1"/>
    <dgm:cxn modelId="{6CD9F315-FC99-4C92-A6E2-E9E4BC6292D7}" type="presOf" srcId="{E81F5C42-1F58-472E-AF72-C9165C05A9EB}" destId="{BFFDB4E4-6CBC-4AA8-875E-2DEB6BECBEEA}" srcOrd="0" destOrd="0" presId="urn:microsoft.com/office/officeart/2005/8/layout/hierarchy1"/>
    <dgm:cxn modelId="{0C988D39-352E-4982-858E-91B4DBA99C7D}" srcId="{8FEA5EB7-9E6C-485D-8EE8-8C847AD9F0E9}" destId="{791A668E-EC18-4C7A-9623-4A2C07FC34FB}" srcOrd="0" destOrd="0" parTransId="{D2238750-FB4D-468E-8D8E-55BC8E9E8BE5}" sibTransId="{65941D12-A34E-4F45-BE80-798137E676E8}"/>
    <dgm:cxn modelId="{EACE1DB7-C0B3-4E0F-90D6-8B1A7FF8974D}" type="presOf" srcId="{DDCA239D-5200-4CB5-AF39-CFCF98AF9043}" destId="{D3173F25-4631-4C1C-A4BC-16E81B61AA9C}" srcOrd="0" destOrd="0" presId="urn:microsoft.com/office/officeart/2005/8/layout/hierarchy1"/>
    <dgm:cxn modelId="{7279211C-10DF-40F2-86B6-2BC4625B3091}" srcId="{49973693-9E6E-4B85-BD01-24E92F58B391}" destId="{8FEA5EB7-9E6C-485D-8EE8-8C847AD9F0E9}" srcOrd="0" destOrd="0" parTransId="{E81F5C42-1F58-472E-AF72-C9165C05A9EB}" sibTransId="{79A51D97-1E47-4229-BB70-5985CB98334A}"/>
    <dgm:cxn modelId="{BF593033-5311-4E4A-8FCB-B8383A6B4C61}" type="presOf" srcId="{8FEA5EB7-9E6C-485D-8EE8-8C847AD9F0E9}" destId="{A0A1F509-1D39-4762-BDB7-3E8C51FAAC52}" srcOrd="0" destOrd="0" presId="urn:microsoft.com/office/officeart/2005/8/layout/hierarchy1"/>
    <dgm:cxn modelId="{06D1D944-8C80-4DC8-8524-808275DDF4D5}" type="presOf" srcId="{421BFD84-26F9-4D76-B3B1-754015C43C85}" destId="{7A2E9B69-F5D5-4FDE-B920-820473DDC665}" srcOrd="0" destOrd="0" presId="urn:microsoft.com/office/officeart/2005/8/layout/hierarchy1"/>
    <dgm:cxn modelId="{26F82C85-D3DC-4769-AA4B-1A0094F3157B}" srcId="{421BFD84-26F9-4D76-B3B1-754015C43C85}" destId="{49973693-9E6E-4B85-BD01-24E92F58B391}" srcOrd="0" destOrd="0" parTransId="{E4BC1269-FB23-4F60-ADA1-80A5B8491513}" sibTransId="{3E2B08FF-9F08-4DF0-9B82-402F553F956C}"/>
    <dgm:cxn modelId="{62A3E7C1-8CD3-4DE3-8079-3C3A72A27771}" type="presOf" srcId="{49973693-9E6E-4B85-BD01-24E92F58B391}" destId="{3A2637C8-6A15-475C-A700-9763029EAA16}" srcOrd="0" destOrd="0" presId="urn:microsoft.com/office/officeart/2005/8/layout/hierarchy1"/>
    <dgm:cxn modelId="{6E9C0B73-4A80-4A09-8486-FBE8D4039619}" srcId="{49973693-9E6E-4B85-BD01-24E92F58B391}" destId="{DDCA239D-5200-4CB5-AF39-CFCF98AF9043}" srcOrd="1" destOrd="0" parTransId="{874CD469-1FA3-43A9-88CB-A900B1D93C61}" sibTransId="{7A5B309C-18A1-43DE-BA3A-11EC484B1F9D}"/>
    <dgm:cxn modelId="{3AAFDBA7-AEF0-442E-8938-2FD8CBEA9CB4}" type="presOf" srcId="{791A668E-EC18-4C7A-9623-4A2C07FC34FB}" destId="{89DF13A1-20EC-4BAF-9981-C2A16E818EBD}" srcOrd="0" destOrd="0" presId="urn:microsoft.com/office/officeart/2005/8/layout/hierarchy1"/>
    <dgm:cxn modelId="{125D185F-22F3-4126-B56A-4D47BFEA47F5}" type="presParOf" srcId="{7A2E9B69-F5D5-4FDE-B920-820473DDC665}" destId="{3705B048-65A5-4D59-A7E4-29095BDDB71F}" srcOrd="0" destOrd="0" presId="urn:microsoft.com/office/officeart/2005/8/layout/hierarchy1"/>
    <dgm:cxn modelId="{32B75AE4-EDB9-420B-8F35-0E7C50D698BF}" type="presParOf" srcId="{3705B048-65A5-4D59-A7E4-29095BDDB71F}" destId="{004F33F0-E4AB-4DF2-84B4-0693B1AF5D37}" srcOrd="0" destOrd="0" presId="urn:microsoft.com/office/officeart/2005/8/layout/hierarchy1"/>
    <dgm:cxn modelId="{407FB614-5EC0-4414-91B0-44B930928659}" type="presParOf" srcId="{004F33F0-E4AB-4DF2-84B4-0693B1AF5D37}" destId="{80B5764C-E615-4072-8B58-2252778A243D}" srcOrd="0" destOrd="0" presId="urn:microsoft.com/office/officeart/2005/8/layout/hierarchy1"/>
    <dgm:cxn modelId="{AF314D4E-AADF-4899-AEE3-EB0171B03FB1}" type="presParOf" srcId="{004F33F0-E4AB-4DF2-84B4-0693B1AF5D37}" destId="{3A2637C8-6A15-475C-A700-9763029EAA16}" srcOrd="1" destOrd="0" presId="urn:microsoft.com/office/officeart/2005/8/layout/hierarchy1"/>
    <dgm:cxn modelId="{8E8C08C1-9A1E-4522-8C1D-71129AD2B889}" type="presParOf" srcId="{3705B048-65A5-4D59-A7E4-29095BDDB71F}" destId="{C302B9CD-8BBB-44D1-9506-79FED63A3D2C}" srcOrd="1" destOrd="0" presId="urn:microsoft.com/office/officeart/2005/8/layout/hierarchy1"/>
    <dgm:cxn modelId="{4D4010D1-1EE7-47FC-BBFE-5F7BA4302C15}" type="presParOf" srcId="{C302B9CD-8BBB-44D1-9506-79FED63A3D2C}" destId="{BFFDB4E4-6CBC-4AA8-875E-2DEB6BECBEEA}" srcOrd="0" destOrd="0" presId="urn:microsoft.com/office/officeart/2005/8/layout/hierarchy1"/>
    <dgm:cxn modelId="{4B030FCC-2AF0-4207-98F9-43E3A6E5FB9D}" type="presParOf" srcId="{C302B9CD-8BBB-44D1-9506-79FED63A3D2C}" destId="{73BB5FEE-0F5F-43C6-9FCF-888C53701F46}" srcOrd="1" destOrd="0" presId="urn:microsoft.com/office/officeart/2005/8/layout/hierarchy1"/>
    <dgm:cxn modelId="{04BF6558-33C9-4A24-891B-6F6D5EC576A7}" type="presParOf" srcId="{73BB5FEE-0F5F-43C6-9FCF-888C53701F46}" destId="{4C16F372-4B44-40BB-86FA-C09FE4F61A83}" srcOrd="0" destOrd="0" presId="urn:microsoft.com/office/officeart/2005/8/layout/hierarchy1"/>
    <dgm:cxn modelId="{098DADB7-C894-49E2-A732-D00FEFE3A462}" type="presParOf" srcId="{4C16F372-4B44-40BB-86FA-C09FE4F61A83}" destId="{AFAC277A-F8C3-4B5C-A134-40FD77C562F8}" srcOrd="0" destOrd="0" presId="urn:microsoft.com/office/officeart/2005/8/layout/hierarchy1"/>
    <dgm:cxn modelId="{295784CB-0D2D-48A1-8F60-AB729D49B414}" type="presParOf" srcId="{4C16F372-4B44-40BB-86FA-C09FE4F61A83}" destId="{A0A1F509-1D39-4762-BDB7-3E8C51FAAC52}" srcOrd="1" destOrd="0" presId="urn:microsoft.com/office/officeart/2005/8/layout/hierarchy1"/>
    <dgm:cxn modelId="{FAD39ACC-6E11-46A0-9C27-1B4D75D8E09A}" type="presParOf" srcId="{73BB5FEE-0F5F-43C6-9FCF-888C53701F46}" destId="{F9601DF2-4058-4B01-A16F-905089B95A44}" srcOrd="1" destOrd="0" presId="urn:microsoft.com/office/officeart/2005/8/layout/hierarchy1"/>
    <dgm:cxn modelId="{EED9C5B7-9E65-48FE-BC90-CDADFDDB5E52}" type="presParOf" srcId="{F9601DF2-4058-4B01-A16F-905089B95A44}" destId="{ACEA08BB-3927-4E8D-88C4-FDCB7A03085B}" srcOrd="0" destOrd="0" presId="urn:microsoft.com/office/officeart/2005/8/layout/hierarchy1"/>
    <dgm:cxn modelId="{21091E65-3A0A-46D9-9CEE-19DC47604071}" type="presParOf" srcId="{F9601DF2-4058-4B01-A16F-905089B95A44}" destId="{0482BBD7-10EA-41B6-8F14-297F9F2016E6}" srcOrd="1" destOrd="0" presId="urn:microsoft.com/office/officeart/2005/8/layout/hierarchy1"/>
    <dgm:cxn modelId="{FE4024A9-2FB8-4747-9A7B-52139D18BB37}" type="presParOf" srcId="{0482BBD7-10EA-41B6-8F14-297F9F2016E6}" destId="{9F68EA3A-2131-4795-875F-85A9616F8DB6}" srcOrd="0" destOrd="0" presId="urn:microsoft.com/office/officeart/2005/8/layout/hierarchy1"/>
    <dgm:cxn modelId="{72BAE0EE-2371-406F-BAE8-4A3AAE121095}" type="presParOf" srcId="{9F68EA3A-2131-4795-875F-85A9616F8DB6}" destId="{AF79D511-1EAB-44AC-A840-17BAB7CFE8BF}" srcOrd="0" destOrd="0" presId="urn:microsoft.com/office/officeart/2005/8/layout/hierarchy1"/>
    <dgm:cxn modelId="{60667D43-3572-416F-AF9F-3E6B99F72CBE}" type="presParOf" srcId="{9F68EA3A-2131-4795-875F-85A9616F8DB6}" destId="{89DF13A1-20EC-4BAF-9981-C2A16E818EBD}" srcOrd="1" destOrd="0" presId="urn:microsoft.com/office/officeart/2005/8/layout/hierarchy1"/>
    <dgm:cxn modelId="{FBD65344-7720-4E98-9773-6B9B8CCF0C6F}" type="presParOf" srcId="{0482BBD7-10EA-41B6-8F14-297F9F2016E6}" destId="{1456EF3A-70B4-482B-816E-12B48CE0983E}" srcOrd="1" destOrd="0" presId="urn:microsoft.com/office/officeart/2005/8/layout/hierarchy1"/>
    <dgm:cxn modelId="{021E9505-5E78-484B-8C38-A4ABB1FAF5BE}" type="presParOf" srcId="{C302B9CD-8BBB-44D1-9506-79FED63A3D2C}" destId="{2FAD6346-DD1F-4A93-B7E2-D3CA6BEDE5E4}" srcOrd="2" destOrd="0" presId="urn:microsoft.com/office/officeart/2005/8/layout/hierarchy1"/>
    <dgm:cxn modelId="{CF0E07D7-35AB-412B-8728-DCDA203C8B82}" type="presParOf" srcId="{C302B9CD-8BBB-44D1-9506-79FED63A3D2C}" destId="{C7BA47EA-1644-4F23-8018-53D94105E2AF}" srcOrd="3" destOrd="0" presId="urn:microsoft.com/office/officeart/2005/8/layout/hierarchy1"/>
    <dgm:cxn modelId="{30A330C5-9743-4FAD-BC39-0257D4B65506}" type="presParOf" srcId="{C7BA47EA-1644-4F23-8018-53D94105E2AF}" destId="{D83C883A-F6EF-498D-B369-FE6C7E8A9115}" srcOrd="0" destOrd="0" presId="urn:microsoft.com/office/officeart/2005/8/layout/hierarchy1"/>
    <dgm:cxn modelId="{2B652D80-53BE-43AB-9A7E-DE243C19EEE9}" type="presParOf" srcId="{D83C883A-F6EF-498D-B369-FE6C7E8A9115}" destId="{6092430C-C55F-404D-B597-1599A935A74D}" srcOrd="0" destOrd="0" presId="urn:microsoft.com/office/officeart/2005/8/layout/hierarchy1"/>
    <dgm:cxn modelId="{7480F787-DE2C-4828-9058-84BE9974B00A}" type="presParOf" srcId="{D83C883A-F6EF-498D-B369-FE6C7E8A9115}" destId="{D3173F25-4631-4C1C-A4BC-16E81B61AA9C}" srcOrd="1" destOrd="0" presId="urn:microsoft.com/office/officeart/2005/8/layout/hierarchy1"/>
    <dgm:cxn modelId="{3BE59F33-B29B-45D6-8627-41403944084A}" type="presParOf" srcId="{C7BA47EA-1644-4F23-8018-53D94105E2AF}" destId="{DD66D70A-9598-48D9-9FAA-E1C0A9480C5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6346-DD1F-4A93-B7E2-D3CA6BEDE5E4}">
      <dsp:nvSpPr>
        <dsp:cNvPr id="0" name=""/>
        <dsp:cNvSpPr/>
      </dsp:nvSpPr>
      <dsp:spPr>
        <a:xfrm>
          <a:off x="4679881" y="1382853"/>
          <a:ext cx="1327900" cy="631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662"/>
              </a:lnTo>
              <a:lnTo>
                <a:pt x="1327900" y="430662"/>
              </a:lnTo>
              <a:lnTo>
                <a:pt x="1327900" y="6319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EA08BB-3927-4E8D-88C4-FDCB7A03085B}">
      <dsp:nvSpPr>
        <dsp:cNvPr id="0" name=""/>
        <dsp:cNvSpPr/>
      </dsp:nvSpPr>
      <dsp:spPr>
        <a:xfrm>
          <a:off x="3351981" y="3394622"/>
          <a:ext cx="1371834" cy="634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546"/>
              </a:lnTo>
              <a:lnTo>
                <a:pt x="1371834" y="433546"/>
              </a:lnTo>
              <a:lnTo>
                <a:pt x="1371834" y="6348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DB4E4-6CBC-4AA8-875E-2DEB6BECBEEA}">
      <dsp:nvSpPr>
        <dsp:cNvPr id="0" name=""/>
        <dsp:cNvSpPr/>
      </dsp:nvSpPr>
      <dsp:spPr>
        <a:xfrm>
          <a:off x="3351981" y="1382853"/>
          <a:ext cx="1327900" cy="631959"/>
        </a:xfrm>
        <a:custGeom>
          <a:avLst/>
          <a:gdLst/>
          <a:ahLst/>
          <a:cxnLst/>
          <a:rect l="0" t="0" r="0" b="0"/>
          <a:pathLst>
            <a:path>
              <a:moveTo>
                <a:pt x="1327900" y="0"/>
              </a:moveTo>
              <a:lnTo>
                <a:pt x="1327900" y="430662"/>
              </a:lnTo>
              <a:lnTo>
                <a:pt x="0" y="430662"/>
              </a:lnTo>
              <a:lnTo>
                <a:pt x="0" y="6319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B5764C-E615-4072-8B58-2252778A243D}">
      <dsp:nvSpPr>
        <dsp:cNvPr id="0" name=""/>
        <dsp:cNvSpPr/>
      </dsp:nvSpPr>
      <dsp:spPr>
        <a:xfrm>
          <a:off x="3593417" y="3044"/>
          <a:ext cx="2172927" cy="1379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A2637C8-6A15-475C-A700-9763029EAA16}">
      <dsp:nvSpPr>
        <dsp:cNvPr id="0" name=""/>
        <dsp:cNvSpPr/>
      </dsp:nvSpPr>
      <dsp:spPr>
        <a:xfrm>
          <a:off x="3834854" y="232408"/>
          <a:ext cx="2172927" cy="1379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</a:rPr>
            <a:t>Product Development to global standards</a:t>
          </a:r>
          <a:endParaRPr lang="en-US" sz="2000" kern="1200" dirty="0">
            <a:latin typeface="Calibri" pitchFamily="34" charset="0"/>
          </a:endParaRPr>
        </a:p>
      </dsp:txBody>
      <dsp:txXfrm>
        <a:off x="3875267" y="272821"/>
        <a:ext cx="2092101" cy="1298983"/>
      </dsp:txXfrm>
    </dsp:sp>
    <dsp:sp modelId="{AFAC277A-F8C3-4B5C-A134-40FD77C562F8}">
      <dsp:nvSpPr>
        <dsp:cNvPr id="0" name=""/>
        <dsp:cNvSpPr/>
      </dsp:nvSpPr>
      <dsp:spPr>
        <a:xfrm>
          <a:off x="2265517" y="2014813"/>
          <a:ext cx="2172927" cy="1379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0A1F509-1D39-4762-BDB7-3E8C51FAAC52}">
      <dsp:nvSpPr>
        <dsp:cNvPr id="0" name=""/>
        <dsp:cNvSpPr/>
      </dsp:nvSpPr>
      <dsp:spPr>
        <a:xfrm>
          <a:off x="2506953" y="2244177"/>
          <a:ext cx="2172927" cy="1379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</a:rPr>
            <a:t>Launch Product in India</a:t>
          </a:r>
          <a:endParaRPr lang="en-US" sz="2000" kern="1200" dirty="0">
            <a:latin typeface="Calibri" pitchFamily="34" charset="0"/>
          </a:endParaRPr>
        </a:p>
      </dsp:txBody>
      <dsp:txXfrm>
        <a:off x="2547366" y="2284590"/>
        <a:ext cx="2092101" cy="1298983"/>
      </dsp:txXfrm>
    </dsp:sp>
    <dsp:sp modelId="{AF79D511-1EAB-44AC-A840-17BAB7CFE8BF}">
      <dsp:nvSpPr>
        <dsp:cNvPr id="0" name=""/>
        <dsp:cNvSpPr/>
      </dsp:nvSpPr>
      <dsp:spPr>
        <a:xfrm>
          <a:off x="3637352" y="4029465"/>
          <a:ext cx="2172927" cy="1379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DF13A1-20EC-4BAF-9981-C2A16E818EBD}">
      <dsp:nvSpPr>
        <dsp:cNvPr id="0" name=""/>
        <dsp:cNvSpPr/>
      </dsp:nvSpPr>
      <dsp:spPr>
        <a:xfrm>
          <a:off x="3878788" y="4258830"/>
          <a:ext cx="2172927" cy="1379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latin typeface="Calibri" pitchFamily="34" charset="0"/>
            </a:rPr>
            <a:t>Launch Product in Regulated Markets</a:t>
          </a:r>
          <a:endParaRPr lang="en-US" sz="2000" b="0" kern="1200" dirty="0">
            <a:latin typeface="Calibri" pitchFamily="34" charset="0"/>
          </a:endParaRPr>
        </a:p>
      </dsp:txBody>
      <dsp:txXfrm>
        <a:off x="3919201" y="4299243"/>
        <a:ext cx="2092101" cy="1298983"/>
      </dsp:txXfrm>
    </dsp:sp>
    <dsp:sp modelId="{6092430C-C55F-404D-B597-1599A935A74D}">
      <dsp:nvSpPr>
        <dsp:cNvPr id="0" name=""/>
        <dsp:cNvSpPr/>
      </dsp:nvSpPr>
      <dsp:spPr>
        <a:xfrm>
          <a:off x="4921318" y="2014813"/>
          <a:ext cx="2172927" cy="1379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173F25-4631-4C1C-A4BC-16E81B61AA9C}">
      <dsp:nvSpPr>
        <dsp:cNvPr id="0" name=""/>
        <dsp:cNvSpPr/>
      </dsp:nvSpPr>
      <dsp:spPr>
        <a:xfrm>
          <a:off x="5162754" y="2244177"/>
          <a:ext cx="2172927" cy="1379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latin typeface="Calibri" pitchFamily="34" charset="0"/>
            </a:rPr>
            <a:t>Launch Product in </a:t>
          </a:r>
          <a:r>
            <a:rPr lang="en-US" sz="2000" b="0" kern="1200" dirty="0" err="1" smtClean="0">
              <a:latin typeface="Calibri" pitchFamily="34" charset="0"/>
            </a:rPr>
            <a:t>RoW</a:t>
          </a:r>
          <a:r>
            <a:rPr lang="en-US" sz="2000" b="0" kern="1200" dirty="0" smtClean="0">
              <a:latin typeface="Calibri" pitchFamily="34" charset="0"/>
            </a:rPr>
            <a:t> (</a:t>
          </a:r>
          <a:r>
            <a:rPr lang="en-US" sz="2000" kern="1200" dirty="0" smtClean="0">
              <a:latin typeface="Calibri" pitchFamily="34" charset="0"/>
            </a:rPr>
            <a:t>Semi-regulated markets)</a:t>
          </a:r>
          <a:endParaRPr lang="en-US" sz="2000" b="0" kern="1200" dirty="0">
            <a:latin typeface="Calibri" pitchFamily="34" charset="0"/>
          </a:endParaRPr>
        </a:p>
      </dsp:txBody>
      <dsp:txXfrm>
        <a:off x="5203167" y="2284590"/>
        <a:ext cx="2092101" cy="1298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93" cy="479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02" y="0"/>
            <a:ext cx="3169693" cy="479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AA0BA-3B1C-49EA-86FB-94F94AF83AB4}" type="datetimeFigureOut">
              <a:rPr lang="en-US" smtClean="0"/>
              <a:pPr/>
              <a:t>16/05/13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684"/>
            <a:ext cx="3169693" cy="4799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802" y="9119684"/>
            <a:ext cx="3169693" cy="4799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D472D-8B89-46C0-B1B1-07C992638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8543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7429DD55-8700-4EB9-8138-3AD880ED5FB4}" type="datetimeFigureOut">
              <a:rPr lang="en-US"/>
              <a:pPr>
                <a:defRPr/>
              </a:pPr>
              <a:t>16/05/13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N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839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N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00FFCED-C7E2-4D73-AE46-91AE6711EA5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22783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7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CRU</a:t>
            </a: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74725" eaLnBrk="0" hangingPunct="0"/>
            <a:fld id="{BADADC50-82B7-4FB4-9B8B-B4F8B4C39CE2}" type="slidenum">
              <a:rPr lang="en-US" smtClean="0">
                <a:ea typeface="ＭＳ Ｐゴシック" pitchFamily="34" charset="-128"/>
              </a:rPr>
              <a:pPr defTabSz="974725" eaLnBrk="0" hangingPunct="0"/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pinworld.com/index.htm" TargetMode="Externa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D:\nicks computer\pres pro stuff\medical animated\dna\DNA_title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10150475" cy="761682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035925" y="7354889"/>
            <a:ext cx="2114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494" tIns="50746" rIns="101494" bIns="50746"/>
          <a:lstStyle/>
          <a:p>
            <a:pPr algn="r" defTabSz="1014348"/>
            <a:endParaRPr lang="en-US" sz="1600" dirty="0"/>
          </a:p>
        </p:txBody>
      </p:sp>
      <p:pic>
        <p:nvPicPr>
          <p:cNvPr id="6" name="Picture 2" descr="http://www.lupinworld.com/logonew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0864" y="1"/>
            <a:ext cx="139382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97039" y="4064005"/>
            <a:ext cx="7743824" cy="194627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IN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14500" y="2774950"/>
            <a:ext cx="7726363" cy="1270000"/>
          </a:xfrm>
        </p:spPr>
        <p:txBody>
          <a:bodyPr anchor="t"/>
          <a:lstStyle>
            <a:lvl1pPr algn="ctr" defTabSz="914283" rtl="0" eaLnBrk="1" latinLnBrk="0" hangingPunct="1">
              <a:spcBef>
                <a:spcPct val="0"/>
              </a:spcBef>
              <a:buNone/>
              <a:defRPr lang="en-IN" sz="4800" b="1" kern="1200" cap="all" dirty="0">
                <a:solidFill>
                  <a:srgbClr val="4D5814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138" y="5332413"/>
            <a:ext cx="6091237" cy="628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9138" y="681043"/>
            <a:ext cx="6091237" cy="4570412"/>
          </a:xfrm>
        </p:spPr>
        <p:txBody>
          <a:bodyPr/>
          <a:lstStyle>
            <a:lvl1pPr marL="0" indent="0">
              <a:buNone/>
              <a:defRPr sz="3200"/>
            </a:lvl1pPr>
            <a:lvl2pPr marL="457053" indent="0">
              <a:buNone/>
              <a:defRPr sz="2800"/>
            </a:lvl2pPr>
            <a:lvl3pPr marL="914108" indent="0">
              <a:buNone/>
              <a:defRPr sz="2400"/>
            </a:lvl3pPr>
            <a:lvl4pPr marL="1371163" indent="0">
              <a:buNone/>
              <a:defRPr sz="2000"/>
            </a:lvl4pPr>
            <a:lvl5pPr marL="1828217" indent="0">
              <a:buNone/>
              <a:defRPr sz="2000"/>
            </a:lvl5pPr>
            <a:lvl6pPr marL="2285272" indent="0">
              <a:buNone/>
              <a:defRPr sz="2000"/>
            </a:lvl6pPr>
            <a:lvl7pPr marL="2742326" indent="0">
              <a:buNone/>
              <a:defRPr sz="2000"/>
            </a:lvl7pPr>
            <a:lvl8pPr marL="3199378" indent="0">
              <a:buNone/>
              <a:defRPr sz="2000"/>
            </a:lvl8pPr>
            <a:lvl9pPr marL="3656434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9138" y="5961063"/>
            <a:ext cx="6091237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053" indent="0">
              <a:buNone/>
              <a:defRPr sz="1200"/>
            </a:lvl2pPr>
            <a:lvl3pPr marL="914108" indent="0">
              <a:buNone/>
              <a:defRPr sz="1000"/>
            </a:lvl3pPr>
            <a:lvl4pPr marL="1371163" indent="0">
              <a:buNone/>
              <a:defRPr sz="900"/>
            </a:lvl4pPr>
            <a:lvl5pPr marL="1828217" indent="0">
              <a:buNone/>
              <a:defRPr sz="900"/>
            </a:lvl5pPr>
            <a:lvl6pPr marL="2285272" indent="0">
              <a:buNone/>
              <a:defRPr sz="900"/>
            </a:lvl6pPr>
            <a:lvl7pPr marL="2742326" indent="0">
              <a:buNone/>
              <a:defRPr sz="900"/>
            </a:lvl7pPr>
            <a:lvl8pPr marL="3199378" indent="0">
              <a:buNone/>
              <a:defRPr sz="900"/>
            </a:lvl8pPr>
            <a:lvl9pPr marL="36564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7612A-82F1-4C23-BD72-16F307222A3F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E0EF1-CFE9-430B-A034-E5352FD9EDD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5500" y="187330"/>
            <a:ext cx="2232026" cy="6950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9" y="187330"/>
            <a:ext cx="6543675" cy="6950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5244A-984E-4966-B892-8D9906B93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035925" y="7354889"/>
            <a:ext cx="2114550" cy="26193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0F56B-F2F4-42EE-8A26-AC849DCCF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07524" y="305027"/>
            <a:ext cx="9135428" cy="64989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631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D:\nicks computer\pres pro stuff\medical animated\dna\DNA_title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10150475" cy="761682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035925" y="7354889"/>
            <a:ext cx="2114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494" tIns="50746" rIns="101494" bIns="50746"/>
          <a:lstStyle/>
          <a:p>
            <a:pPr algn="r" defTabSz="1014348"/>
            <a:endParaRPr lang="en-US" sz="160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97039" y="4064005"/>
            <a:ext cx="7743824" cy="194627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IN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14500" y="2774950"/>
            <a:ext cx="7726363" cy="1270000"/>
          </a:xfrm>
        </p:spPr>
        <p:txBody>
          <a:bodyPr anchor="t"/>
          <a:lstStyle>
            <a:lvl1pPr algn="ctr" defTabSz="914283" rtl="0" eaLnBrk="1" latinLnBrk="0" hangingPunct="1">
              <a:spcBef>
                <a:spcPct val="0"/>
              </a:spcBef>
              <a:buNone/>
              <a:defRPr lang="en-IN" sz="4800" b="1" kern="1200" cap="all" dirty="0">
                <a:solidFill>
                  <a:srgbClr val="4D5814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134" y="236539"/>
            <a:ext cx="7828070" cy="99377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065CE-E2EE-43E3-9253-B622C2794BB2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693" y="4894263"/>
            <a:ext cx="8628062" cy="15128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93" y="3228975"/>
            <a:ext cx="8628062" cy="16652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3" indent="0">
              <a:buNone/>
              <a:defRPr sz="1800"/>
            </a:lvl2pPr>
            <a:lvl3pPr marL="914108" indent="0">
              <a:buNone/>
              <a:defRPr sz="1600"/>
            </a:lvl3pPr>
            <a:lvl4pPr marL="1371163" indent="0">
              <a:buNone/>
              <a:defRPr sz="1400"/>
            </a:lvl4pPr>
            <a:lvl5pPr marL="1828217" indent="0">
              <a:buNone/>
              <a:defRPr sz="1400"/>
            </a:lvl5pPr>
            <a:lvl6pPr marL="2285272" indent="0">
              <a:buNone/>
              <a:defRPr sz="1400"/>
            </a:lvl6pPr>
            <a:lvl7pPr marL="2742326" indent="0">
              <a:buNone/>
              <a:defRPr sz="1400"/>
            </a:lvl7pPr>
            <a:lvl8pPr marL="3199378" indent="0">
              <a:buNone/>
              <a:defRPr sz="1400"/>
            </a:lvl8pPr>
            <a:lvl9pPr marL="36564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9A469-CAC4-46BC-9BBC-8457BC99603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701801"/>
            <a:ext cx="4237037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8905" y="1701801"/>
            <a:ext cx="4238625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DAC59-BEDE-4387-B74D-8987306480A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34475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4" y="1704980"/>
            <a:ext cx="4484688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3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3" indent="0">
              <a:buNone/>
              <a:defRPr sz="1600" b="1"/>
            </a:lvl4pPr>
            <a:lvl5pPr marL="1828217" indent="0">
              <a:buNone/>
              <a:defRPr sz="1600" b="1"/>
            </a:lvl5pPr>
            <a:lvl6pPr marL="2285272" indent="0">
              <a:buNone/>
              <a:defRPr sz="1600" b="1"/>
            </a:lvl6pPr>
            <a:lvl7pPr marL="2742326" indent="0">
              <a:buNone/>
              <a:defRPr sz="1600" b="1"/>
            </a:lvl7pPr>
            <a:lvl8pPr marL="3199378" indent="0">
              <a:buNone/>
              <a:defRPr sz="1600" b="1"/>
            </a:lvl8pPr>
            <a:lvl9pPr marL="36564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4" y="2416180"/>
            <a:ext cx="4484688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6200" y="1704980"/>
            <a:ext cx="4486275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3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3" indent="0">
              <a:buNone/>
              <a:defRPr sz="1600" b="1"/>
            </a:lvl4pPr>
            <a:lvl5pPr marL="1828217" indent="0">
              <a:buNone/>
              <a:defRPr sz="1600" b="1"/>
            </a:lvl5pPr>
            <a:lvl6pPr marL="2285272" indent="0">
              <a:buNone/>
              <a:defRPr sz="1600" b="1"/>
            </a:lvl6pPr>
            <a:lvl7pPr marL="2742326" indent="0">
              <a:buNone/>
              <a:defRPr sz="1600" b="1"/>
            </a:lvl7pPr>
            <a:lvl8pPr marL="3199378" indent="0">
              <a:buNone/>
              <a:defRPr sz="1600" b="1"/>
            </a:lvl8pPr>
            <a:lvl9pPr marL="36564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6200" y="2416180"/>
            <a:ext cx="4486275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21C22-EBA1-4583-83A3-A2AEF56AD7D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F3B75-178B-46EA-BB68-F36C12E4926E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315FC-1F3C-4AAD-8821-E3CE4255D27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214"/>
            <a:ext cx="3338513" cy="129063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0" y="303213"/>
            <a:ext cx="5673725" cy="6500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3850"/>
            <a:ext cx="3338513" cy="5210175"/>
          </a:xfrm>
        </p:spPr>
        <p:txBody>
          <a:bodyPr/>
          <a:lstStyle>
            <a:lvl1pPr marL="0" indent="0">
              <a:buNone/>
              <a:defRPr sz="1400"/>
            </a:lvl1pPr>
            <a:lvl2pPr marL="457053" indent="0">
              <a:buNone/>
              <a:defRPr sz="1200"/>
            </a:lvl2pPr>
            <a:lvl3pPr marL="914108" indent="0">
              <a:buNone/>
              <a:defRPr sz="1000"/>
            </a:lvl3pPr>
            <a:lvl4pPr marL="1371163" indent="0">
              <a:buNone/>
              <a:defRPr sz="900"/>
            </a:lvl4pPr>
            <a:lvl5pPr marL="1828217" indent="0">
              <a:buNone/>
              <a:defRPr sz="900"/>
            </a:lvl5pPr>
            <a:lvl6pPr marL="2285272" indent="0">
              <a:buNone/>
              <a:defRPr sz="900"/>
            </a:lvl6pPr>
            <a:lvl7pPr marL="2742326" indent="0">
              <a:buNone/>
              <a:defRPr sz="900"/>
            </a:lvl7pPr>
            <a:lvl8pPr marL="3199378" indent="0">
              <a:buNone/>
              <a:defRPr sz="900"/>
            </a:lvl8pPr>
            <a:lvl9pPr marL="36564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B612E-7F06-45B4-AFD7-526658A7A4A3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://www.lupinworld.com/index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D:\nicks computer\pres pro stuff\medical animated\dna\DNA_txt.jpg"/>
          <p:cNvPicPr>
            <a:picLocks noChangeAspect="1" noChangeArrowheads="1"/>
          </p:cNvPicPr>
          <p:nvPr/>
        </p:nvPicPr>
        <p:blipFill>
          <a:blip r:embed="rId16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10150475" cy="76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3501" y="236539"/>
            <a:ext cx="7885113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494" tIns="50746" rIns="101494" bIns="507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9464" y="1450975"/>
            <a:ext cx="8543925" cy="541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494" tIns="50746" rIns="101494" bIns="50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71051" y="7178676"/>
            <a:ext cx="4794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494" tIns="50746" rIns="101494" bIns="50746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4B5F293-ED2B-477C-B16A-01C359D45984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" y="6924676"/>
            <a:ext cx="10163175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" descr="http://www.lupinworld.com/logonew.jpg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106363"/>
            <a:ext cx="10033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4580" y="7094562"/>
            <a:ext cx="2289155" cy="434187"/>
          </a:xfrm>
          <a:prstGeom prst="rect">
            <a:avLst/>
          </a:prstGeom>
          <a:noFill/>
        </p:spPr>
        <p:txBody>
          <a:bodyPr lIns="91428" tIns="45714" rIns="91428" bIns="45714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200" b="1" spc="50" dirty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Confidential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75968" y="6808810"/>
            <a:ext cx="4408136" cy="923330"/>
          </a:xfrm>
          <a:prstGeom prst="rect">
            <a:avLst/>
          </a:prstGeom>
          <a:noFill/>
        </p:spPr>
        <p:txBody>
          <a:bodyPr lIns="91428" tIns="45714" rIns="91428" bIns="45714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en-US" sz="54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Biotech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  <p:sldLayoutId id="2147483864" r:id="rId13"/>
    <p:sldLayoutId id="214748386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14348" rtl="0" eaLnBrk="0" fontAlgn="base" hangingPunct="0">
        <a:spcBef>
          <a:spcPct val="0"/>
        </a:spcBef>
        <a:spcAft>
          <a:spcPct val="0"/>
        </a:spcAft>
        <a:defRPr sz="4000">
          <a:solidFill>
            <a:srgbClr val="4D5814"/>
          </a:solidFill>
          <a:latin typeface="+mj-lt"/>
          <a:ea typeface="+mj-ea"/>
          <a:cs typeface="+mj-cs"/>
        </a:defRPr>
      </a:lvl1pPr>
      <a:lvl2pPr algn="l" defTabSz="1014348" rtl="0" eaLnBrk="0" fontAlgn="base" hangingPunct="0">
        <a:spcBef>
          <a:spcPct val="0"/>
        </a:spcBef>
        <a:spcAft>
          <a:spcPct val="0"/>
        </a:spcAft>
        <a:defRPr sz="4000">
          <a:solidFill>
            <a:srgbClr val="4D5814"/>
          </a:solidFill>
          <a:latin typeface="Arial" charset="0"/>
        </a:defRPr>
      </a:lvl2pPr>
      <a:lvl3pPr algn="l" defTabSz="1014348" rtl="0" eaLnBrk="0" fontAlgn="base" hangingPunct="0">
        <a:spcBef>
          <a:spcPct val="0"/>
        </a:spcBef>
        <a:spcAft>
          <a:spcPct val="0"/>
        </a:spcAft>
        <a:defRPr sz="4000">
          <a:solidFill>
            <a:srgbClr val="4D5814"/>
          </a:solidFill>
          <a:latin typeface="Arial" charset="0"/>
        </a:defRPr>
      </a:lvl3pPr>
      <a:lvl4pPr algn="l" defTabSz="1014348" rtl="0" eaLnBrk="0" fontAlgn="base" hangingPunct="0">
        <a:spcBef>
          <a:spcPct val="0"/>
        </a:spcBef>
        <a:spcAft>
          <a:spcPct val="0"/>
        </a:spcAft>
        <a:defRPr sz="4000">
          <a:solidFill>
            <a:srgbClr val="4D5814"/>
          </a:solidFill>
          <a:latin typeface="Arial" charset="0"/>
        </a:defRPr>
      </a:lvl4pPr>
      <a:lvl5pPr algn="l" defTabSz="1014348" rtl="0" eaLnBrk="0" fontAlgn="base" hangingPunct="0">
        <a:spcBef>
          <a:spcPct val="0"/>
        </a:spcBef>
        <a:spcAft>
          <a:spcPct val="0"/>
        </a:spcAft>
        <a:defRPr sz="4000">
          <a:solidFill>
            <a:srgbClr val="4D5814"/>
          </a:solidFill>
          <a:latin typeface="Arial" charset="0"/>
        </a:defRPr>
      </a:lvl5pPr>
      <a:lvl6pPr marL="457053" algn="l" defTabSz="101567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08" algn="l" defTabSz="101567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163" algn="l" defTabSz="101567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17" algn="l" defTabSz="101567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79388" indent="-379388" algn="l" defTabSz="1014348" rtl="0" eaLnBrk="0" fontAlgn="base" hangingPunct="0">
        <a:spcBef>
          <a:spcPct val="20000"/>
        </a:spcBef>
        <a:spcAft>
          <a:spcPct val="0"/>
        </a:spcAft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823860" indent="-315893" algn="l" defTabSz="1014348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2pPr>
      <a:lvl3pPr marL="1266745" indent="-250809" algn="l" defTabSz="1014348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774711" indent="-252397" algn="l" defTabSz="101434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82679" indent="-252397" algn="l" defTabSz="101434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40738" indent="-253918" algn="l" defTabSz="1015676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97793" indent="-253918" algn="l" defTabSz="1015676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654847" indent="-253918" algn="l" defTabSz="1015676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111903" indent="-253918" algn="l" defTabSz="1015676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3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3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7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7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-hareeshcp@lupinpharma.com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7"/>
          <p:cNvSpPr>
            <a:spLocks noGrp="1"/>
          </p:cNvSpPr>
          <p:nvPr>
            <p:ph type="subTitle" idx="1"/>
          </p:nvPr>
        </p:nvSpPr>
        <p:spPr>
          <a:xfrm>
            <a:off x="960438" y="4113213"/>
            <a:ext cx="8093075" cy="1371599"/>
          </a:xfrm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en-US" sz="3600" b="1" dirty="0" smtClean="0">
                <a:latin typeface="Calibri" pitchFamily="34" charset="0"/>
              </a:rPr>
              <a:t>Corporate Overview</a:t>
            </a:r>
          </a:p>
          <a:p>
            <a:pPr lvl="1" algn="ctr" eaLnBrk="1" hangingPunct="1">
              <a:buFontTx/>
              <a:buNone/>
            </a:pPr>
            <a:r>
              <a:rPr lang="en-US" sz="3600" dirty="0" smtClean="0">
                <a:latin typeface="Calibri" pitchFamily="34" charset="0"/>
              </a:rPr>
              <a:t>Lupin Ltd.</a:t>
            </a:r>
          </a:p>
          <a:p>
            <a:pPr lvl="1" algn="ctr" eaLnBrk="1" hangingPunct="1">
              <a:buFontTx/>
              <a:buNone/>
            </a:pPr>
            <a:endParaRPr lang="en-US" sz="3600" i="1" dirty="0" smtClean="0">
              <a:latin typeface="Calibri" pitchFamily="34" charset="0"/>
            </a:endParaRPr>
          </a:p>
          <a:p>
            <a:pPr lvl="1" eaLnBrk="1" hangingPunct="1">
              <a:buFont typeface="Arial" charset="0"/>
              <a:buChar char="•"/>
            </a:pPr>
            <a:endParaRPr lang="en-IN" sz="3600" dirty="0" smtClean="0">
              <a:latin typeface="Calibri" pitchFamily="34" charset="0"/>
            </a:endParaRPr>
          </a:p>
        </p:txBody>
      </p:sp>
      <p:sp>
        <p:nvSpPr>
          <p:cNvPr id="9218" name="Title 6"/>
          <p:cNvSpPr>
            <a:spLocks noGrp="1"/>
          </p:cNvSpPr>
          <p:nvPr>
            <p:ph type="ctrTitle"/>
          </p:nvPr>
        </p:nvSpPr>
        <p:spPr>
          <a:xfrm>
            <a:off x="1112840" y="2614613"/>
            <a:ext cx="8358187" cy="1270000"/>
          </a:xfrm>
        </p:spPr>
        <p:txBody>
          <a:bodyPr/>
          <a:lstStyle/>
          <a:p>
            <a:pPr>
              <a:defRPr/>
            </a:pPr>
            <a:r>
              <a:rPr lang="en-US" sz="6600" dirty="0" err="1" smtClean="0"/>
              <a:t>Lupin</a:t>
            </a:r>
            <a:r>
              <a:rPr lang="en-US" sz="6600" dirty="0" smtClean="0"/>
              <a:t> Biotech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0151" y="3683000"/>
            <a:ext cx="26003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4982" y="-1587"/>
            <a:ext cx="389565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5387801"/>
            <a:ext cx="3352799" cy="22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35050" y="227014"/>
            <a:ext cx="7697788" cy="1049337"/>
          </a:xfrm>
        </p:spPr>
        <p:txBody>
          <a:bodyPr/>
          <a:lstStyle/>
          <a:p>
            <a:r>
              <a:rPr lang="en-US" dirty="0" smtClean="0"/>
              <a:t>Quality Block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8" y="1506539"/>
            <a:ext cx="5638799" cy="5578475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sz="2000" b="1" dirty="0" smtClean="0"/>
              <a:t>Salient Features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Situated away from production suites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Dedicated Bioassay lab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Dedicated labs for chemical testing 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Instrumentation lab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Microbiological Laboratories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Sterility Testing Labs 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Dedicated storage area for reference material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</a:rPr>
              <a:t>Qualified equipment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4437" y="1751013"/>
            <a:ext cx="3861606" cy="27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4437" y="4570411"/>
            <a:ext cx="3856038" cy="251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6065CE-E2EE-43E3-9253-B622C2794BB2}" type="slidenum">
              <a:rPr lang="en-IN" smtClean="0"/>
              <a:pPr>
                <a:defRPr/>
              </a:pPr>
              <a:t>10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Content Placeholder 2"/>
          <p:cNvSpPr>
            <a:spLocks/>
          </p:cNvSpPr>
          <p:nvPr/>
        </p:nvSpPr>
        <p:spPr bwMode="auto">
          <a:xfrm>
            <a:off x="122238" y="1522413"/>
            <a:ext cx="6248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519" tIns="50760" rIns="101519" bIns="50760"/>
          <a:lstStyle/>
          <a:p>
            <a:pPr marL="380697" indent="-380697">
              <a:lnSpc>
                <a:spcPct val="150000"/>
              </a:lnSpc>
              <a:spcBef>
                <a:spcPct val="20000"/>
              </a:spcBef>
              <a:buSzPct val="75000"/>
              <a:buBlip>
                <a:blip r:embed="rId2"/>
              </a:buBlip>
              <a:defRPr/>
            </a:pPr>
            <a:r>
              <a:rPr lang="en-US" sz="2000" dirty="0" smtClean="0">
                <a:latin typeface="Calibri" pitchFamily="34" charset="0"/>
              </a:rPr>
              <a:t>Centralized Clinical team which also handles Clinical Trial for Lupin NCEs for Global submissions </a:t>
            </a:r>
          </a:p>
          <a:p>
            <a:pPr marL="380697" indent="-380697">
              <a:lnSpc>
                <a:spcPct val="150000"/>
              </a:lnSpc>
              <a:spcBef>
                <a:spcPct val="20000"/>
              </a:spcBef>
              <a:buSzPct val="75000"/>
              <a:buBlip>
                <a:blip r:embed="rId2"/>
              </a:buBlip>
              <a:defRPr/>
            </a:pPr>
            <a:r>
              <a:rPr lang="en-US" sz="2000" dirty="0" smtClean="0">
                <a:latin typeface="Calibri" pitchFamily="34" charset="0"/>
              </a:rPr>
              <a:t>Exhaustive experience in managing all phases of clinical trials for various indications </a:t>
            </a:r>
          </a:p>
          <a:p>
            <a:pPr marL="380697" indent="-380697">
              <a:lnSpc>
                <a:spcPct val="150000"/>
              </a:lnSpc>
              <a:spcBef>
                <a:spcPct val="20000"/>
              </a:spcBef>
              <a:buSzPct val="75000"/>
              <a:buBlip>
                <a:blip r:embed="rId2"/>
              </a:buBlip>
              <a:defRPr/>
            </a:pPr>
            <a:r>
              <a:rPr lang="en-US" sz="2000" dirty="0" smtClean="0">
                <a:latin typeface="Calibri" pitchFamily="34" charset="0"/>
              </a:rPr>
              <a:t>Clear insight of Clinical and Regulatory requirements for </a:t>
            </a:r>
            <a:r>
              <a:rPr lang="en-US" sz="2000" dirty="0" err="1" smtClean="0">
                <a:latin typeface="Calibri" pitchFamily="34" charset="0"/>
              </a:rPr>
              <a:t>biotherapeutics</a:t>
            </a:r>
            <a:r>
              <a:rPr lang="en-US" sz="2000" dirty="0" smtClean="0">
                <a:latin typeface="Calibri" pitchFamily="34" charset="0"/>
              </a:rPr>
              <a:t> for global approvability</a:t>
            </a:r>
          </a:p>
          <a:p>
            <a:pPr marL="380697" indent="-380697">
              <a:lnSpc>
                <a:spcPct val="150000"/>
              </a:lnSpc>
              <a:spcBef>
                <a:spcPct val="20000"/>
              </a:spcBef>
              <a:buSzPct val="75000"/>
              <a:buBlip>
                <a:blip r:embed="rId2"/>
              </a:buBlip>
              <a:defRPr/>
            </a:pPr>
            <a:r>
              <a:rPr lang="en-US" sz="2000" dirty="0" smtClean="0">
                <a:latin typeface="Calibri" pitchFamily="34" charset="0"/>
              </a:rPr>
              <a:t>Recruited </a:t>
            </a:r>
            <a:r>
              <a:rPr lang="en-US" sz="2000" dirty="0">
                <a:latin typeface="Calibri" pitchFamily="34" charset="0"/>
              </a:rPr>
              <a:t>and managed more than </a:t>
            </a:r>
            <a:r>
              <a:rPr lang="en-US" sz="2000" dirty="0" smtClean="0">
                <a:latin typeface="Calibri" pitchFamily="34" charset="0"/>
              </a:rPr>
              <a:t>250 oncology patients during Clinical </a:t>
            </a:r>
            <a:r>
              <a:rPr lang="en-US" sz="2000" dirty="0">
                <a:latin typeface="Calibri" pitchFamily="34" charset="0"/>
              </a:rPr>
              <a:t>trials </a:t>
            </a:r>
            <a:r>
              <a:rPr lang="en-US" sz="2000" dirty="0" smtClean="0">
                <a:latin typeface="Calibri" pitchFamily="34" charset="0"/>
              </a:rPr>
              <a:t>of our first two oncology products in India</a:t>
            </a:r>
            <a:endParaRPr lang="en-US" sz="2000" dirty="0">
              <a:latin typeface="Calibri" pitchFamily="34" charset="0"/>
            </a:endParaRPr>
          </a:p>
          <a:p>
            <a:pPr marL="380697" indent="-380697">
              <a:lnSpc>
                <a:spcPct val="150000"/>
              </a:lnSpc>
              <a:spcBef>
                <a:spcPct val="20000"/>
              </a:spcBef>
              <a:buSzPct val="75000"/>
              <a:buBlip>
                <a:blip r:embed="rId2"/>
              </a:buBlip>
              <a:defRPr/>
            </a:pPr>
            <a:r>
              <a:rPr lang="en-US" sz="2000" dirty="0">
                <a:latin typeface="Calibri" pitchFamily="34" charset="0"/>
              </a:rPr>
              <a:t>Managing </a:t>
            </a:r>
            <a:r>
              <a:rPr lang="en-US" sz="2000" dirty="0" smtClean="0">
                <a:latin typeface="Calibri" pitchFamily="34" charset="0"/>
              </a:rPr>
              <a:t>multi-centric </a:t>
            </a:r>
            <a:r>
              <a:rPr lang="en-US" sz="2000" dirty="0">
                <a:latin typeface="Calibri" pitchFamily="34" charset="0"/>
              </a:rPr>
              <a:t>and complex clinical trials involving more than </a:t>
            </a:r>
            <a:r>
              <a:rPr lang="en-US" sz="2000" dirty="0" smtClean="0">
                <a:latin typeface="Calibri" pitchFamily="34" charset="0"/>
              </a:rPr>
              <a:t>10 </a:t>
            </a:r>
            <a:r>
              <a:rPr lang="en-US" sz="2000" dirty="0">
                <a:latin typeface="Calibri" pitchFamily="34" charset="0"/>
              </a:rPr>
              <a:t>investigative </a:t>
            </a:r>
            <a:r>
              <a:rPr lang="en-US" sz="2000" dirty="0" smtClean="0">
                <a:latin typeface="Calibri" pitchFamily="34" charset="0"/>
              </a:rPr>
              <a:t>sites per trial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7524" y="38789"/>
            <a:ext cx="9135428" cy="126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519" tIns="50760" rIns="101519" bIns="50760" anchor="ctr" anchorCtr="1"/>
          <a:lstStyle/>
          <a:p>
            <a:pPr eaLnBrk="1" hangingPunct="1">
              <a:defRPr/>
            </a:pPr>
            <a:r>
              <a:rPr lang="en-US" sz="4000" kern="0" dirty="0">
                <a:solidFill>
                  <a:srgbClr val="4D5814"/>
                </a:solidFill>
                <a:latin typeface="Calibri" pitchFamily="34" charset="0"/>
                <a:ea typeface="+mj-ea"/>
                <a:cs typeface="+mj-cs"/>
              </a:rPr>
              <a:t>Clinical Expertise</a:t>
            </a:r>
            <a:endParaRPr lang="en-US" sz="4000" b="1" kern="0" dirty="0">
              <a:solidFill>
                <a:srgbClr val="4D5814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F315FC-1F3C-4AAD-8821-E3CE4255D274}" type="slidenum">
              <a:rPr lang="en-IN" smtClean="0"/>
              <a:pPr>
                <a:defRPr/>
              </a:pPr>
              <a:t>11</a:t>
            </a:fld>
            <a:endParaRPr lang="en-IN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3037" y="4418012"/>
            <a:ext cx="3627438" cy="266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3038" y="1674814"/>
            <a:ext cx="3627437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F315FC-1F3C-4AAD-8821-E3CE4255D274}" type="slidenum">
              <a:rPr lang="en-IN" smtClean="0">
                <a:latin typeface="Calibri" pitchFamily="34" charset="0"/>
              </a:rPr>
              <a:pPr>
                <a:defRPr/>
              </a:pPr>
              <a:t>12</a:t>
            </a:fld>
            <a:endParaRPr lang="en-IN">
              <a:latin typeface="Calibri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73959" y="389659"/>
            <a:ext cx="8797078" cy="710552"/>
          </a:xfrm>
          <a:prstGeom prst="rect">
            <a:avLst/>
          </a:prstGeom>
        </p:spPr>
        <p:txBody>
          <a:bodyPr lIns="91428" tIns="45714" rIns="91428" bIns="45714"/>
          <a:lstStyle/>
          <a:p>
            <a:pPr marL="379316" indent="-379316" algn="ctr" defTabSz="1014154" eaLnBrk="0" hangingPunct="0"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accent1"/>
                </a:solidFill>
                <a:latin typeface="Calibri" pitchFamily="34" charset="0"/>
                <a:cs typeface="Arial" pitchFamily="34" charset="0"/>
              </a:rPr>
              <a:t>Lupin</a:t>
            </a:r>
            <a:r>
              <a:rPr lang="en-US" sz="3600" b="1" dirty="0" smtClean="0">
                <a:solidFill>
                  <a:schemeClr val="accent1"/>
                </a:solidFill>
                <a:latin typeface="Calibri" pitchFamily="34" charset="0"/>
                <a:cs typeface="Arial" pitchFamily="34" charset="0"/>
              </a:rPr>
              <a:t> Biotech - Product Pipeline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9671052" y="7178677"/>
            <a:ext cx="4794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474" tIns="50736" rIns="101474" bIns="50736" numCol="1" anchor="t" anchorCtr="0" compatLnSpc="1">
            <a:prstTxWarp prst="textNoShape">
              <a:avLst/>
            </a:prstTxWarp>
          </a:bodyPr>
          <a:lstStyle/>
          <a:p>
            <a:pPr algn="r" defTabSz="914283">
              <a:defRPr/>
            </a:pPr>
            <a:fld id="{8990757B-7841-4EF0-9C67-7FCEE0E80248}" type="slidenum">
              <a:rPr lang="en-US" sz="1600" smtClean="0">
                <a:latin typeface="Calibri" pitchFamily="34" charset="0"/>
                <a:cs typeface="Arial" pitchFamily="34" charset="0"/>
              </a:rPr>
              <a:pPr algn="r" defTabSz="914283">
                <a:defRPr/>
              </a:pPr>
              <a:t>12</a:t>
            </a:fld>
            <a:endParaRPr lang="en-US" sz="1600" dirty="0" smtClean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5" name="Group 174"/>
          <p:cNvGraphicFramePr>
            <a:graphicFrameLocks noGrp="1"/>
          </p:cNvGraphicFramePr>
          <p:nvPr/>
        </p:nvGraphicFramePr>
        <p:xfrm>
          <a:off x="198437" y="1598612"/>
          <a:ext cx="9630461" cy="546602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01114"/>
                <a:gridCol w="2866748"/>
                <a:gridCol w="1371600"/>
                <a:gridCol w="1066800"/>
                <a:gridCol w="914400"/>
                <a:gridCol w="990600"/>
                <a:gridCol w="1219199"/>
              </a:tblGrid>
              <a:tr h="838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Product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Indication/ Use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Clone &amp; process development</a:t>
                      </a: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Pre-Clinical Trial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Phase I Clinical Trial</a:t>
                      </a: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Phase III Clinical Trial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Marketing Authorization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GCSF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Neutropenia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Peg-GCSF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Neutropenia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PTH (1-34)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Osteoporosis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Etanercept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Rheumatoid Arthritis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Peg-IFN-a2b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Hepatitis C infection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641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Rituximab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Non-Hodgkin's B-Cell Lymphoma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Trastuzumab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Metastatic breast cancer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Ranibizumab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IN" sz="14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Tahoma" pitchFamily="34" charset="0"/>
                        </a:rPr>
                        <a:t>Age-related macular degeneration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7014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Bevacizumab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Metastatic Carcinoma of Colon/ Rectum, Lung Cancer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  <a:tr h="418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Adalimumab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Rheumatoid Arthritis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01505" marR="101505" marT="50779" marB="50779" anchor="ctr" horzOverflow="overflow"/>
                </a:tc>
              </a:tr>
            </a:tbl>
          </a:graphicData>
        </a:graphic>
      </p:graphicFrame>
      <p:sp>
        <p:nvSpPr>
          <p:cNvPr id="6" name="AutoShape 77"/>
          <p:cNvSpPr>
            <a:spLocks noChangeArrowheads="1"/>
          </p:cNvSpPr>
          <p:nvPr/>
        </p:nvSpPr>
        <p:spPr bwMode="auto">
          <a:xfrm>
            <a:off x="4408354" y="2589212"/>
            <a:ext cx="4781683" cy="304800"/>
          </a:xfrm>
          <a:prstGeom prst="right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9" name="AutoShape 80"/>
          <p:cNvSpPr>
            <a:spLocks noChangeArrowheads="1"/>
          </p:cNvSpPr>
          <p:nvPr/>
        </p:nvSpPr>
        <p:spPr bwMode="auto">
          <a:xfrm>
            <a:off x="4406925" y="3884613"/>
            <a:ext cx="2268512" cy="304799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1" name="AutoShape 80"/>
          <p:cNvSpPr>
            <a:spLocks noChangeArrowheads="1"/>
          </p:cNvSpPr>
          <p:nvPr/>
        </p:nvSpPr>
        <p:spPr bwMode="auto">
          <a:xfrm>
            <a:off x="4389437" y="4722812"/>
            <a:ext cx="2286000" cy="30480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2" name="AutoShape 80"/>
          <p:cNvSpPr>
            <a:spLocks noChangeArrowheads="1"/>
          </p:cNvSpPr>
          <p:nvPr/>
        </p:nvSpPr>
        <p:spPr bwMode="auto">
          <a:xfrm>
            <a:off x="4406924" y="5180012"/>
            <a:ext cx="2268513" cy="304799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3" name="AutoShape 80"/>
          <p:cNvSpPr>
            <a:spLocks noChangeArrowheads="1"/>
          </p:cNvSpPr>
          <p:nvPr/>
        </p:nvSpPr>
        <p:spPr bwMode="auto">
          <a:xfrm>
            <a:off x="4406924" y="5637212"/>
            <a:ext cx="1049313" cy="30480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4" name="AutoShape 80"/>
          <p:cNvSpPr>
            <a:spLocks noChangeArrowheads="1"/>
          </p:cNvSpPr>
          <p:nvPr/>
        </p:nvSpPr>
        <p:spPr bwMode="auto">
          <a:xfrm>
            <a:off x="4406925" y="6170612"/>
            <a:ext cx="381000" cy="30480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5" name="AutoShape 80"/>
          <p:cNvSpPr>
            <a:spLocks noChangeArrowheads="1"/>
          </p:cNvSpPr>
          <p:nvPr/>
        </p:nvSpPr>
        <p:spPr bwMode="auto">
          <a:xfrm>
            <a:off x="4406925" y="6704012"/>
            <a:ext cx="381000" cy="30480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6" name="AutoShape 80"/>
          <p:cNvSpPr>
            <a:spLocks noChangeArrowheads="1"/>
          </p:cNvSpPr>
          <p:nvPr/>
        </p:nvSpPr>
        <p:spPr bwMode="auto">
          <a:xfrm>
            <a:off x="4389437" y="4324632"/>
            <a:ext cx="2286000" cy="32198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7" name="AutoShape 80"/>
          <p:cNvSpPr>
            <a:spLocks noChangeArrowheads="1"/>
          </p:cNvSpPr>
          <p:nvPr/>
        </p:nvSpPr>
        <p:spPr bwMode="auto">
          <a:xfrm>
            <a:off x="4389437" y="3021436"/>
            <a:ext cx="4191000" cy="329776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8" name="AutoShape 80"/>
          <p:cNvSpPr>
            <a:spLocks noChangeArrowheads="1"/>
          </p:cNvSpPr>
          <p:nvPr/>
        </p:nvSpPr>
        <p:spPr bwMode="auto">
          <a:xfrm>
            <a:off x="4406925" y="3427412"/>
            <a:ext cx="2268512" cy="304800"/>
          </a:xfrm>
          <a:prstGeom prst="rightArrow">
            <a:avLst>
              <a:gd name="adj1" fmla="val 50000"/>
              <a:gd name="adj2" fmla="val 749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1513" tIns="50756" rIns="101513" bIns="50756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2"/>
          <p:cNvSpPr>
            <a:spLocks noGrp="1"/>
          </p:cNvSpPr>
          <p:nvPr>
            <p:ph type="ctrTitle"/>
          </p:nvPr>
        </p:nvSpPr>
        <p:spPr>
          <a:xfrm>
            <a:off x="1570038" y="4824412"/>
            <a:ext cx="7726362" cy="1270000"/>
          </a:xfrm>
        </p:spPr>
        <p:txBody>
          <a:bodyPr/>
          <a:lstStyle/>
          <a:p>
            <a:pPr>
              <a:defRPr/>
            </a:pPr>
            <a:r>
              <a:rPr lang="en-US" sz="6000" dirty="0" smtClean="0"/>
              <a:t>Thank You</a:t>
            </a:r>
            <a:endParaRPr sz="6000" smtClean="0"/>
          </a:p>
        </p:txBody>
      </p:sp>
      <p:grpSp>
        <p:nvGrpSpPr>
          <p:cNvPr id="38915" name="Group 6"/>
          <p:cNvGrpSpPr>
            <a:grpSpLocks/>
          </p:cNvGrpSpPr>
          <p:nvPr/>
        </p:nvGrpSpPr>
        <p:grpSpPr bwMode="auto">
          <a:xfrm>
            <a:off x="1951038" y="685801"/>
            <a:ext cx="6519862" cy="4265613"/>
            <a:chOff x="3525" y="0"/>
            <a:chExt cx="10143426" cy="7616825"/>
          </a:xfrm>
        </p:grpSpPr>
        <p:pic>
          <p:nvPicPr>
            <p:cNvPr id="38916" name="Picture 10" descr="Picture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25" y="0"/>
              <a:ext cx="10143426" cy="761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7" name="Rectangle 11"/>
            <p:cNvSpPr>
              <a:spLocks noChangeArrowheads="1"/>
            </p:cNvSpPr>
            <p:nvPr/>
          </p:nvSpPr>
          <p:spPr bwMode="auto">
            <a:xfrm>
              <a:off x="4034220" y="2884523"/>
              <a:ext cx="2021903" cy="874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526" tIns="50763" rIns="101526" bIns="50763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chemeClr val="bg1"/>
                  </a:solidFill>
                  <a:latin typeface="Arial Black" pitchFamily="34" charset="0"/>
                </a:rPr>
                <a:t>LUPIN</a:t>
              </a:r>
            </a:p>
          </p:txBody>
        </p: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93838" y="6202363"/>
            <a:ext cx="7467600" cy="12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/>
            <a:r>
              <a:rPr lang="en-US" dirty="0" smtClean="0">
                <a:effectLst/>
              </a:rPr>
              <a:t>Email </a:t>
            </a:r>
            <a:r>
              <a:rPr lang="en-US" dirty="0" smtClean="0">
                <a:effectLst/>
                <a:hlinkClick r:id="rId3"/>
              </a:rPr>
              <a:t>– </a:t>
            </a:r>
            <a:r>
              <a:rPr lang="en-US" dirty="0" smtClean="0">
                <a:hlinkClick r:id="rId3"/>
              </a:rPr>
              <a:t>anneshabhattacharya</a:t>
            </a:r>
            <a:r>
              <a:rPr lang="en-US" dirty="0" smtClean="0">
                <a:effectLst/>
                <a:hlinkClick r:id="rId3"/>
              </a:rPr>
              <a:t>@lupinpharma.com</a:t>
            </a:r>
            <a:endParaRPr lang="en-US" dirty="0">
              <a:effectLst/>
            </a:endParaRPr>
          </a:p>
          <a:p>
            <a:pPr algn="ctr"/>
            <a:r>
              <a:rPr lang="en-US" dirty="0" smtClean="0"/>
              <a:t>Contact Tel : +91-20-66549814</a:t>
            </a:r>
            <a:endParaRPr lang="en-US" dirty="0" smtClean="0">
              <a:effectLst/>
            </a:endParaRPr>
          </a:p>
          <a:p>
            <a:pPr algn="ctr"/>
            <a:r>
              <a:rPr lang="en-US" dirty="0" smtClean="0">
                <a:effectLst/>
              </a:rPr>
              <a:t>Website </a:t>
            </a:r>
            <a:r>
              <a:rPr lang="en-US" dirty="0">
                <a:effectLst/>
              </a:rPr>
              <a:t>– www.lupinworld.com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F0F56B-F2F4-42EE-8A26-AC849DCCF71E}" type="slidenum">
              <a:rPr lang="en-US" smtClean="0">
                <a:latin typeface="Calibri" pitchFamily="34" charset="0"/>
              </a:rPr>
              <a:pPr>
                <a:defRPr/>
              </a:pPr>
              <a:t>2</a:t>
            </a:fld>
            <a:endParaRPr lang="en-US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5376" y="271464"/>
            <a:ext cx="7866063" cy="656509"/>
          </a:xfrm>
          <a:prstGeom prst="rect">
            <a:avLst/>
          </a:prstGeom>
          <a:noFill/>
        </p:spPr>
        <p:txBody>
          <a:bodyPr lIns="101519" tIns="50760" rIns="101519" bIns="50760">
            <a:spAutoFit/>
          </a:bodyPr>
          <a:lstStyle/>
          <a:p>
            <a:pPr marL="379340" indent="-379340" algn="ctr" defTabSz="1014218" eaLnBrk="0" hangingPunct="0"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accent1"/>
                </a:solidFill>
                <a:latin typeface="Calibri" pitchFamily="34" charset="0"/>
                <a:cs typeface="Arial" pitchFamily="34" charset="0"/>
              </a:rPr>
              <a:t>Lupin</a:t>
            </a:r>
            <a:r>
              <a:rPr lang="en-US" sz="3600" b="1" dirty="0" smtClean="0">
                <a:solidFill>
                  <a:schemeClr val="accent1"/>
                </a:solidFill>
                <a:latin typeface="Calibri" pitchFamily="34" charset="0"/>
                <a:cs typeface="Arial" pitchFamily="34" charset="0"/>
              </a:rPr>
              <a:t> Overview</a:t>
            </a:r>
            <a:endParaRPr lang="en-US" sz="3600" b="1" dirty="0">
              <a:solidFill>
                <a:schemeClr val="accent1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4" name="Group 75"/>
          <p:cNvGrpSpPr>
            <a:grpSpLocks/>
          </p:cNvGrpSpPr>
          <p:nvPr/>
        </p:nvGrpSpPr>
        <p:grpSpPr bwMode="auto">
          <a:xfrm>
            <a:off x="5314950" y="1330325"/>
            <a:ext cx="4662656" cy="5646738"/>
            <a:chOff x="89" y="708"/>
            <a:chExt cx="3039" cy="3450"/>
          </a:xfrm>
        </p:grpSpPr>
        <p:sp>
          <p:nvSpPr>
            <p:cNvPr id="5" name="Freeform 1027"/>
            <p:cNvSpPr>
              <a:spLocks/>
            </p:cNvSpPr>
            <p:nvPr/>
          </p:nvSpPr>
          <p:spPr bwMode="auto">
            <a:xfrm>
              <a:off x="624" y="1152"/>
              <a:ext cx="2465" cy="2582"/>
            </a:xfrm>
            <a:custGeom>
              <a:avLst/>
              <a:gdLst>
                <a:gd name="T0" fmla="*/ 958840572 w 3689"/>
                <a:gd name="T1" fmla="*/ 928368805 h 3927"/>
                <a:gd name="T2" fmla="*/ 958840572 w 3689"/>
                <a:gd name="T3" fmla="*/ 928368805 h 3927"/>
                <a:gd name="T4" fmla="*/ 958840572 w 3689"/>
                <a:gd name="T5" fmla="*/ 928368805 h 3927"/>
                <a:gd name="T6" fmla="*/ 958840572 w 3689"/>
                <a:gd name="T7" fmla="*/ 928368805 h 3927"/>
                <a:gd name="T8" fmla="*/ 958840572 w 3689"/>
                <a:gd name="T9" fmla="*/ 928368805 h 3927"/>
                <a:gd name="T10" fmla="*/ 958840572 w 3689"/>
                <a:gd name="T11" fmla="*/ 928368805 h 3927"/>
                <a:gd name="T12" fmla="*/ 958840572 w 3689"/>
                <a:gd name="T13" fmla="*/ 928368805 h 3927"/>
                <a:gd name="T14" fmla="*/ 958840572 w 3689"/>
                <a:gd name="T15" fmla="*/ 928368805 h 3927"/>
                <a:gd name="T16" fmla="*/ 958840572 w 3689"/>
                <a:gd name="T17" fmla="*/ 928368805 h 3927"/>
                <a:gd name="T18" fmla="*/ 958840572 w 3689"/>
                <a:gd name="T19" fmla="*/ 928368805 h 3927"/>
                <a:gd name="T20" fmla="*/ 958840572 w 3689"/>
                <a:gd name="T21" fmla="*/ 928368805 h 3927"/>
                <a:gd name="T22" fmla="*/ 958840572 w 3689"/>
                <a:gd name="T23" fmla="*/ 928368805 h 3927"/>
                <a:gd name="T24" fmla="*/ 958840572 w 3689"/>
                <a:gd name="T25" fmla="*/ 928368805 h 3927"/>
                <a:gd name="T26" fmla="*/ 958840572 w 3689"/>
                <a:gd name="T27" fmla="*/ 928368805 h 3927"/>
                <a:gd name="T28" fmla="*/ 958840572 w 3689"/>
                <a:gd name="T29" fmla="*/ 928368805 h 3927"/>
                <a:gd name="T30" fmla="*/ 958840572 w 3689"/>
                <a:gd name="T31" fmla="*/ 928368805 h 3927"/>
                <a:gd name="T32" fmla="*/ 958840572 w 3689"/>
                <a:gd name="T33" fmla="*/ 928368805 h 3927"/>
                <a:gd name="T34" fmla="*/ 958840572 w 3689"/>
                <a:gd name="T35" fmla="*/ 928368805 h 3927"/>
                <a:gd name="T36" fmla="*/ 958840572 w 3689"/>
                <a:gd name="T37" fmla="*/ 928368805 h 3927"/>
                <a:gd name="T38" fmla="*/ 958840572 w 3689"/>
                <a:gd name="T39" fmla="*/ 928368805 h 3927"/>
                <a:gd name="T40" fmla="*/ 958840572 w 3689"/>
                <a:gd name="T41" fmla="*/ 928368805 h 3927"/>
                <a:gd name="T42" fmla="*/ 958840572 w 3689"/>
                <a:gd name="T43" fmla="*/ 928368805 h 3927"/>
                <a:gd name="T44" fmla="*/ 958840572 w 3689"/>
                <a:gd name="T45" fmla="*/ 928368805 h 3927"/>
                <a:gd name="T46" fmla="*/ 958840572 w 3689"/>
                <a:gd name="T47" fmla="*/ 928368805 h 3927"/>
                <a:gd name="T48" fmla="*/ 958840572 w 3689"/>
                <a:gd name="T49" fmla="*/ 928368805 h 3927"/>
                <a:gd name="T50" fmla="*/ 958840572 w 3689"/>
                <a:gd name="T51" fmla="*/ 928368805 h 3927"/>
                <a:gd name="T52" fmla="*/ 958840572 w 3689"/>
                <a:gd name="T53" fmla="*/ 928368805 h 3927"/>
                <a:gd name="T54" fmla="*/ 958840572 w 3689"/>
                <a:gd name="T55" fmla="*/ 928368805 h 3927"/>
                <a:gd name="T56" fmla="*/ 958840572 w 3689"/>
                <a:gd name="T57" fmla="*/ 928368805 h 3927"/>
                <a:gd name="T58" fmla="*/ 958840572 w 3689"/>
                <a:gd name="T59" fmla="*/ 928368805 h 3927"/>
                <a:gd name="T60" fmla="*/ 958840572 w 3689"/>
                <a:gd name="T61" fmla="*/ 928368805 h 3927"/>
                <a:gd name="T62" fmla="*/ 958840572 w 3689"/>
                <a:gd name="T63" fmla="*/ 928368805 h 3927"/>
                <a:gd name="T64" fmla="*/ 958840572 w 3689"/>
                <a:gd name="T65" fmla="*/ 928368805 h 3927"/>
                <a:gd name="T66" fmla="*/ 958840572 w 3689"/>
                <a:gd name="T67" fmla="*/ 928368805 h 3927"/>
                <a:gd name="T68" fmla="*/ 958840572 w 3689"/>
                <a:gd name="T69" fmla="*/ 928368805 h 3927"/>
                <a:gd name="T70" fmla="*/ 958840572 w 3689"/>
                <a:gd name="T71" fmla="*/ 928368805 h 3927"/>
                <a:gd name="T72" fmla="*/ 958840572 w 3689"/>
                <a:gd name="T73" fmla="*/ 928368805 h 3927"/>
                <a:gd name="T74" fmla="*/ 958840572 w 3689"/>
                <a:gd name="T75" fmla="*/ 928368805 h 3927"/>
                <a:gd name="T76" fmla="*/ 958840572 w 3689"/>
                <a:gd name="T77" fmla="*/ 928368805 h 3927"/>
                <a:gd name="T78" fmla="*/ 958840572 w 3689"/>
                <a:gd name="T79" fmla="*/ 928368805 h 3927"/>
                <a:gd name="T80" fmla="*/ 958840572 w 3689"/>
                <a:gd name="T81" fmla="*/ 928368805 h 3927"/>
                <a:gd name="T82" fmla="*/ 958840572 w 3689"/>
                <a:gd name="T83" fmla="*/ 928368805 h 3927"/>
                <a:gd name="T84" fmla="*/ 958840572 w 3689"/>
                <a:gd name="T85" fmla="*/ 928368805 h 3927"/>
                <a:gd name="T86" fmla="*/ 958840572 w 3689"/>
                <a:gd name="T87" fmla="*/ 928368805 h 3927"/>
                <a:gd name="T88" fmla="*/ 958840572 w 3689"/>
                <a:gd name="T89" fmla="*/ 928368805 h 3927"/>
                <a:gd name="T90" fmla="*/ 958840572 w 3689"/>
                <a:gd name="T91" fmla="*/ 928368805 h 3927"/>
                <a:gd name="T92" fmla="*/ 958840572 w 3689"/>
                <a:gd name="T93" fmla="*/ 928368805 h 3927"/>
                <a:gd name="T94" fmla="*/ 958840572 w 3689"/>
                <a:gd name="T95" fmla="*/ 928368805 h 3927"/>
                <a:gd name="T96" fmla="*/ 958840572 w 3689"/>
                <a:gd name="T97" fmla="*/ 928368805 h 3927"/>
                <a:gd name="T98" fmla="*/ 958840572 w 3689"/>
                <a:gd name="T99" fmla="*/ 928368805 h 3927"/>
                <a:gd name="T100" fmla="*/ 958840572 w 3689"/>
                <a:gd name="T101" fmla="*/ 928368805 h 3927"/>
                <a:gd name="T102" fmla="*/ 958840572 w 3689"/>
                <a:gd name="T103" fmla="*/ 928368805 h 3927"/>
                <a:gd name="T104" fmla="*/ 958840572 w 3689"/>
                <a:gd name="T105" fmla="*/ 928368805 h 3927"/>
                <a:gd name="T106" fmla="*/ 958840572 w 3689"/>
                <a:gd name="T107" fmla="*/ 928368805 h 3927"/>
                <a:gd name="T108" fmla="*/ 958840572 w 3689"/>
                <a:gd name="T109" fmla="*/ 928368805 h 39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689"/>
                <a:gd name="T166" fmla="*/ 0 h 3927"/>
                <a:gd name="T167" fmla="*/ 3689 w 3689"/>
                <a:gd name="T168" fmla="*/ 3927 h 39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689" h="3927">
                  <a:moveTo>
                    <a:pt x="721" y="96"/>
                  </a:moveTo>
                  <a:lnTo>
                    <a:pt x="714" y="151"/>
                  </a:lnTo>
                  <a:lnTo>
                    <a:pt x="755" y="158"/>
                  </a:lnTo>
                  <a:lnTo>
                    <a:pt x="817" y="220"/>
                  </a:lnTo>
                  <a:lnTo>
                    <a:pt x="872" y="227"/>
                  </a:lnTo>
                  <a:lnTo>
                    <a:pt x="858" y="261"/>
                  </a:lnTo>
                  <a:lnTo>
                    <a:pt x="893" y="303"/>
                  </a:lnTo>
                  <a:lnTo>
                    <a:pt x="858" y="323"/>
                  </a:lnTo>
                  <a:lnTo>
                    <a:pt x="817" y="358"/>
                  </a:lnTo>
                  <a:lnTo>
                    <a:pt x="817" y="426"/>
                  </a:lnTo>
                  <a:lnTo>
                    <a:pt x="817" y="502"/>
                  </a:lnTo>
                  <a:lnTo>
                    <a:pt x="831" y="536"/>
                  </a:lnTo>
                  <a:lnTo>
                    <a:pt x="886" y="591"/>
                  </a:lnTo>
                  <a:lnTo>
                    <a:pt x="941" y="598"/>
                  </a:lnTo>
                  <a:lnTo>
                    <a:pt x="941" y="633"/>
                  </a:lnTo>
                  <a:lnTo>
                    <a:pt x="1023" y="667"/>
                  </a:lnTo>
                  <a:lnTo>
                    <a:pt x="1037" y="667"/>
                  </a:lnTo>
                  <a:lnTo>
                    <a:pt x="975" y="702"/>
                  </a:lnTo>
                  <a:lnTo>
                    <a:pt x="899" y="722"/>
                  </a:lnTo>
                  <a:lnTo>
                    <a:pt x="899" y="763"/>
                  </a:lnTo>
                  <a:lnTo>
                    <a:pt x="913" y="804"/>
                  </a:lnTo>
                  <a:lnTo>
                    <a:pt x="920" y="825"/>
                  </a:lnTo>
                  <a:lnTo>
                    <a:pt x="872" y="846"/>
                  </a:lnTo>
                  <a:lnTo>
                    <a:pt x="845" y="866"/>
                  </a:lnTo>
                  <a:lnTo>
                    <a:pt x="831" y="908"/>
                  </a:lnTo>
                  <a:lnTo>
                    <a:pt x="790" y="935"/>
                  </a:lnTo>
                  <a:lnTo>
                    <a:pt x="762" y="963"/>
                  </a:lnTo>
                  <a:lnTo>
                    <a:pt x="735" y="1011"/>
                  </a:lnTo>
                  <a:lnTo>
                    <a:pt x="735" y="1052"/>
                  </a:lnTo>
                  <a:lnTo>
                    <a:pt x="687" y="1093"/>
                  </a:lnTo>
                  <a:lnTo>
                    <a:pt x="638" y="1093"/>
                  </a:lnTo>
                  <a:lnTo>
                    <a:pt x="625" y="1134"/>
                  </a:lnTo>
                  <a:lnTo>
                    <a:pt x="556" y="1196"/>
                  </a:lnTo>
                  <a:lnTo>
                    <a:pt x="494" y="1217"/>
                  </a:lnTo>
                  <a:lnTo>
                    <a:pt x="432" y="1238"/>
                  </a:lnTo>
                  <a:lnTo>
                    <a:pt x="384" y="1203"/>
                  </a:lnTo>
                  <a:lnTo>
                    <a:pt x="350" y="1210"/>
                  </a:lnTo>
                  <a:lnTo>
                    <a:pt x="330" y="1252"/>
                  </a:lnTo>
                  <a:lnTo>
                    <a:pt x="274" y="1272"/>
                  </a:lnTo>
                  <a:lnTo>
                    <a:pt x="240" y="1327"/>
                  </a:lnTo>
                  <a:lnTo>
                    <a:pt x="343" y="1389"/>
                  </a:lnTo>
                  <a:lnTo>
                    <a:pt x="350" y="1410"/>
                  </a:lnTo>
                  <a:lnTo>
                    <a:pt x="322" y="1465"/>
                  </a:lnTo>
                  <a:lnTo>
                    <a:pt x="336" y="1492"/>
                  </a:lnTo>
                  <a:lnTo>
                    <a:pt x="378" y="1506"/>
                  </a:lnTo>
                  <a:lnTo>
                    <a:pt x="405" y="1547"/>
                  </a:lnTo>
                  <a:lnTo>
                    <a:pt x="405" y="1616"/>
                  </a:lnTo>
                  <a:lnTo>
                    <a:pt x="418" y="1637"/>
                  </a:lnTo>
                  <a:lnTo>
                    <a:pt x="405" y="1671"/>
                  </a:lnTo>
                  <a:lnTo>
                    <a:pt x="384" y="1678"/>
                  </a:lnTo>
                  <a:lnTo>
                    <a:pt x="370" y="1657"/>
                  </a:lnTo>
                  <a:lnTo>
                    <a:pt x="330" y="1685"/>
                  </a:lnTo>
                  <a:lnTo>
                    <a:pt x="268" y="1678"/>
                  </a:lnTo>
                  <a:lnTo>
                    <a:pt x="206" y="1671"/>
                  </a:lnTo>
                  <a:lnTo>
                    <a:pt x="151" y="1657"/>
                  </a:lnTo>
                  <a:lnTo>
                    <a:pt x="137" y="1705"/>
                  </a:lnTo>
                  <a:lnTo>
                    <a:pt x="89" y="1705"/>
                  </a:lnTo>
                  <a:lnTo>
                    <a:pt x="48" y="1705"/>
                  </a:lnTo>
                  <a:lnTo>
                    <a:pt x="0" y="1705"/>
                  </a:lnTo>
                  <a:lnTo>
                    <a:pt x="34" y="1753"/>
                  </a:lnTo>
                  <a:lnTo>
                    <a:pt x="96" y="1767"/>
                  </a:lnTo>
                  <a:lnTo>
                    <a:pt x="110" y="1801"/>
                  </a:lnTo>
                  <a:lnTo>
                    <a:pt x="123" y="1836"/>
                  </a:lnTo>
                  <a:lnTo>
                    <a:pt x="151" y="1850"/>
                  </a:lnTo>
                  <a:lnTo>
                    <a:pt x="199" y="1857"/>
                  </a:lnTo>
                  <a:lnTo>
                    <a:pt x="220" y="1884"/>
                  </a:lnTo>
                  <a:lnTo>
                    <a:pt x="274" y="1871"/>
                  </a:lnTo>
                  <a:lnTo>
                    <a:pt x="309" y="1857"/>
                  </a:lnTo>
                  <a:lnTo>
                    <a:pt x="336" y="1857"/>
                  </a:lnTo>
                  <a:lnTo>
                    <a:pt x="316" y="1884"/>
                  </a:lnTo>
                  <a:lnTo>
                    <a:pt x="288" y="1919"/>
                  </a:lnTo>
                  <a:lnTo>
                    <a:pt x="233" y="1925"/>
                  </a:lnTo>
                  <a:lnTo>
                    <a:pt x="206" y="1939"/>
                  </a:lnTo>
                  <a:lnTo>
                    <a:pt x="137" y="1939"/>
                  </a:lnTo>
                  <a:lnTo>
                    <a:pt x="172" y="1981"/>
                  </a:lnTo>
                  <a:lnTo>
                    <a:pt x="220" y="2042"/>
                  </a:lnTo>
                  <a:lnTo>
                    <a:pt x="254" y="2077"/>
                  </a:lnTo>
                  <a:lnTo>
                    <a:pt x="288" y="2111"/>
                  </a:lnTo>
                  <a:lnTo>
                    <a:pt x="336" y="2159"/>
                  </a:lnTo>
                  <a:lnTo>
                    <a:pt x="412" y="2166"/>
                  </a:lnTo>
                  <a:lnTo>
                    <a:pt x="460" y="2152"/>
                  </a:lnTo>
                  <a:lnTo>
                    <a:pt x="515" y="2125"/>
                  </a:lnTo>
                  <a:lnTo>
                    <a:pt x="528" y="2090"/>
                  </a:lnTo>
                  <a:lnTo>
                    <a:pt x="542" y="2056"/>
                  </a:lnTo>
                  <a:lnTo>
                    <a:pt x="549" y="2029"/>
                  </a:lnTo>
                  <a:lnTo>
                    <a:pt x="549" y="2008"/>
                  </a:lnTo>
                  <a:lnTo>
                    <a:pt x="570" y="1973"/>
                  </a:lnTo>
                  <a:lnTo>
                    <a:pt x="597" y="1981"/>
                  </a:lnTo>
                  <a:lnTo>
                    <a:pt x="611" y="1987"/>
                  </a:lnTo>
                  <a:lnTo>
                    <a:pt x="632" y="1973"/>
                  </a:lnTo>
                  <a:lnTo>
                    <a:pt x="625" y="2001"/>
                  </a:lnTo>
                  <a:lnTo>
                    <a:pt x="590" y="2015"/>
                  </a:lnTo>
                  <a:lnTo>
                    <a:pt x="577" y="2015"/>
                  </a:lnTo>
                  <a:lnTo>
                    <a:pt x="584" y="2063"/>
                  </a:lnTo>
                  <a:lnTo>
                    <a:pt x="618" y="2070"/>
                  </a:lnTo>
                  <a:lnTo>
                    <a:pt x="584" y="2090"/>
                  </a:lnTo>
                  <a:lnTo>
                    <a:pt x="604" y="2145"/>
                  </a:lnTo>
                  <a:lnTo>
                    <a:pt x="611" y="2200"/>
                  </a:lnTo>
                  <a:lnTo>
                    <a:pt x="577" y="2317"/>
                  </a:lnTo>
                  <a:lnTo>
                    <a:pt x="577" y="2359"/>
                  </a:lnTo>
                  <a:lnTo>
                    <a:pt x="611" y="2407"/>
                  </a:lnTo>
                  <a:lnTo>
                    <a:pt x="604" y="2544"/>
                  </a:lnTo>
                  <a:lnTo>
                    <a:pt x="638" y="2620"/>
                  </a:lnTo>
                  <a:lnTo>
                    <a:pt x="632" y="2723"/>
                  </a:lnTo>
                  <a:lnTo>
                    <a:pt x="625" y="2806"/>
                  </a:lnTo>
                  <a:lnTo>
                    <a:pt x="673" y="2840"/>
                  </a:lnTo>
                  <a:lnTo>
                    <a:pt x="700" y="2936"/>
                  </a:lnTo>
                  <a:lnTo>
                    <a:pt x="693" y="2943"/>
                  </a:lnTo>
                  <a:lnTo>
                    <a:pt x="728" y="2970"/>
                  </a:lnTo>
                  <a:lnTo>
                    <a:pt x="769" y="3046"/>
                  </a:lnTo>
                  <a:lnTo>
                    <a:pt x="790" y="3163"/>
                  </a:lnTo>
                  <a:lnTo>
                    <a:pt x="790" y="3252"/>
                  </a:lnTo>
                  <a:lnTo>
                    <a:pt x="831" y="3314"/>
                  </a:lnTo>
                  <a:lnTo>
                    <a:pt x="858" y="3376"/>
                  </a:lnTo>
                  <a:lnTo>
                    <a:pt x="906" y="3445"/>
                  </a:lnTo>
                  <a:lnTo>
                    <a:pt x="934" y="3562"/>
                  </a:lnTo>
                  <a:lnTo>
                    <a:pt x="1009" y="3672"/>
                  </a:lnTo>
                  <a:lnTo>
                    <a:pt x="1003" y="3796"/>
                  </a:lnTo>
                  <a:lnTo>
                    <a:pt x="1051" y="3851"/>
                  </a:lnTo>
                  <a:lnTo>
                    <a:pt x="1113" y="3892"/>
                  </a:lnTo>
                  <a:lnTo>
                    <a:pt x="1147" y="3926"/>
                  </a:lnTo>
                  <a:lnTo>
                    <a:pt x="1250" y="3871"/>
                  </a:lnTo>
                  <a:lnTo>
                    <a:pt x="1263" y="3796"/>
                  </a:lnTo>
                  <a:lnTo>
                    <a:pt x="1298" y="3761"/>
                  </a:lnTo>
                  <a:lnTo>
                    <a:pt x="1367" y="3761"/>
                  </a:lnTo>
                  <a:lnTo>
                    <a:pt x="1380" y="3686"/>
                  </a:lnTo>
                  <a:lnTo>
                    <a:pt x="1428" y="3631"/>
                  </a:lnTo>
                  <a:lnTo>
                    <a:pt x="1490" y="3624"/>
                  </a:lnTo>
                  <a:lnTo>
                    <a:pt x="1497" y="3514"/>
                  </a:lnTo>
                  <a:lnTo>
                    <a:pt x="1490" y="3431"/>
                  </a:lnTo>
                  <a:lnTo>
                    <a:pt x="1559" y="3356"/>
                  </a:lnTo>
                  <a:lnTo>
                    <a:pt x="1559" y="3149"/>
                  </a:lnTo>
                  <a:lnTo>
                    <a:pt x="1531" y="3122"/>
                  </a:lnTo>
                  <a:lnTo>
                    <a:pt x="1538" y="3032"/>
                  </a:lnTo>
                  <a:lnTo>
                    <a:pt x="1524" y="2978"/>
                  </a:lnTo>
                  <a:lnTo>
                    <a:pt x="1559" y="2916"/>
                  </a:lnTo>
                  <a:lnTo>
                    <a:pt x="1580" y="2868"/>
                  </a:lnTo>
                  <a:lnTo>
                    <a:pt x="1614" y="2874"/>
                  </a:lnTo>
                  <a:lnTo>
                    <a:pt x="1648" y="2888"/>
                  </a:lnTo>
                  <a:lnTo>
                    <a:pt x="1717" y="2806"/>
                  </a:lnTo>
                  <a:lnTo>
                    <a:pt x="1779" y="2792"/>
                  </a:lnTo>
                  <a:lnTo>
                    <a:pt x="1840" y="2771"/>
                  </a:lnTo>
                  <a:lnTo>
                    <a:pt x="1840" y="2709"/>
                  </a:lnTo>
                  <a:lnTo>
                    <a:pt x="1916" y="2654"/>
                  </a:lnTo>
                  <a:lnTo>
                    <a:pt x="1992" y="2592"/>
                  </a:lnTo>
                  <a:lnTo>
                    <a:pt x="2088" y="2551"/>
                  </a:lnTo>
                  <a:lnTo>
                    <a:pt x="2177" y="2427"/>
                  </a:lnTo>
                  <a:lnTo>
                    <a:pt x="2225" y="2372"/>
                  </a:lnTo>
                  <a:lnTo>
                    <a:pt x="2239" y="2324"/>
                  </a:lnTo>
                  <a:lnTo>
                    <a:pt x="2287" y="2352"/>
                  </a:lnTo>
                  <a:lnTo>
                    <a:pt x="2349" y="2345"/>
                  </a:lnTo>
                  <a:lnTo>
                    <a:pt x="2404" y="2290"/>
                  </a:lnTo>
                  <a:lnTo>
                    <a:pt x="2438" y="2214"/>
                  </a:lnTo>
                  <a:lnTo>
                    <a:pt x="2417" y="2166"/>
                  </a:lnTo>
                  <a:lnTo>
                    <a:pt x="2438" y="2104"/>
                  </a:lnTo>
                  <a:lnTo>
                    <a:pt x="2486" y="2104"/>
                  </a:lnTo>
                  <a:lnTo>
                    <a:pt x="2493" y="2090"/>
                  </a:lnTo>
                  <a:lnTo>
                    <a:pt x="2541" y="2056"/>
                  </a:lnTo>
                  <a:lnTo>
                    <a:pt x="2569" y="2008"/>
                  </a:lnTo>
                  <a:lnTo>
                    <a:pt x="2596" y="2001"/>
                  </a:lnTo>
                  <a:lnTo>
                    <a:pt x="2569" y="2070"/>
                  </a:lnTo>
                  <a:lnTo>
                    <a:pt x="2596" y="2083"/>
                  </a:lnTo>
                  <a:lnTo>
                    <a:pt x="2623" y="2090"/>
                  </a:lnTo>
                  <a:lnTo>
                    <a:pt x="2631" y="2049"/>
                  </a:lnTo>
                  <a:lnTo>
                    <a:pt x="2637" y="2083"/>
                  </a:lnTo>
                  <a:lnTo>
                    <a:pt x="2679" y="2083"/>
                  </a:lnTo>
                  <a:lnTo>
                    <a:pt x="2692" y="2035"/>
                  </a:lnTo>
                  <a:lnTo>
                    <a:pt x="2692" y="2001"/>
                  </a:lnTo>
                  <a:lnTo>
                    <a:pt x="2658" y="1960"/>
                  </a:lnTo>
                  <a:lnTo>
                    <a:pt x="2658" y="1877"/>
                  </a:lnTo>
                  <a:lnTo>
                    <a:pt x="2623" y="1843"/>
                  </a:lnTo>
                  <a:lnTo>
                    <a:pt x="2644" y="1726"/>
                  </a:lnTo>
                  <a:lnTo>
                    <a:pt x="2589" y="1719"/>
                  </a:lnTo>
                  <a:lnTo>
                    <a:pt x="2569" y="1685"/>
                  </a:lnTo>
                  <a:lnTo>
                    <a:pt x="2589" y="1616"/>
                  </a:lnTo>
                  <a:lnTo>
                    <a:pt x="2651" y="1616"/>
                  </a:lnTo>
                  <a:lnTo>
                    <a:pt x="2637" y="1575"/>
                  </a:lnTo>
                  <a:lnTo>
                    <a:pt x="2575" y="1540"/>
                  </a:lnTo>
                  <a:lnTo>
                    <a:pt x="2582" y="1492"/>
                  </a:lnTo>
                  <a:lnTo>
                    <a:pt x="2603" y="1444"/>
                  </a:lnTo>
                  <a:lnTo>
                    <a:pt x="2658" y="1458"/>
                  </a:lnTo>
                  <a:lnTo>
                    <a:pt x="2719" y="1499"/>
                  </a:lnTo>
                  <a:lnTo>
                    <a:pt x="2775" y="1492"/>
                  </a:lnTo>
                  <a:lnTo>
                    <a:pt x="2767" y="1582"/>
                  </a:lnTo>
                  <a:lnTo>
                    <a:pt x="2816" y="1602"/>
                  </a:lnTo>
                  <a:lnTo>
                    <a:pt x="2877" y="1602"/>
                  </a:lnTo>
                  <a:lnTo>
                    <a:pt x="2946" y="1602"/>
                  </a:lnTo>
                  <a:lnTo>
                    <a:pt x="3015" y="1602"/>
                  </a:lnTo>
                  <a:lnTo>
                    <a:pt x="3070" y="1609"/>
                  </a:lnTo>
                  <a:lnTo>
                    <a:pt x="3084" y="1678"/>
                  </a:lnTo>
                  <a:lnTo>
                    <a:pt x="3056" y="1705"/>
                  </a:lnTo>
                  <a:lnTo>
                    <a:pt x="3015" y="1733"/>
                  </a:lnTo>
                  <a:lnTo>
                    <a:pt x="2981" y="1740"/>
                  </a:lnTo>
                  <a:lnTo>
                    <a:pt x="2946" y="1801"/>
                  </a:lnTo>
                  <a:lnTo>
                    <a:pt x="3001" y="1877"/>
                  </a:lnTo>
                  <a:lnTo>
                    <a:pt x="3029" y="1877"/>
                  </a:lnTo>
                  <a:lnTo>
                    <a:pt x="3056" y="1829"/>
                  </a:lnTo>
                  <a:lnTo>
                    <a:pt x="3063" y="1795"/>
                  </a:lnTo>
                  <a:lnTo>
                    <a:pt x="3104" y="1788"/>
                  </a:lnTo>
                  <a:lnTo>
                    <a:pt x="3104" y="1809"/>
                  </a:lnTo>
                  <a:lnTo>
                    <a:pt x="3118" y="1871"/>
                  </a:lnTo>
                  <a:lnTo>
                    <a:pt x="3118" y="1939"/>
                  </a:lnTo>
                  <a:lnTo>
                    <a:pt x="3125" y="1973"/>
                  </a:lnTo>
                  <a:lnTo>
                    <a:pt x="3180" y="2015"/>
                  </a:lnTo>
                  <a:lnTo>
                    <a:pt x="3207" y="1981"/>
                  </a:lnTo>
                  <a:lnTo>
                    <a:pt x="3214" y="1925"/>
                  </a:lnTo>
                  <a:lnTo>
                    <a:pt x="3207" y="1891"/>
                  </a:lnTo>
                  <a:lnTo>
                    <a:pt x="3228" y="1857"/>
                  </a:lnTo>
                  <a:lnTo>
                    <a:pt x="3248" y="1767"/>
                  </a:lnTo>
                  <a:lnTo>
                    <a:pt x="3255" y="1740"/>
                  </a:lnTo>
                  <a:lnTo>
                    <a:pt x="3310" y="1760"/>
                  </a:lnTo>
                  <a:lnTo>
                    <a:pt x="3331" y="1719"/>
                  </a:lnTo>
                  <a:lnTo>
                    <a:pt x="3331" y="1685"/>
                  </a:lnTo>
                  <a:lnTo>
                    <a:pt x="3379" y="1616"/>
                  </a:lnTo>
                  <a:lnTo>
                    <a:pt x="3365" y="1554"/>
                  </a:lnTo>
                  <a:lnTo>
                    <a:pt x="3400" y="1485"/>
                  </a:lnTo>
                  <a:lnTo>
                    <a:pt x="3406" y="1430"/>
                  </a:lnTo>
                  <a:lnTo>
                    <a:pt x="3414" y="1362"/>
                  </a:lnTo>
                  <a:lnTo>
                    <a:pt x="3482" y="1341"/>
                  </a:lnTo>
                  <a:lnTo>
                    <a:pt x="3523" y="1286"/>
                  </a:lnTo>
                  <a:lnTo>
                    <a:pt x="3585" y="1265"/>
                  </a:lnTo>
                  <a:lnTo>
                    <a:pt x="3619" y="1300"/>
                  </a:lnTo>
                  <a:lnTo>
                    <a:pt x="3606" y="1210"/>
                  </a:lnTo>
                  <a:lnTo>
                    <a:pt x="3647" y="1169"/>
                  </a:lnTo>
                  <a:lnTo>
                    <a:pt x="3688" y="1121"/>
                  </a:lnTo>
                  <a:lnTo>
                    <a:pt x="3688" y="1093"/>
                  </a:lnTo>
                  <a:lnTo>
                    <a:pt x="3647" y="1093"/>
                  </a:lnTo>
                  <a:lnTo>
                    <a:pt x="3626" y="1128"/>
                  </a:lnTo>
                  <a:lnTo>
                    <a:pt x="3585" y="1128"/>
                  </a:lnTo>
                  <a:lnTo>
                    <a:pt x="3530" y="1114"/>
                  </a:lnTo>
                  <a:lnTo>
                    <a:pt x="3564" y="1073"/>
                  </a:lnTo>
                  <a:lnTo>
                    <a:pt x="3544" y="1045"/>
                  </a:lnTo>
                  <a:lnTo>
                    <a:pt x="3516" y="1024"/>
                  </a:lnTo>
                  <a:lnTo>
                    <a:pt x="3468" y="997"/>
                  </a:lnTo>
                  <a:lnTo>
                    <a:pt x="3441" y="1032"/>
                  </a:lnTo>
                  <a:lnTo>
                    <a:pt x="3427" y="1073"/>
                  </a:lnTo>
                  <a:lnTo>
                    <a:pt x="3393" y="1073"/>
                  </a:lnTo>
                  <a:lnTo>
                    <a:pt x="3365" y="1045"/>
                  </a:lnTo>
                  <a:lnTo>
                    <a:pt x="3317" y="1024"/>
                  </a:lnTo>
                  <a:lnTo>
                    <a:pt x="3296" y="1024"/>
                  </a:lnTo>
                  <a:lnTo>
                    <a:pt x="3269" y="1066"/>
                  </a:lnTo>
                  <a:lnTo>
                    <a:pt x="3255" y="1114"/>
                  </a:lnTo>
                  <a:lnTo>
                    <a:pt x="3228" y="1128"/>
                  </a:lnTo>
                  <a:lnTo>
                    <a:pt x="3173" y="1121"/>
                  </a:lnTo>
                  <a:lnTo>
                    <a:pt x="3146" y="1183"/>
                  </a:lnTo>
                  <a:lnTo>
                    <a:pt x="3104" y="1190"/>
                  </a:lnTo>
                  <a:lnTo>
                    <a:pt x="3070" y="1210"/>
                  </a:lnTo>
                  <a:lnTo>
                    <a:pt x="3077" y="1231"/>
                  </a:lnTo>
                  <a:lnTo>
                    <a:pt x="3111" y="1224"/>
                  </a:lnTo>
                  <a:lnTo>
                    <a:pt x="3091" y="1238"/>
                  </a:lnTo>
                  <a:lnTo>
                    <a:pt x="3029" y="1252"/>
                  </a:lnTo>
                  <a:lnTo>
                    <a:pt x="2981" y="1258"/>
                  </a:lnTo>
                  <a:lnTo>
                    <a:pt x="2960" y="1272"/>
                  </a:lnTo>
                  <a:lnTo>
                    <a:pt x="2967" y="1300"/>
                  </a:lnTo>
                  <a:lnTo>
                    <a:pt x="3036" y="1300"/>
                  </a:lnTo>
                  <a:lnTo>
                    <a:pt x="3056" y="1355"/>
                  </a:lnTo>
                  <a:lnTo>
                    <a:pt x="2987" y="1375"/>
                  </a:lnTo>
                  <a:lnTo>
                    <a:pt x="2919" y="1375"/>
                  </a:lnTo>
                  <a:lnTo>
                    <a:pt x="2857" y="1396"/>
                  </a:lnTo>
                  <a:lnTo>
                    <a:pt x="2816" y="1375"/>
                  </a:lnTo>
                  <a:lnTo>
                    <a:pt x="2761" y="1389"/>
                  </a:lnTo>
                  <a:lnTo>
                    <a:pt x="2706" y="1382"/>
                  </a:lnTo>
                  <a:lnTo>
                    <a:pt x="2644" y="1362"/>
                  </a:lnTo>
                  <a:lnTo>
                    <a:pt x="2617" y="1327"/>
                  </a:lnTo>
                  <a:lnTo>
                    <a:pt x="2623" y="1272"/>
                  </a:lnTo>
                  <a:lnTo>
                    <a:pt x="2610" y="1231"/>
                  </a:lnTo>
                  <a:lnTo>
                    <a:pt x="2548" y="1258"/>
                  </a:lnTo>
                  <a:lnTo>
                    <a:pt x="2513" y="1313"/>
                  </a:lnTo>
                  <a:lnTo>
                    <a:pt x="2555" y="1355"/>
                  </a:lnTo>
                  <a:lnTo>
                    <a:pt x="2569" y="1396"/>
                  </a:lnTo>
                  <a:lnTo>
                    <a:pt x="2541" y="1444"/>
                  </a:lnTo>
                  <a:lnTo>
                    <a:pt x="2479" y="1451"/>
                  </a:lnTo>
                  <a:lnTo>
                    <a:pt x="2424" y="1451"/>
                  </a:lnTo>
                  <a:lnTo>
                    <a:pt x="2342" y="1430"/>
                  </a:lnTo>
                  <a:lnTo>
                    <a:pt x="2287" y="1437"/>
                  </a:lnTo>
                  <a:lnTo>
                    <a:pt x="2232" y="1396"/>
                  </a:lnTo>
                  <a:lnTo>
                    <a:pt x="2198" y="1416"/>
                  </a:lnTo>
                  <a:lnTo>
                    <a:pt x="2102" y="1320"/>
                  </a:lnTo>
                  <a:lnTo>
                    <a:pt x="2012" y="1327"/>
                  </a:lnTo>
                  <a:lnTo>
                    <a:pt x="1964" y="1320"/>
                  </a:lnTo>
                  <a:lnTo>
                    <a:pt x="1950" y="1348"/>
                  </a:lnTo>
                  <a:lnTo>
                    <a:pt x="1896" y="1306"/>
                  </a:lnTo>
                  <a:lnTo>
                    <a:pt x="1834" y="1313"/>
                  </a:lnTo>
                  <a:lnTo>
                    <a:pt x="1799" y="1258"/>
                  </a:lnTo>
                  <a:lnTo>
                    <a:pt x="1744" y="1279"/>
                  </a:lnTo>
                  <a:lnTo>
                    <a:pt x="1696" y="1217"/>
                  </a:lnTo>
                  <a:lnTo>
                    <a:pt x="1586" y="1148"/>
                  </a:lnTo>
                  <a:lnTo>
                    <a:pt x="1607" y="1093"/>
                  </a:lnTo>
                  <a:lnTo>
                    <a:pt x="1607" y="1045"/>
                  </a:lnTo>
                  <a:lnTo>
                    <a:pt x="1655" y="1011"/>
                  </a:lnTo>
                  <a:lnTo>
                    <a:pt x="1676" y="970"/>
                  </a:lnTo>
                  <a:lnTo>
                    <a:pt x="1607" y="914"/>
                  </a:lnTo>
                  <a:lnTo>
                    <a:pt x="1545" y="860"/>
                  </a:lnTo>
                  <a:lnTo>
                    <a:pt x="1483" y="832"/>
                  </a:lnTo>
                  <a:lnTo>
                    <a:pt x="1435" y="791"/>
                  </a:lnTo>
                  <a:lnTo>
                    <a:pt x="1387" y="818"/>
                  </a:lnTo>
                  <a:lnTo>
                    <a:pt x="1380" y="791"/>
                  </a:lnTo>
                  <a:lnTo>
                    <a:pt x="1408" y="722"/>
                  </a:lnTo>
                  <a:lnTo>
                    <a:pt x="1380" y="694"/>
                  </a:lnTo>
                  <a:lnTo>
                    <a:pt x="1387" y="619"/>
                  </a:lnTo>
                  <a:lnTo>
                    <a:pt x="1421" y="626"/>
                  </a:lnTo>
                  <a:lnTo>
                    <a:pt x="1442" y="681"/>
                  </a:lnTo>
                  <a:lnTo>
                    <a:pt x="1538" y="626"/>
                  </a:lnTo>
                  <a:lnTo>
                    <a:pt x="1490" y="557"/>
                  </a:lnTo>
                  <a:lnTo>
                    <a:pt x="1435" y="523"/>
                  </a:lnTo>
                  <a:lnTo>
                    <a:pt x="1435" y="454"/>
                  </a:lnTo>
                  <a:lnTo>
                    <a:pt x="1483" y="419"/>
                  </a:lnTo>
                  <a:lnTo>
                    <a:pt x="1524" y="419"/>
                  </a:lnTo>
                  <a:lnTo>
                    <a:pt x="1538" y="392"/>
                  </a:lnTo>
                  <a:lnTo>
                    <a:pt x="1552" y="351"/>
                  </a:lnTo>
                  <a:lnTo>
                    <a:pt x="1607" y="323"/>
                  </a:lnTo>
                  <a:lnTo>
                    <a:pt x="1621" y="261"/>
                  </a:lnTo>
                  <a:lnTo>
                    <a:pt x="1614" y="234"/>
                  </a:lnTo>
                  <a:lnTo>
                    <a:pt x="1559" y="206"/>
                  </a:lnTo>
                  <a:lnTo>
                    <a:pt x="1518" y="179"/>
                  </a:lnTo>
                  <a:lnTo>
                    <a:pt x="1456" y="193"/>
                  </a:lnTo>
                  <a:lnTo>
                    <a:pt x="1415" y="179"/>
                  </a:lnTo>
                  <a:lnTo>
                    <a:pt x="1360" y="213"/>
                  </a:lnTo>
                  <a:lnTo>
                    <a:pt x="1305" y="227"/>
                  </a:lnTo>
                  <a:lnTo>
                    <a:pt x="1277" y="206"/>
                  </a:lnTo>
                  <a:lnTo>
                    <a:pt x="1236" y="199"/>
                  </a:lnTo>
                  <a:lnTo>
                    <a:pt x="1161" y="110"/>
                  </a:lnTo>
                  <a:lnTo>
                    <a:pt x="1099" y="83"/>
                  </a:lnTo>
                  <a:lnTo>
                    <a:pt x="1051" y="27"/>
                  </a:lnTo>
                  <a:lnTo>
                    <a:pt x="1009" y="0"/>
                  </a:lnTo>
                  <a:lnTo>
                    <a:pt x="961" y="21"/>
                  </a:lnTo>
                  <a:lnTo>
                    <a:pt x="817" y="48"/>
                  </a:lnTo>
                  <a:lnTo>
                    <a:pt x="783" y="83"/>
                  </a:lnTo>
                  <a:lnTo>
                    <a:pt x="755" y="83"/>
                  </a:lnTo>
                  <a:lnTo>
                    <a:pt x="748" y="83"/>
                  </a:lnTo>
                  <a:lnTo>
                    <a:pt x="721" y="96"/>
                  </a:lnTo>
                </a:path>
              </a:pathLst>
            </a:custGeom>
            <a:solidFill>
              <a:srgbClr val="CCECFF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6" name="Rectangle 1028"/>
            <p:cNvSpPr>
              <a:spLocks noChangeArrowheads="1"/>
            </p:cNvSpPr>
            <p:nvPr/>
          </p:nvSpPr>
          <p:spPr bwMode="auto">
            <a:xfrm>
              <a:off x="1761" y="3221"/>
              <a:ext cx="1367" cy="891"/>
            </a:xfrm>
            <a:prstGeom prst="rect">
              <a:avLst/>
            </a:prstGeom>
            <a:noFill/>
            <a:ln w="635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defTabSz="1014348"/>
              <a:endParaRPr lang="en-US" sz="2000" dirty="0">
                <a:latin typeface="Calibri" pitchFamily="34" charset="0"/>
              </a:endParaRPr>
            </a:p>
          </p:txBody>
        </p:sp>
        <p:pic>
          <p:nvPicPr>
            <p:cNvPr id="7" name="Picture 1029" descr="bl00381_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1874" y="3303"/>
              <a:ext cx="256" cy="16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  <p:pic>
          <p:nvPicPr>
            <p:cNvPr id="8" name="Picture 1030" descr="hm00363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74" y="3560"/>
              <a:ext cx="254" cy="27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</p:pic>
        <p:sp>
          <p:nvSpPr>
            <p:cNvPr id="9" name="Text Box 1031"/>
            <p:cNvSpPr txBox="1">
              <a:spLocks noChangeArrowheads="1"/>
            </p:cNvSpPr>
            <p:nvPr/>
          </p:nvSpPr>
          <p:spPr bwMode="auto">
            <a:xfrm>
              <a:off x="2167" y="3325"/>
              <a:ext cx="789" cy="179"/>
            </a:xfrm>
            <a:prstGeom prst="rect">
              <a:avLst/>
            </a:prstGeom>
            <a:noFill/>
            <a:ln w="635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1014348"/>
              <a:r>
                <a:rPr lang="en-US" sz="1300" b="1" dirty="0">
                  <a:latin typeface="Calibri" pitchFamily="34" charset="0"/>
                </a:rPr>
                <a:t>Manufacturing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0" name="Text Box 1032"/>
            <p:cNvSpPr txBox="1">
              <a:spLocks noChangeArrowheads="1"/>
            </p:cNvSpPr>
            <p:nvPr/>
          </p:nvSpPr>
          <p:spPr bwMode="auto">
            <a:xfrm>
              <a:off x="2176" y="3640"/>
              <a:ext cx="850" cy="179"/>
            </a:xfrm>
            <a:prstGeom prst="rect">
              <a:avLst/>
            </a:prstGeom>
            <a:noFill/>
            <a:ln w="635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1014348"/>
              <a:r>
                <a:rPr lang="en-US" sz="1300" b="1" dirty="0">
                  <a:latin typeface="Calibri" pitchFamily="34" charset="0"/>
                </a:rPr>
                <a:t>Research Center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1" name="Oval 1033"/>
            <p:cNvSpPr>
              <a:spLocks noChangeAspect="1" noChangeArrowheads="1"/>
            </p:cNvSpPr>
            <p:nvPr/>
          </p:nvSpPr>
          <p:spPr bwMode="auto">
            <a:xfrm>
              <a:off x="1054" y="2922"/>
              <a:ext cx="68" cy="69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1014348"/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2" name="Line 1034"/>
            <p:cNvSpPr>
              <a:spLocks noChangeShapeType="1"/>
            </p:cNvSpPr>
            <p:nvPr/>
          </p:nvSpPr>
          <p:spPr bwMode="auto">
            <a:xfrm flipV="1">
              <a:off x="912" y="2995"/>
              <a:ext cx="120" cy="269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" name="Rectangle 1035"/>
            <p:cNvSpPr>
              <a:spLocks noChangeArrowheads="1"/>
            </p:cNvSpPr>
            <p:nvPr/>
          </p:nvSpPr>
          <p:spPr bwMode="auto">
            <a:xfrm>
              <a:off x="726" y="3278"/>
              <a:ext cx="359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bIns="0" anchor="b"/>
            <a:lstStyle/>
            <a:p>
              <a:pPr algn="ctr" defTabSz="1014348"/>
              <a:r>
                <a:rPr lang="en-US" sz="1300" b="1" dirty="0">
                  <a:latin typeface="Calibri" pitchFamily="34" charset="0"/>
                </a:rPr>
                <a:t>Goa</a:t>
              </a:r>
              <a:endParaRPr lang="en-US" sz="2000" dirty="0">
                <a:latin typeface="Calibri" pitchFamily="34" charset="0"/>
              </a:endParaRPr>
            </a:p>
          </p:txBody>
        </p:sp>
        <p:pic>
          <p:nvPicPr>
            <p:cNvPr id="14" name="Picture 1036" descr="bl00381_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768" y="3312"/>
              <a:ext cx="275" cy="156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1037"/>
            <p:cNvSpPr>
              <a:spLocks noChangeAspect="1" noChangeArrowheads="1"/>
            </p:cNvSpPr>
            <p:nvPr/>
          </p:nvSpPr>
          <p:spPr bwMode="auto">
            <a:xfrm>
              <a:off x="1071" y="2709"/>
              <a:ext cx="68" cy="69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1014348"/>
              <a:endParaRPr lang="en-US" sz="2000" dirty="0">
                <a:latin typeface="Calibri" pitchFamily="34" charset="0"/>
              </a:endParaRPr>
            </a:p>
          </p:txBody>
        </p:sp>
        <p:pic>
          <p:nvPicPr>
            <p:cNvPr id="16" name="Picture 1038" descr="hm00363_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3024"/>
              <a:ext cx="247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Line 1039"/>
            <p:cNvSpPr>
              <a:spLocks noChangeShapeType="1"/>
            </p:cNvSpPr>
            <p:nvPr/>
          </p:nvSpPr>
          <p:spPr bwMode="auto">
            <a:xfrm flipV="1">
              <a:off x="576" y="2784"/>
              <a:ext cx="493" cy="62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" name="Rectangle 1040"/>
            <p:cNvSpPr>
              <a:spLocks noChangeArrowheads="1"/>
            </p:cNvSpPr>
            <p:nvPr/>
          </p:nvSpPr>
          <p:spPr bwMode="auto">
            <a:xfrm>
              <a:off x="178" y="3256"/>
              <a:ext cx="485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defTabSz="1014348"/>
              <a:r>
                <a:rPr lang="en-US" sz="1300" b="1" dirty="0" err="1">
                  <a:latin typeface="Calibri" pitchFamily="34" charset="0"/>
                </a:rPr>
                <a:t>Pune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9" name="Line 1041"/>
            <p:cNvSpPr>
              <a:spLocks noChangeShapeType="1"/>
            </p:cNvSpPr>
            <p:nvPr/>
          </p:nvSpPr>
          <p:spPr bwMode="auto">
            <a:xfrm flipH="1">
              <a:off x="288" y="3408"/>
              <a:ext cx="293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0" name="Rectangle 1042"/>
            <p:cNvSpPr>
              <a:spLocks noChangeArrowheads="1"/>
            </p:cNvSpPr>
            <p:nvPr/>
          </p:nvSpPr>
          <p:spPr bwMode="auto">
            <a:xfrm>
              <a:off x="89" y="2156"/>
              <a:ext cx="647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defTabSz="1014348"/>
              <a:r>
                <a:rPr lang="en-US" sz="1300" b="1" dirty="0" err="1">
                  <a:latin typeface="Calibri" pitchFamily="34" charset="0"/>
                </a:rPr>
                <a:t>Tarapur</a:t>
              </a:r>
              <a:r>
                <a:rPr lang="en-US" sz="1300" b="1" dirty="0">
                  <a:latin typeface="Calibri" pitchFamily="34" charset="0"/>
                </a:rPr>
                <a:t> </a:t>
              </a:r>
              <a:endParaRPr lang="en-US" sz="2000" dirty="0">
                <a:latin typeface="Calibri" pitchFamily="34" charset="0"/>
              </a:endParaRPr>
            </a:p>
          </p:txBody>
        </p:sp>
        <p:grpSp>
          <p:nvGrpSpPr>
            <p:cNvPr id="21" name="Group 1043"/>
            <p:cNvGrpSpPr>
              <a:grpSpLocks/>
            </p:cNvGrpSpPr>
            <p:nvPr/>
          </p:nvGrpSpPr>
          <p:grpSpPr bwMode="auto">
            <a:xfrm>
              <a:off x="309" y="2052"/>
              <a:ext cx="805" cy="637"/>
              <a:chOff x="261" y="2052"/>
              <a:chExt cx="805" cy="637"/>
            </a:xfrm>
          </p:grpSpPr>
          <p:sp>
            <p:nvSpPr>
              <p:cNvPr id="61" name="Oval 1044"/>
              <p:cNvSpPr>
                <a:spLocks noChangeAspect="1" noChangeArrowheads="1"/>
              </p:cNvSpPr>
              <p:nvPr/>
            </p:nvSpPr>
            <p:spPr bwMode="auto">
              <a:xfrm>
                <a:off x="998" y="2620"/>
                <a:ext cx="68" cy="69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1014348"/>
                <a:endParaRPr lang="en-US" sz="2000" dirty="0">
                  <a:latin typeface="Calibri" pitchFamily="34" charset="0"/>
                </a:endParaRPr>
              </a:p>
            </p:txBody>
          </p:sp>
          <p:sp>
            <p:nvSpPr>
              <p:cNvPr id="62" name="Line 1045"/>
              <p:cNvSpPr>
                <a:spLocks noChangeShapeType="1"/>
              </p:cNvSpPr>
              <p:nvPr/>
            </p:nvSpPr>
            <p:spPr bwMode="auto">
              <a:xfrm>
                <a:off x="720" y="2592"/>
                <a:ext cx="288" cy="4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pic>
            <p:nvPicPr>
              <p:cNvPr id="63" name="Picture 1046" descr="bl00381_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flipH="1">
                <a:off x="261" y="2052"/>
                <a:ext cx="27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" name="Line 1047"/>
              <p:cNvSpPr>
                <a:spLocks noChangeShapeType="1"/>
              </p:cNvSpPr>
              <p:nvPr/>
            </p:nvSpPr>
            <p:spPr bwMode="auto">
              <a:xfrm flipH="1" flipV="1">
                <a:off x="480" y="2352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22" name="Group 1048"/>
            <p:cNvGrpSpPr>
              <a:grpSpLocks/>
            </p:cNvGrpSpPr>
            <p:nvPr/>
          </p:nvGrpSpPr>
          <p:grpSpPr bwMode="auto">
            <a:xfrm>
              <a:off x="140" y="1529"/>
              <a:ext cx="999" cy="1036"/>
              <a:chOff x="1152" y="1354"/>
              <a:chExt cx="1191" cy="1217"/>
            </a:xfrm>
          </p:grpSpPr>
          <p:sp>
            <p:nvSpPr>
              <p:cNvPr id="56" name="Oval 1049"/>
              <p:cNvSpPr>
                <a:spLocks noChangeAspect="1" noChangeArrowheads="1"/>
              </p:cNvSpPr>
              <p:nvPr/>
            </p:nvSpPr>
            <p:spPr bwMode="auto">
              <a:xfrm>
                <a:off x="2262" y="2490"/>
                <a:ext cx="81" cy="81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1014348"/>
                <a:endParaRPr lang="en-US" sz="2000" dirty="0">
                  <a:latin typeface="Calibri" pitchFamily="34" charset="0"/>
                </a:endParaRPr>
              </a:p>
            </p:txBody>
          </p:sp>
          <p:sp>
            <p:nvSpPr>
              <p:cNvPr id="57" name="Line 1050"/>
              <p:cNvSpPr>
                <a:spLocks noChangeShapeType="1"/>
              </p:cNvSpPr>
              <p:nvPr/>
            </p:nvSpPr>
            <p:spPr bwMode="auto">
              <a:xfrm>
                <a:off x="2064" y="1776"/>
                <a:ext cx="214" cy="70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8" name="Rectangle 1051"/>
              <p:cNvSpPr>
                <a:spLocks noChangeArrowheads="1"/>
              </p:cNvSpPr>
              <p:nvPr/>
            </p:nvSpPr>
            <p:spPr bwMode="auto">
              <a:xfrm>
                <a:off x="1152" y="1536"/>
                <a:ext cx="105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defTabSz="1014348"/>
                <a:r>
                  <a:rPr lang="en-US" sz="1300" b="1" dirty="0" err="1">
                    <a:latin typeface="Calibri" pitchFamily="34" charset="0"/>
                  </a:rPr>
                  <a:t>Ankleshwar</a:t>
                </a:r>
                <a:r>
                  <a:rPr lang="en-US" sz="1300" b="1" dirty="0">
                    <a:latin typeface="Calibri" pitchFamily="34" charset="0"/>
                  </a:rPr>
                  <a:t> </a:t>
                </a:r>
                <a:endParaRPr lang="en-US" sz="2000" dirty="0">
                  <a:latin typeface="Calibri" pitchFamily="34" charset="0"/>
                </a:endParaRPr>
              </a:p>
            </p:txBody>
          </p:sp>
          <p:pic>
            <p:nvPicPr>
              <p:cNvPr id="59" name="Picture 1052" descr="bl00381_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flipH="1">
                <a:off x="1498" y="1354"/>
                <a:ext cx="326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" name="Line 1053"/>
              <p:cNvSpPr>
                <a:spLocks noChangeShapeType="1"/>
              </p:cNvSpPr>
              <p:nvPr/>
            </p:nvSpPr>
            <p:spPr bwMode="auto">
              <a:xfrm flipH="1">
                <a:off x="1284" y="1760"/>
                <a:ext cx="7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23" name="Group 1054"/>
            <p:cNvGrpSpPr>
              <a:grpSpLocks/>
            </p:cNvGrpSpPr>
            <p:nvPr/>
          </p:nvGrpSpPr>
          <p:grpSpPr bwMode="auto">
            <a:xfrm>
              <a:off x="1307" y="1478"/>
              <a:ext cx="1472" cy="819"/>
              <a:chOff x="2322" y="1087"/>
              <a:chExt cx="1752" cy="962"/>
            </a:xfrm>
          </p:grpSpPr>
          <p:sp>
            <p:nvSpPr>
              <p:cNvPr id="50" name="Oval 1055"/>
              <p:cNvSpPr>
                <a:spLocks noChangeAspect="1" noChangeArrowheads="1"/>
              </p:cNvSpPr>
              <p:nvPr/>
            </p:nvSpPr>
            <p:spPr bwMode="auto">
              <a:xfrm>
                <a:off x="2322" y="1968"/>
                <a:ext cx="81" cy="81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1014348"/>
                <a:endParaRPr lang="en-US" sz="2000" dirty="0">
                  <a:latin typeface="Calibri" pitchFamily="34" charset="0"/>
                </a:endParaRPr>
              </a:p>
            </p:txBody>
          </p:sp>
          <p:grpSp>
            <p:nvGrpSpPr>
              <p:cNvPr id="24" name="Group 1056"/>
              <p:cNvGrpSpPr>
                <a:grpSpLocks/>
              </p:cNvGrpSpPr>
              <p:nvPr/>
            </p:nvGrpSpPr>
            <p:grpSpPr bwMode="auto">
              <a:xfrm>
                <a:off x="2404" y="1087"/>
                <a:ext cx="1670" cy="876"/>
                <a:chOff x="2404" y="1087"/>
                <a:chExt cx="1670" cy="876"/>
              </a:xfrm>
            </p:grpSpPr>
            <p:sp>
              <p:nvSpPr>
                <p:cNvPr id="52" name="Line 1057"/>
                <p:cNvSpPr>
                  <a:spLocks noChangeShapeType="1"/>
                </p:cNvSpPr>
                <p:nvPr/>
              </p:nvSpPr>
              <p:spPr bwMode="auto">
                <a:xfrm flipH="1">
                  <a:off x="2404" y="1297"/>
                  <a:ext cx="594" cy="666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</p:spPr>
              <p:txBody>
                <a:bodyPr wrap="none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53" name="Rectangle 1058"/>
                <p:cNvSpPr>
                  <a:spLocks noChangeArrowheads="1"/>
                </p:cNvSpPr>
                <p:nvPr/>
              </p:nvSpPr>
              <p:spPr bwMode="auto">
                <a:xfrm>
                  <a:off x="2842" y="1087"/>
                  <a:ext cx="1055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defTabSz="1015193">
                    <a:defRPr/>
                  </a:pPr>
                  <a:r>
                    <a:rPr lang="en-US" sz="1300" b="1" dirty="0">
                      <a:latin typeface="Calibri" pitchFamily="34" charset="0"/>
                      <a:cs typeface="Arial" pitchFamily="34" charset="0"/>
                    </a:rPr>
                    <a:t>Indore</a:t>
                  </a:r>
                  <a:r>
                    <a:rPr lang="en-US" sz="13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Calibri" pitchFamily="34" charset="0"/>
                      <a:cs typeface="Arial" pitchFamily="34" charset="0"/>
                    </a:rPr>
                    <a:t> </a:t>
                  </a:r>
                  <a:endParaRPr lang="en-US" sz="2000" dirty="0">
                    <a:latin typeface="Calibri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4" name="Picture 1059" descr="bl00381_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 flipH="1">
                  <a:off x="3748" y="1093"/>
                  <a:ext cx="326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5" name="Line 1060"/>
                <p:cNvSpPr>
                  <a:spLocks noChangeShapeType="1"/>
                </p:cNvSpPr>
                <p:nvPr/>
              </p:nvSpPr>
              <p:spPr bwMode="auto">
                <a:xfrm flipH="1">
                  <a:off x="3000" y="1290"/>
                  <a:ext cx="6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36" name="Group 1061"/>
            <p:cNvGrpSpPr>
              <a:grpSpLocks/>
            </p:cNvGrpSpPr>
            <p:nvPr/>
          </p:nvGrpSpPr>
          <p:grpSpPr bwMode="auto">
            <a:xfrm>
              <a:off x="1312" y="2656"/>
              <a:ext cx="1741" cy="309"/>
              <a:chOff x="2214" y="2394"/>
              <a:chExt cx="2074" cy="363"/>
            </a:xfrm>
          </p:grpSpPr>
          <p:sp>
            <p:nvSpPr>
              <p:cNvPr id="43" name="Oval 1062"/>
              <p:cNvSpPr>
                <a:spLocks noChangeAspect="1" noChangeArrowheads="1"/>
              </p:cNvSpPr>
              <p:nvPr/>
            </p:nvSpPr>
            <p:spPr bwMode="auto">
              <a:xfrm>
                <a:off x="2214" y="2394"/>
                <a:ext cx="81" cy="81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1014348"/>
                <a:endParaRPr lang="en-US" sz="2000" dirty="0">
                  <a:latin typeface="Calibri" pitchFamily="34" charset="0"/>
                </a:endParaRPr>
              </a:p>
            </p:txBody>
          </p:sp>
          <p:grpSp>
            <p:nvGrpSpPr>
              <p:cNvPr id="38" name="Group 1063"/>
              <p:cNvGrpSpPr>
                <a:grpSpLocks/>
              </p:cNvGrpSpPr>
              <p:nvPr/>
            </p:nvGrpSpPr>
            <p:grpSpPr bwMode="auto">
              <a:xfrm>
                <a:off x="2313" y="2503"/>
                <a:ext cx="1975" cy="254"/>
                <a:chOff x="2313" y="2503"/>
                <a:chExt cx="1975" cy="254"/>
              </a:xfrm>
            </p:grpSpPr>
            <p:sp>
              <p:nvSpPr>
                <p:cNvPr id="45" name="Rectangle 1064"/>
                <p:cNvSpPr>
                  <a:spLocks noChangeArrowheads="1"/>
                </p:cNvSpPr>
                <p:nvPr/>
              </p:nvSpPr>
              <p:spPr bwMode="auto">
                <a:xfrm>
                  <a:off x="3007" y="2519"/>
                  <a:ext cx="1056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defTabSz="1015193">
                    <a:defRPr/>
                  </a:pPr>
                  <a:r>
                    <a:rPr lang="en-US" sz="1300" b="1" dirty="0">
                      <a:latin typeface="Calibri" pitchFamily="34" charset="0"/>
                      <a:cs typeface="Arial" pitchFamily="34" charset="0"/>
                    </a:rPr>
                    <a:t>Aurangabad</a:t>
                  </a:r>
                  <a:r>
                    <a:rPr lang="en-US" sz="13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Calibri" pitchFamily="34" charset="0"/>
                      <a:cs typeface="Arial" pitchFamily="34" charset="0"/>
                    </a:rPr>
                    <a:t> </a:t>
                  </a:r>
                  <a:endParaRPr lang="en-US" sz="2000" dirty="0">
                    <a:latin typeface="Calibri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46" name="Picture 1065" descr="bl00381_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 flipH="1">
                  <a:off x="3962" y="2503"/>
                  <a:ext cx="326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44" name="Group 1066"/>
                <p:cNvGrpSpPr>
                  <a:grpSpLocks/>
                </p:cNvGrpSpPr>
                <p:nvPr/>
              </p:nvGrpSpPr>
              <p:grpSpPr bwMode="auto">
                <a:xfrm>
                  <a:off x="2313" y="2527"/>
                  <a:ext cx="1617" cy="203"/>
                  <a:chOff x="2313" y="2527"/>
                  <a:chExt cx="1617" cy="203"/>
                </a:xfrm>
              </p:grpSpPr>
              <p:sp>
                <p:nvSpPr>
                  <p:cNvPr id="48" name="Line 1067"/>
                  <p:cNvSpPr>
                    <a:spLocks noChangeShapeType="1"/>
                  </p:cNvSpPr>
                  <p:nvPr/>
                </p:nvSpPr>
                <p:spPr bwMode="auto">
                  <a:xfrm rot="500172" flipH="1" flipV="1">
                    <a:off x="2313" y="2527"/>
                    <a:ext cx="828" cy="142"/>
                  </a:xfrm>
                  <a:prstGeom prst="line">
                    <a:avLst/>
                  </a:prstGeom>
                  <a:noFill/>
                  <a:ln w="12700" cap="sq">
                    <a:solidFill>
                      <a:schemeClr val="tx1"/>
                    </a:solidFill>
                    <a:round/>
                    <a:headEnd type="none" w="sm" len="sm"/>
                    <a:tailEnd type="triangle" w="sm" len="sm"/>
                  </a:ln>
                </p:spPr>
                <p:txBody>
                  <a:bodyPr wrap="none"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  <p:sp>
                <p:nvSpPr>
                  <p:cNvPr id="49" name="Line 10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126" y="2730"/>
                    <a:ext cx="804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latin typeface="Calibri" pitchFamily="34" charset="0"/>
                    </a:endParaRPr>
                  </a:p>
                </p:txBody>
              </p:sp>
            </p:grpSp>
          </p:grpSp>
        </p:grpSp>
        <p:sp>
          <p:nvSpPr>
            <p:cNvPr id="25" name="Oval 1069"/>
            <p:cNvSpPr>
              <a:spLocks noChangeAspect="1" noChangeArrowheads="1"/>
            </p:cNvSpPr>
            <p:nvPr/>
          </p:nvSpPr>
          <p:spPr bwMode="auto">
            <a:xfrm>
              <a:off x="1400" y="1462"/>
              <a:ext cx="68" cy="69"/>
            </a:xfrm>
            <a:prstGeom prst="ellipse">
              <a:avLst/>
            </a:pr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1014348"/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26" name="Line 1070"/>
            <p:cNvSpPr>
              <a:spLocks noChangeShapeType="1"/>
            </p:cNvSpPr>
            <p:nvPr/>
          </p:nvSpPr>
          <p:spPr bwMode="auto">
            <a:xfrm flipH="1">
              <a:off x="1469" y="888"/>
              <a:ext cx="500" cy="569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7" name="Rectangle 1071"/>
            <p:cNvSpPr>
              <a:spLocks noChangeArrowheads="1"/>
            </p:cNvSpPr>
            <p:nvPr/>
          </p:nvSpPr>
          <p:spPr bwMode="auto">
            <a:xfrm>
              <a:off x="1838" y="708"/>
              <a:ext cx="890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defTabSz="1014348"/>
              <a:r>
                <a:rPr lang="en-US" sz="1300" b="1" dirty="0">
                  <a:latin typeface="Calibri" pitchFamily="34" charset="0"/>
                </a:rPr>
                <a:t>Jammu</a:t>
              </a:r>
              <a:endParaRPr lang="en-US" sz="2000" dirty="0">
                <a:latin typeface="Calibri" pitchFamily="34" charset="0"/>
              </a:endParaRPr>
            </a:p>
          </p:txBody>
        </p:sp>
        <p:pic>
          <p:nvPicPr>
            <p:cNvPr id="28" name="Picture 1072" descr="bl00381_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2601" y="713"/>
              <a:ext cx="275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Line 1073"/>
            <p:cNvSpPr>
              <a:spLocks noChangeShapeType="1"/>
            </p:cNvSpPr>
            <p:nvPr/>
          </p:nvSpPr>
          <p:spPr bwMode="auto">
            <a:xfrm flipH="1">
              <a:off x="1971" y="882"/>
              <a:ext cx="587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" name="Oval 1121"/>
            <p:cNvSpPr>
              <a:spLocks noChangeAspect="1" noChangeArrowheads="1"/>
            </p:cNvSpPr>
            <p:nvPr/>
          </p:nvSpPr>
          <p:spPr bwMode="auto">
            <a:xfrm>
              <a:off x="960" y="2688"/>
              <a:ext cx="68" cy="69"/>
            </a:xfrm>
            <a:prstGeom prst="ellipse">
              <a:avLst/>
            </a:pr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defTabSz="1014348"/>
              <a:endParaRPr lang="en-US" sz="2000" dirty="0">
                <a:latin typeface="Calibri" pitchFamily="34" charset="0"/>
              </a:endParaRPr>
            </a:p>
          </p:txBody>
        </p:sp>
        <p:pic>
          <p:nvPicPr>
            <p:cNvPr id="31" name="Picture 1122" descr="bd05297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72" y="3888"/>
              <a:ext cx="289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 Box 1123"/>
            <p:cNvSpPr txBox="1">
              <a:spLocks noChangeArrowheads="1"/>
            </p:cNvSpPr>
            <p:nvPr/>
          </p:nvSpPr>
          <p:spPr bwMode="auto">
            <a:xfrm>
              <a:off x="2208" y="3934"/>
              <a:ext cx="650" cy="179"/>
            </a:xfrm>
            <a:prstGeom prst="rect">
              <a:avLst/>
            </a:prstGeom>
            <a:noFill/>
            <a:ln w="635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1014348"/>
              <a:r>
                <a:rPr lang="en-US" sz="1300" b="1" dirty="0">
                  <a:latin typeface="Calibri" pitchFamily="34" charset="0"/>
                </a:rPr>
                <a:t>Head Office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33" name="Line 1124"/>
            <p:cNvSpPr>
              <a:spLocks noChangeShapeType="1"/>
            </p:cNvSpPr>
            <p:nvPr/>
          </p:nvSpPr>
          <p:spPr bwMode="auto">
            <a:xfrm flipV="1">
              <a:off x="624" y="2736"/>
              <a:ext cx="33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34" name="Picture 1125" descr="bd05297_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6" y="2496"/>
              <a:ext cx="384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1126"/>
            <p:cNvSpPr>
              <a:spLocks noChangeArrowheads="1"/>
            </p:cNvSpPr>
            <p:nvPr/>
          </p:nvSpPr>
          <p:spPr bwMode="auto">
            <a:xfrm>
              <a:off x="336" y="2736"/>
              <a:ext cx="485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defTabSz="1014348"/>
              <a:r>
                <a:rPr lang="en-US" sz="1300" b="1" dirty="0">
                  <a:latin typeface="Calibri" pitchFamily="34" charset="0"/>
                </a:rPr>
                <a:t>Mumbai</a:t>
              </a:r>
              <a:endParaRPr lang="en-US" sz="2000" dirty="0">
                <a:latin typeface="Calibri" pitchFamily="34" charset="0"/>
              </a:endParaRPr>
            </a:p>
          </p:txBody>
        </p:sp>
        <p:grpSp>
          <p:nvGrpSpPr>
            <p:cNvPr id="47" name="Group 1131"/>
            <p:cNvGrpSpPr>
              <a:grpSpLocks/>
            </p:cNvGrpSpPr>
            <p:nvPr/>
          </p:nvGrpSpPr>
          <p:grpSpPr bwMode="auto">
            <a:xfrm>
              <a:off x="1550" y="1599"/>
              <a:ext cx="1472" cy="819"/>
              <a:chOff x="2322" y="1087"/>
              <a:chExt cx="1752" cy="962"/>
            </a:xfrm>
          </p:grpSpPr>
          <p:sp>
            <p:nvSpPr>
              <p:cNvPr id="37" name="Oval 1132"/>
              <p:cNvSpPr>
                <a:spLocks noChangeAspect="1" noChangeArrowheads="1"/>
              </p:cNvSpPr>
              <p:nvPr/>
            </p:nvSpPr>
            <p:spPr bwMode="auto">
              <a:xfrm>
                <a:off x="2322" y="1968"/>
                <a:ext cx="81" cy="81"/>
              </a:xfrm>
              <a:prstGeom prst="ellipse">
                <a:avLst/>
              </a:prstGeom>
              <a:solidFill>
                <a:srgbClr val="33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defTabSz="1014348"/>
                <a:endParaRPr lang="en-US" sz="2000" dirty="0">
                  <a:latin typeface="Calibri" pitchFamily="34" charset="0"/>
                </a:endParaRPr>
              </a:p>
            </p:txBody>
          </p:sp>
          <p:grpSp>
            <p:nvGrpSpPr>
              <p:cNvPr id="51" name="Group 1133"/>
              <p:cNvGrpSpPr>
                <a:grpSpLocks/>
              </p:cNvGrpSpPr>
              <p:nvPr/>
            </p:nvGrpSpPr>
            <p:grpSpPr bwMode="auto">
              <a:xfrm>
                <a:off x="2404" y="1087"/>
                <a:ext cx="1670" cy="876"/>
                <a:chOff x="2404" y="1087"/>
                <a:chExt cx="1670" cy="876"/>
              </a:xfrm>
            </p:grpSpPr>
            <p:sp>
              <p:nvSpPr>
                <p:cNvPr id="39" name="Line 1134"/>
                <p:cNvSpPr>
                  <a:spLocks noChangeShapeType="1"/>
                </p:cNvSpPr>
                <p:nvPr/>
              </p:nvSpPr>
              <p:spPr bwMode="auto">
                <a:xfrm flipH="1">
                  <a:off x="2404" y="1297"/>
                  <a:ext cx="594" cy="666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round/>
                  <a:headEnd type="none" w="sm" len="sm"/>
                  <a:tailEnd type="triangle" w="sm" len="sm"/>
                </a:ln>
              </p:spPr>
              <p:txBody>
                <a:bodyPr wrap="none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0" name="Rectangle 1135"/>
                <p:cNvSpPr>
                  <a:spLocks noChangeArrowheads="1"/>
                </p:cNvSpPr>
                <p:nvPr/>
              </p:nvSpPr>
              <p:spPr bwMode="auto">
                <a:xfrm>
                  <a:off x="2842" y="1087"/>
                  <a:ext cx="1055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defTabSz="1015193">
                    <a:defRPr/>
                  </a:pPr>
                  <a:r>
                    <a:rPr lang="en-US" sz="1300" b="1" dirty="0" err="1">
                      <a:latin typeface="Calibri" pitchFamily="34" charset="0"/>
                      <a:cs typeface="Arial" pitchFamily="34" charset="0"/>
                    </a:rPr>
                    <a:t>Mandideep</a:t>
                  </a:r>
                  <a:r>
                    <a:rPr lang="en-US" sz="13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Calibri" pitchFamily="34" charset="0"/>
                      <a:cs typeface="Arial" pitchFamily="34" charset="0"/>
                    </a:rPr>
                    <a:t> </a:t>
                  </a:r>
                  <a:endParaRPr lang="en-US" sz="2000" dirty="0">
                    <a:latin typeface="Calibri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41" name="Picture 1136" descr="bl00381_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 flipH="1">
                  <a:off x="3748" y="1093"/>
                  <a:ext cx="326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2" name="Line 1137"/>
                <p:cNvSpPr>
                  <a:spLocks noChangeShapeType="1"/>
                </p:cNvSpPr>
                <p:nvPr/>
              </p:nvSpPr>
              <p:spPr bwMode="auto">
                <a:xfrm flipH="1">
                  <a:off x="3000" y="1290"/>
                  <a:ext cx="6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65" name="Content Placeholder 4"/>
          <p:cNvSpPr txBox="1">
            <a:spLocks/>
          </p:cNvSpPr>
          <p:nvPr/>
        </p:nvSpPr>
        <p:spPr>
          <a:xfrm>
            <a:off x="5761038" y="1395412"/>
            <a:ext cx="3565524" cy="508000"/>
          </a:xfrm>
          <a:prstGeom prst="rect">
            <a:avLst/>
          </a:prstGeom>
        </p:spPr>
        <p:txBody>
          <a:bodyPr lIns="91434" tIns="45717" rIns="91434" bIns="45717"/>
          <a:lstStyle/>
          <a:p>
            <a:pPr marL="379388" indent="-379388" defTabSz="1014348" eaLnBrk="0" hangingPunct="0">
              <a:spcBef>
                <a:spcPct val="20000"/>
              </a:spcBef>
              <a:defRPr/>
            </a:pPr>
            <a:r>
              <a:rPr lang="en-US" sz="2200" u="sng" dirty="0" smtClean="0">
                <a:solidFill>
                  <a:schemeClr val="accent1"/>
                </a:solidFill>
                <a:latin typeface="Calibri" pitchFamily="34" charset="0"/>
              </a:rPr>
              <a:t>Facilities in India</a:t>
            </a:r>
            <a:endParaRPr lang="en-US" sz="3100" u="sng" kern="0" dirty="0" smtClean="0">
              <a:latin typeface="Calibri" pitchFamily="34" charset="0"/>
            </a:endParaRPr>
          </a:p>
        </p:txBody>
      </p:sp>
      <p:sp>
        <p:nvSpPr>
          <p:cNvPr id="66" name="Content Placeholder 70"/>
          <p:cNvSpPr txBox="1">
            <a:spLocks/>
          </p:cNvSpPr>
          <p:nvPr/>
        </p:nvSpPr>
        <p:spPr>
          <a:xfrm>
            <a:off x="122237" y="1370012"/>
            <a:ext cx="5334000" cy="594359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4" tIns="45717" rIns="91434" bIns="45717"/>
          <a:lstStyle/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Third largest Indian pharmaceutical company.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Largest Indian pharmaceutical company in the USA by prescriptions.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Fastest growing Top 10 generic pharmaceutical </a:t>
            </a:r>
            <a:r>
              <a:rPr lang="en-US" sz="1800" kern="0" dirty="0">
                <a:latin typeface="Calibri" pitchFamily="34" charset="0"/>
              </a:rPr>
              <a:t>companies in </a:t>
            </a:r>
            <a:r>
              <a:rPr lang="en-US" sz="1800" kern="0" dirty="0" smtClean="0">
                <a:latin typeface="Calibri" pitchFamily="34" charset="0"/>
              </a:rPr>
              <a:t>Japan </a:t>
            </a:r>
            <a:r>
              <a:rPr lang="en-US" sz="1800" kern="0" dirty="0">
                <a:latin typeface="Calibri" pitchFamily="34" charset="0"/>
              </a:rPr>
              <a:t>and South Africa.</a:t>
            </a:r>
            <a:endParaRPr lang="en-US" sz="1800" kern="0" dirty="0" smtClean="0">
              <a:latin typeface="Calibri" pitchFamily="34" charset="0"/>
            </a:endParaRP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Market Cap ~ USD 5 billion.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USD 1.74 billion revenue (35.9% growth).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24.3% EBITDA and growing.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Employees: &gt;11,000 worldwide.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FY 2012-13 revenue expenditure on R&amp;D amounted to USD 129.5 million, 7.5% of net sales.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11 state-of-the art manufacturing facility spread across India and Japan; inspected by US FDA, MHRA, WHO, Australian TGA and Japan’s MHLW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Filed 21 ANDAs with the US FDA and received 14 approvals in FY 2012-13. 3 MAAs filed and 4 Approvals received with European Authorities, in Q4 FY 2012-13 alone. </a:t>
            </a:r>
          </a:p>
          <a:p>
            <a:pPr marL="379340" indent="-379340" defTabSz="101421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800" kern="0" dirty="0" smtClean="0">
                <a:latin typeface="Calibri" pitchFamily="34" charset="0"/>
              </a:rPr>
              <a:t>Total 1024 Patents filed/granted till date.</a:t>
            </a:r>
          </a:p>
          <a:p>
            <a:pPr marL="379340" indent="-379340" defTabSz="1014218" eaLnBrk="0" hangingPunct="0">
              <a:spcBef>
                <a:spcPct val="20000"/>
              </a:spcBef>
              <a:defRPr/>
            </a:pPr>
            <a:endParaRPr lang="en-US" sz="1800" kern="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Lupin Biotech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437" y="2208212"/>
            <a:ext cx="3505200" cy="3124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000" dirty="0" err="1" smtClean="0"/>
              <a:t>Lupin’s</a:t>
            </a:r>
            <a:r>
              <a:rPr lang="en-US" sz="2000" dirty="0" smtClean="0"/>
              <a:t> biotech facility was established in 2008 at </a:t>
            </a:r>
            <a:r>
              <a:rPr lang="en-US" sz="2000" dirty="0" err="1" smtClean="0"/>
              <a:t>Pune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The vision of the group is to develop and commercialize </a:t>
            </a:r>
            <a:r>
              <a:rPr lang="en-US" sz="2000" dirty="0" err="1" smtClean="0"/>
              <a:t>Biosimilars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globally and evolve into making New Biological Entities</a:t>
            </a:r>
          </a:p>
          <a:p>
            <a:pPr>
              <a:lnSpc>
                <a:spcPct val="120000"/>
              </a:lnSpc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6065CE-E2EE-43E3-9253-B622C2794BB2}" type="slidenum">
              <a:rPr lang="en-IN" smtClean="0"/>
              <a:pPr>
                <a:defRPr/>
              </a:pPr>
              <a:t>3</a:t>
            </a:fld>
            <a:endParaRPr lang="en-I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903413"/>
            <a:ext cx="6115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274637" y="5484812"/>
            <a:ext cx="967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494" tIns="50746" rIns="101494" bIns="50746" numCol="1" anchor="t" anchorCtr="0" compatLnSpc="1">
            <a:prstTxWarp prst="textNoShape">
              <a:avLst/>
            </a:prstTxWarp>
          </a:bodyPr>
          <a:lstStyle/>
          <a:p>
            <a:pPr marL="379388" indent="-379388" defTabSz="1014348" eaLnBrk="0" hangingPunct="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 smtClean="0">
                <a:latin typeface="Calibri" pitchFamily="34" charset="0"/>
                <a:cs typeface="+mn-cs"/>
              </a:rPr>
              <a:t>Talent pool of ~ 130; comprising of 15% Ph.D.s, 75% Post graduates and 10% Graduates.</a:t>
            </a:r>
          </a:p>
          <a:p>
            <a:pPr marL="379388" indent="-379388" defTabSz="1014348" eaLnBrk="0" hangingPunct="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 smtClean="0">
                <a:latin typeface="Calibri" pitchFamily="34" charset="0"/>
                <a:cs typeface="+mn-cs"/>
              </a:rPr>
              <a:t>Has filed 15 patents for the technologies developed in-house and published 23 research articles in a short span of 4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0" y="0"/>
            <a:ext cx="10319650" cy="2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26" tIns="50763" rIns="101526" bIns="507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1100">
              <a:latin typeface="Calibri" pitchFamily="34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84587" y="423157"/>
            <a:ext cx="9304602" cy="71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26" tIns="50763" rIns="101526" bIns="507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4000" dirty="0">
                <a:solidFill>
                  <a:srgbClr val="4D5814"/>
                </a:solidFill>
                <a:latin typeface="Calibri" pitchFamily="34" charset="0"/>
              </a:rPr>
              <a:t>	Our Goals…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350837" y="1979612"/>
            <a:ext cx="9473777" cy="4465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1526" tIns="50763" rIns="101526" bIns="50763">
            <a:spAutoFit/>
          </a:bodyPr>
          <a:lstStyle/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Selecting the best candidate drugs (7 of our 10 products are TOP 10 listed)</a:t>
            </a:r>
          </a:p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Maximize reliance on in-house R&amp;D with scientific excellence across the value chain</a:t>
            </a:r>
          </a:p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Strong leadership and science-based decision-making</a:t>
            </a:r>
          </a:p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Build IP portfolio and leverage against competition </a:t>
            </a:r>
          </a:p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Products should meet EMEA quality</a:t>
            </a:r>
          </a:p>
          <a:p>
            <a:pPr marL="253815" indent="-253815">
              <a:spcBef>
                <a:spcPct val="50000"/>
              </a:spcBef>
              <a:buFontTx/>
              <a:buChar char="•"/>
              <a:tabLst>
                <a:tab pos="253815" algn="l"/>
              </a:tabLst>
              <a:defRPr/>
            </a:pPr>
            <a:r>
              <a:rPr lang="en-US" sz="2700" b="1" dirty="0">
                <a:latin typeface="Calibri" pitchFamily="34" charset="0"/>
              </a:rPr>
              <a:t>Competency building towards Regulated market Quality </a:t>
            </a:r>
          </a:p>
        </p:txBody>
      </p:sp>
      <p:sp>
        <p:nvSpPr>
          <p:cNvPr id="39941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274507" y="6936248"/>
            <a:ext cx="2368444" cy="528946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26" tIns="50763" rIns="101526" bIns="50763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24897" indent="-31726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69073" indent="-25381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76702" indent="-25381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284331" indent="-25381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791960" indent="-2538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99590" indent="-2538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07219" indent="-2538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314848" indent="-2538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8646EB-1D34-43AA-84DF-CA524EC79C1A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51517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612856" y="6939774"/>
            <a:ext cx="930460" cy="16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26" tIns="50763" rIns="101526" bIns="50763" anchor="ctr"/>
          <a:lstStyle/>
          <a:p>
            <a:endParaRPr lang="en-US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422936" y="253894"/>
            <a:ext cx="9135428" cy="1269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26" tIns="50763" rIns="101526" bIns="50763" anchor="ctr"/>
          <a:lstStyle/>
          <a:p>
            <a:pPr algn="ctr"/>
            <a:r>
              <a:rPr lang="en-US" sz="4000" dirty="0">
                <a:solidFill>
                  <a:srgbClr val="4D5814"/>
                </a:solidFill>
                <a:latin typeface="Calibri" pitchFamily="34" charset="0"/>
              </a:rPr>
              <a:t>Value chain</a:t>
            </a:r>
          </a:p>
        </p:txBody>
      </p:sp>
      <p:sp>
        <p:nvSpPr>
          <p:cNvPr id="10246" name="Rectangle 5"/>
          <p:cNvSpPr txBox="1">
            <a:spLocks noChangeArrowheads="1"/>
          </p:cNvSpPr>
          <p:nvPr/>
        </p:nvSpPr>
        <p:spPr bwMode="auto">
          <a:xfrm>
            <a:off x="845873" y="1947791"/>
            <a:ext cx="8627904" cy="45276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1526" tIns="50763" rIns="101526" bIns="50763"/>
          <a:lstStyle/>
          <a:p>
            <a:pPr marL="380722" indent="-380722">
              <a:spcAft>
                <a:spcPts val="666"/>
              </a:spcAft>
              <a:buSzPct val="85000"/>
              <a:defRPr/>
            </a:pPr>
            <a:r>
              <a:rPr lang="en-US" sz="3100" b="1" dirty="0">
                <a:solidFill>
                  <a:schemeClr val="tx1"/>
                </a:solidFill>
                <a:latin typeface="Calibri" pitchFamily="34" charset="0"/>
              </a:rPr>
              <a:t>Concept </a:t>
            </a:r>
            <a:r>
              <a:rPr lang="en-US" sz="3100" b="1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 Commercialization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Clone Development (E. coli and Mammalian CC)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  <a:sym typeface="Wingdings" pitchFamily="2" charset="2"/>
              </a:rPr>
              <a:t>P</a:t>
            </a: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rocess and product development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Analytical method development and stability studies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Formulation Development (Generic &amp; Novel)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i="1" dirty="0">
                <a:solidFill>
                  <a:schemeClr val="tx1"/>
                </a:solidFill>
                <a:latin typeface="Calibri" pitchFamily="34" charset="0"/>
              </a:rPr>
              <a:t>In vitro</a:t>
            </a: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 biological (potency) assays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i="1" dirty="0">
                <a:solidFill>
                  <a:schemeClr val="tx1"/>
                </a:solidFill>
                <a:latin typeface="Calibri" pitchFamily="34" charset="0"/>
              </a:rPr>
              <a:t>In vivo</a:t>
            </a: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 toxicity and biological assays (outsourced)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Scale up and bulk manufacture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Clinical Studies (Phase I/Phase III) &amp; PMS</a:t>
            </a:r>
          </a:p>
          <a:p>
            <a:pPr marL="380722" indent="-380722">
              <a:spcAft>
                <a:spcPts val="666"/>
              </a:spcAft>
              <a:buSzPct val="85000"/>
              <a:buFontTx/>
              <a:buChar char="•"/>
              <a:defRPr/>
            </a:pP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Fill Finish (vials / PFS / Cartridge / </a:t>
            </a:r>
            <a:r>
              <a:rPr lang="en-US" sz="2200" b="1" dirty="0" err="1">
                <a:solidFill>
                  <a:schemeClr val="tx1"/>
                </a:solidFill>
                <a:latin typeface="Calibri" pitchFamily="34" charset="0"/>
              </a:rPr>
              <a:t>Lyophilization</a:t>
            </a:r>
            <a:r>
              <a:rPr lang="en-US" sz="2200" b="1" dirty="0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7534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023320" y="2325602"/>
            <a:ext cx="3164974" cy="47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519" tIns="50760" rIns="101519" bIns="50760"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676698" y="227012"/>
            <a:ext cx="9135428" cy="10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519" tIns="50760" rIns="101519" bIns="50760" anchor="ctr" anchorCtr="1"/>
          <a:lstStyle/>
          <a:p>
            <a:pPr eaLnBrk="1" hangingPunct="1">
              <a:defRPr/>
            </a:pPr>
            <a:r>
              <a:rPr lang="en-US" sz="4000" kern="0" dirty="0">
                <a:solidFill>
                  <a:srgbClr val="4D5814"/>
                </a:solidFill>
                <a:latin typeface="Calibri" pitchFamily="34" charset="0"/>
                <a:ea typeface="+mj-ea"/>
                <a:cs typeface="+mj-cs"/>
              </a:rPr>
              <a:t>Business Model</a:t>
            </a:r>
          </a:p>
        </p:txBody>
      </p:sp>
      <p:graphicFrame>
        <p:nvGraphicFramePr>
          <p:cNvPr id="14" name="Diagram 13"/>
          <p:cNvGraphicFramePr/>
          <p:nvPr/>
        </p:nvGraphicFramePr>
        <p:xfrm>
          <a:off x="350837" y="1370013"/>
          <a:ext cx="96012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5075231" y="5180012"/>
            <a:ext cx="152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6523037" y="5103812"/>
            <a:ext cx="152400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99237" y="5103813"/>
            <a:ext cx="2667000" cy="923330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CT Approval and Registration in Regulated Markets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4437" y="2781082"/>
            <a:ext cx="3505200" cy="64633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latin typeface="Calibri" pitchFamily="34" charset="0"/>
              </a:rPr>
              <a:t>CT approval &amp; Registration in Semi-regulated markets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8037" y="2933481"/>
            <a:ext cx="2971800" cy="646331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>
                <a:latin typeface="Calibri" pitchFamily="34" charset="0"/>
              </a:rPr>
              <a:t>CT approval &amp; Registration in Indian market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6065CE-E2EE-43E3-9253-B622C2794BB2}" type="slidenum">
              <a:rPr lang="en-IN" smtClean="0"/>
              <a:pPr>
                <a:defRPr/>
              </a:pPr>
              <a:t>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20776" y="227014"/>
            <a:ext cx="9136062" cy="846137"/>
          </a:xfrm>
        </p:spPr>
        <p:txBody>
          <a:bodyPr/>
          <a:lstStyle/>
          <a:p>
            <a:r>
              <a:rPr lang="en-US" dirty="0" smtClean="0"/>
              <a:t>Biotech Manufacturing Site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1141413"/>
            <a:ext cx="5719763" cy="6178550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sz="2000" b="1" dirty="0" smtClean="0"/>
              <a:t>Biotech Plant: </a:t>
            </a:r>
            <a:r>
              <a:rPr lang="en-US" sz="2000" dirty="0" smtClean="0"/>
              <a:t>Established in 2008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sz="2000" b="1" dirty="0" smtClean="0"/>
              <a:t>Area: </a:t>
            </a:r>
            <a:r>
              <a:rPr lang="en-US" sz="2000" dirty="0" smtClean="0"/>
              <a:t>16340 sq m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sz="2000" b="1" dirty="0" smtClean="0"/>
              <a:t>Location: </a:t>
            </a:r>
            <a:r>
              <a:rPr lang="en-US" sz="2000" dirty="0" err="1" smtClean="0"/>
              <a:t>Ghotawade</a:t>
            </a:r>
            <a:r>
              <a:rPr lang="en-US" sz="2000" dirty="0" smtClean="0"/>
              <a:t>, </a:t>
            </a:r>
            <a:r>
              <a:rPr lang="en-US" sz="2000" dirty="0" err="1" smtClean="0"/>
              <a:t>Pune</a:t>
            </a: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000" b="1" dirty="0" smtClean="0"/>
              <a:t>Facilities: </a:t>
            </a:r>
          </a:p>
          <a:p>
            <a:r>
              <a:rPr lang="en-US" sz="2000" dirty="0" smtClean="0"/>
              <a:t>R &amp; D unit 	– 5100 </a:t>
            </a:r>
            <a:r>
              <a:rPr lang="en-US" sz="2000" dirty="0" err="1" smtClean="0"/>
              <a:t>sft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Pilot Plant 	– 1540 </a:t>
            </a:r>
            <a:r>
              <a:rPr lang="en-US" sz="2000" dirty="0" err="1" smtClean="0"/>
              <a:t>sft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Warehouse  	- 2020 </a:t>
            </a:r>
            <a:r>
              <a:rPr lang="en-US" sz="2000" dirty="0" err="1" smtClean="0"/>
              <a:t>sft</a:t>
            </a:r>
            <a:endParaRPr lang="en-US" sz="2000" dirty="0" smtClean="0"/>
          </a:p>
          <a:p>
            <a:r>
              <a:rPr lang="en-US" sz="2000" dirty="0" smtClean="0"/>
              <a:t>Microbial Suite  – 8620 </a:t>
            </a:r>
            <a:r>
              <a:rPr lang="en-US" sz="2000" dirty="0" err="1" smtClean="0"/>
              <a:t>sft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Mammalian Suite – 8970 </a:t>
            </a:r>
            <a:r>
              <a:rPr lang="en-US" sz="2000" dirty="0" err="1" smtClean="0"/>
              <a:t>sft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Quality  Block 	– 6270 </a:t>
            </a:r>
            <a:r>
              <a:rPr lang="en-US" sz="2000" dirty="0" err="1" smtClean="0"/>
              <a:t>sft</a:t>
            </a:r>
            <a:r>
              <a:rPr lang="en-US" sz="2000" dirty="0" smtClean="0"/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000" b="1" dirty="0" smtClean="0"/>
              <a:t>Support Systems:</a:t>
            </a:r>
          </a:p>
          <a:p>
            <a:r>
              <a:rPr lang="en-US" sz="2000" dirty="0" smtClean="0"/>
              <a:t>Plant and Clean Utilities</a:t>
            </a:r>
          </a:p>
          <a:p>
            <a:r>
              <a:rPr lang="en-US" sz="2000" dirty="0" smtClean="0"/>
              <a:t>Zero Discharge Effluent Treatment System.</a:t>
            </a:r>
          </a:p>
          <a:p>
            <a:r>
              <a:rPr lang="en-US" sz="2000" dirty="0" smtClean="0"/>
              <a:t>Well established Industrial Safety System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6065CE-E2EE-43E3-9253-B622C2794BB2}" type="slidenum">
              <a:rPr lang="en-IN" smtClean="0"/>
              <a:pPr>
                <a:defRPr/>
              </a:pPr>
              <a:t>7</a:t>
            </a:fld>
            <a:endParaRPr lang="en-I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8037" y="1751013"/>
            <a:ext cx="5532438" cy="252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4148" y="4494213"/>
            <a:ext cx="439632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589" y="760412"/>
            <a:ext cx="4990651" cy="3132313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  <a:defRPr/>
            </a:pPr>
            <a:r>
              <a:rPr lang="en-US" sz="2000" b="1" dirty="0"/>
              <a:t>Salient Features:</a:t>
            </a:r>
          </a:p>
          <a:p>
            <a:pPr marL="262594" lvl="1" indent="-262594">
              <a:lnSpc>
                <a:spcPct val="120000"/>
              </a:lnSpc>
              <a:buSzPct val="75000"/>
              <a:buFont typeface="Arial" pitchFamily="34" charset="0"/>
              <a:buChar char="•"/>
              <a:tabLst>
                <a:tab pos="195624" algn="l"/>
              </a:tabLst>
              <a:defRPr/>
            </a:pPr>
            <a:r>
              <a:rPr lang="en-US" sz="2000" dirty="0"/>
              <a:t>Well segregated Mammalian  (8970 Sq. Ft.) and Microbial (8620 Sq. Ft.) </a:t>
            </a:r>
            <a:r>
              <a:rPr lang="en-US" sz="2000" dirty="0" smtClean="0"/>
              <a:t>suites.</a:t>
            </a:r>
          </a:p>
          <a:p>
            <a:pPr marL="262594" lvl="1" indent="-262594">
              <a:lnSpc>
                <a:spcPct val="120000"/>
              </a:lnSpc>
              <a:buSzPct val="75000"/>
              <a:buFont typeface="Arial" pitchFamily="34" charset="0"/>
              <a:buChar char="•"/>
              <a:tabLst>
                <a:tab pos="195624" algn="l"/>
              </a:tabLst>
              <a:defRPr/>
            </a:pPr>
            <a:r>
              <a:rPr lang="en-US" sz="2000" dirty="0" smtClean="0"/>
              <a:t>Both the facilities are multi-product facilities. </a:t>
            </a:r>
          </a:p>
          <a:p>
            <a:pPr marL="262594" lvl="1" indent="-262594">
              <a:lnSpc>
                <a:spcPct val="120000"/>
              </a:lnSpc>
              <a:buSzPct val="75000"/>
              <a:buFont typeface="Arial" pitchFamily="34" charset="0"/>
              <a:buChar char="•"/>
              <a:tabLst>
                <a:tab pos="195624" algn="l"/>
              </a:tabLst>
              <a:defRPr/>
            </a:pPr>
            <a:r>
              <a:rPr lang="en-US" sz="2000" dirty="0" smtClean="0"/>
              <a:t>Facilities </a:t>
            </a:r>
            <a:r>
              <a:rPr lang="en-US" sz="2000" dirty="0"/>
              <a:t>designed as per US-FDA and EMEA requirements.</a:t>
            </a:r>
            <a:endParaRPr lang="en-US" sz="2000" strike="dblStrike" dirty="0"/>
          </a:p>
          <a:p>
            <a:pPr marL="262594" lvl="1" indent="-262594">
              <a:lnSpc>
                <a:spcPct val="120000"/>
              </a:lnSpc>
              <a:buSzPct val="75000"/>
              <a:buFont typeface="Arial" pitchFamily="34" charset="0"/>
              <a:buChar char="•"/>
              <a:tabLst>
                <a:tab pos="195624" algn="l"/>
              </a:tabLst>
              <a:defRPr/>
            </a:pPr>
            <a:r>
              <a:rPr lang="en-US" sz="2000" dirty="0" smtClean="0"/>
              <a:t>Functional </a:t>
            </a:r>
            <a:r>
              <a:rPr lang="en-US" sz="2000" dirty="0"/>
              <a:t>segregation of two suites with separate and dedicated </a:t>
            </a:r>
            <a:r>
              <a:rPr lang="en-US" sz="2000" dirty="0" smtClean="0"/>
              <a:t>material flow.</a:t>
            </a:r>
            <a:endParaRPr lang="en-US" sz="2000" strike="dblStrike" dirty="0"/>
          </a:p>
          <a:p>
            <a:pPr marL="380649" lvl="1" indent="-380649">
              <a:lnSpc>
                <a:spcPct val="120000"/>
              </a:lnSpc>
              <a:buSzPct val="75000"/>
              <a:buNone/>
              <a:defRPr/>
            </a:pPr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949" y="4341812"/>
            <a:ext cx="482570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075238" y="4189412"/>
            <a:ext cx="4996780" cy="296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480" tIns="50740" rIns="101480" bIns="50740" numCol="1" anchor="t" anchorCtr="0" compatLnSpc="1">
            <a:prstTxWarp prst="textNoShape">
              <a:avLst/>
            </a:prstTxWarp>
          </a:bodyPr>
          <a:lstStyle/>
          <a:p>
            <a:pPr marL="195624" lvl="1" indent="-195624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buFont typeface="Arial" pitchFamily="34" charset="0"/>
              <a:buChar char="•"/>
              <a:defRPr/>
            </a:pPr>
            <a:r>
              <a:rPr lang="en-US" sz="2000" kern="0" dirty="0" smtClean="0">
                <a:latin typeface="Calibri" pitchFamily="34" charset="0"/>
              </a:rPr>
              <a:t>Dedicated support areas like Utility and HVAC with captive power generation unit.</a:t>
            </a:r>
            <a:endParaRPr lang="en-US" sz="2000" kern="0" dirty="0">
              <a:latin typeface="Calibri" pitchFamily="34" charset="0"/>
            </a:endParaRPr>
          </a:p>
          <a:p>
            <a:pPr marL="195624" lvl="1" indent="-195624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buFont typeface="Arial" pitchFamily="34" charset="0"/>
              <a:buChar char="•"/>
              <a:defRPr/>
            </a:pPr>
            <a:r>
              <a:rPr lang="en-US" sz="2000" kern="0" dirty="0">
                <a:latin typeface="Calibri" pitchFamily="34" charset="0"/>
              </a:rPr>
              <a:t>Modular Panels, Epoxy flooring, </a:t>
            </a:r>
            <a:r>
              <a:rPr lang="en-US" sz="2000" kern="0" dirty="0" smtClean="0">
                <a:latin typeface="Calibri" pitchFamily="34" charset="0"/>
              </a:rPr>
              <a:t>Air locks.</a:t>
            </a:r>
          </a:p>
          <a:p>
            <a:pPr marL="195624" lvl="1" indent="-195624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buFont typeface="Arial" pitchFamily="34" charset="0"/>
              <a:buChar char="•"/>
              <a:defRPr/>
            </a:pPr>
            <a:r>
              <a:rPr lang="en-US" sz="2000" kern="0" dirty="0">
                <a:latin typeface="Calibri" pitchFamily="34" charset="0"/>
              </a:rPr>
              <a:t>Unidirectional </a:t>
            </a:r>
            <a:r>
              <a:rPr lang="en-US" sz="2000" kern="0" dirty="0" smtClean="0">
                <a:latin typeface="Calibri" pitchFamily="34" charset="0"/>
              </a:rPr>
              <a:t>flow </a:t>
            </a:r>
            <a:r>
              <a:rPr lang="en-US" sz="2000" kern="0" dirty="0">
                <a:latin typeface="Calibri" pitchFamily="34" charset="0"/>
              </a:rPr>
              <a:t>for </a:t>
            </a:r>
            <a:r>
              <a:rPr lang="en-US" sz="2000" kern="0" dirty="0" smtClean="0">
                <a:latin typeface="Calibri" pitchFamily="34" charset="0"/>
              </a:rPr>
              <a:t>personnel &amp; material.</a:t>
            </a:r>
          </a:p>
          <a:p>
            <a:pPr marL="195624" lvl="1" indent="-195624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buFont typeface="Arial" pitchFamily="34" charset="0"/>
              <a:buChar char="•"/>
              <a:defRPr/>
            </a:pPr>
            <a:r>
              <a:rPr lang="en-US" sz="2000" kern="0" dirty="0" smtClean="0">
                <a:latin typeface="Calibri" pitchFamily="34" charset="0"/>
              </a:rPr>
              <a:t>Effluent treatment managed by Kill tank and ZLDF (Zero Liquid Discharge Facility).</a:t>
            </a:r>
            <a:endParaRPr lang="en-US" sz="2000" kern="0" dirty="0">
              <a:latin typeface="Calibri" pitchFamily="34" charset="0"/>
            </a:endParaRPr>
          </a:p>
          <a:p>
            <a:pPr marL="195624" lvl="1" indent="-195624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buFont typeface="Arial" pitchFamily="34" charset="0"/>
              <a:buChar char="•"/>
              <a:defRPr/>
            </a:pPr>
            <a:endParaRPr lang="en-US" sz="2000" kern="0" dirty="0">
              <a:latin typeface="Calibri" pitchFamily="34" charset="0"/>
            </a:endParaRPr>
          </a:p>
          <a:p>
            <a:pPr marL="380649" lvl="1" indent="-380649" defTabSz="1014218" eaLnBrk="0" hangingPunct="0">
              <a:lnSpc>
                <a:spcPct val="120000"/>
              </a:lnSpc>
              <a:spcBef>
                <a:spcPct val="20000"/>
              </a:spcBef>
              <a:buSzPct val="75000"/>
              <a:defRPr/>
            </a:pPr>
            <a:endParaRPr lang="en-US" sz="2000" kern="0" dirty="0">
              <a:latin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5238" y="1184839"/>
            <a:ext cx="499678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46314"/>
            <a:ext cx="10150475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 lIns="101513" tIns="50756" rIns="101513" bIns="50756"/>
          <a:lstStyle/>
          <a:p>
            <a:endParaRPr 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7524" y="0"/>
            <a:ext cx="9135428" cy="846314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Manufacturing facility and infrastructure</a:t>
            </a:r>
            <a:br>
              <a:rPr lang="en-US" sz="3100" dirty="0" smtClean="0"/>
            </a:br>
            <a:r>
              <a:rPr lang="en-US" sz="2400" dirty="0" smtClean="0"/>
              <a:t>Microbial and Mammalian Manufacturing</a:t>
            </a:r>
            <a:endParaRPr lang="en-US" sz="22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9727723" y="7212889"/>
            <a:ext cx="452914" cy="405525"/>
          </a:xfrm>
          <a:prstGeom prst="rect">
            <a:avLst/>
          </a:prstGeom>
        </p:spPr>
        <p:txBody>
          <a:bodyPr lIns="101519" tIns="50760" rIns="101519" bIns="50760"/>
          <a:lstStyle/>
          <a:p>
            <a:pPr>
              <a:defRPr/>
            </a:pPr>
            <a:fld id="{DB728BEF-33DD-4B3F-A2CB-64DFB44F0B7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81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7" y="1598612"/>
            <a:ext cx="4084638" cy="271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2839" y="277814"/>
            <a:ext cx="8453437" cy="1016000"/>
          </a:xfrm>
        </p:spPr>
        <p:txBody>
          <a:bodyPr/>
          <a:lstStyle/>
          <a:p>
            <a:pPr eaLnBrk="1" hangingPunct="1"/>
            <a:r>
              <a:rPr lang="en-US" smtClean="0"/>
              <a:t>Manufacturing Capabilities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8E75920-8B19-4866-861B-47718BCE52B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8437" y="1603377"/>
            <a:ext cx="5638800" cy="5405437"/>
          </a:xfrm>
          <a:ln>
            <a:solidFill>
              <a:schemeClr val="accent1"/>
            </a:solidFill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b="1" dirty="0" smtClean="0">
                <a:cs typeface="Calibri" pitchFamily="34" charset="0"/>
              </a:rPr>
              <a:t>Microbial Fermentation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30 L High Cell Density Fermentation (</a:t>
            </a:r>
            <a:r>
              <a:rPr lang="en-US" sz="1800" i="1" dirty="0" smtClean="0"/>
              <a:t>further scalable to 150L</a:t>
            </a:r>
            <a:r>
              <a:rPr lang="en-US" sz="1800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cs typeface="Calibri" pitchFamily="34" charset="0"/>
              </a:rPr>
              <a:t>Multi-product facility</a:t>
            </a:r>
          </a:p>
          <a:p>
            <a:pPr lvl="1"/>
            <a:r>
              <a:rPr lang="en-US" sz="1800" dirty="0" smtClean="0"/>
              <a:t>Dedicated purification suites</a:t>
            </a:r>
          </a:p>
          <a:p>
            <a:pPr lvl="1"/>
            <a:r>
              <a:rPr lang="en-US" sz="1800" dirty="0" smtClean="0"/>
              <a:t>Chromatography and TFF systems for protein purification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800" b="1" dirty="0" smtClean="0">
                <a:cs typeface="Calibri" pitchFamily="34" charset="0"/>
              </a:rPr>
              <a:t>Mammalian Fermentation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75 L (S.S.)</a:t>
            </a:r>
            <a:r>
              <a:rPr lang="en-US" sz="1800" dirty="0" smtClean="0">
                <a:sym typeface="Wingdings" pitchFamily="2" charset="2"/>
              </a:rPr>
              <a:t> 500 L (S.S.)  2 x 1000 L(Disposable, </a:t>
            </a:r>
            <a:r>
              <a:rPr lang="en-US" sz="1800" i="1" dirty="0" smtClean="0">
                <a:sym typeface="Wingdings" pitchFamily="2" charset="2"/>
              </a:rPr>
              <a:t>to be installed</a:t>
            </a:r>
            <a:r>
              <a:rPr lang="en-US" sz="1800" dirty="0" smtClean="0">
                <a:sym typeface="Wingdings" pitchFamily="2" charset="2"/>
              </a:rPr>
              <a:t>)</a:t>
            </a:r>
            <a:r>
              <a:rPr lang="en-US" sz="1800" dirty="0" smtClean="0"/>
              <a:t> Bioreactors</a:t>
            </a:r>
            <a:endParaRPr lang="en-US" sz="1800" dirty="0" smtClean="0">
              <a:cs typeface="Calibri" pitchFamily="34" charset="0"/>
            </a:endParaRPr>
          </a:p>
          <a:p>
            <a:pPr lvl="1"/>
            <a:r>
              <a:rPr lang="en-US" sz="1800" dirty="0" smtClean="0"/>
              <a:t>High Yielding Fed-Batch processes </a:t>
            </a:r>
          </a:p>
          <a:p>
            <a:pPr lvl="1"/>
            <a:r>
              <a:rPr lang="en-US" sz="1800" dirty="0" smtClean="0"/>
              <a:t>Dedicated purification suites </a:t>
            </a:r>
          </a:p>
          <a:p>
            <a:pPr lvl="1"/>
            <a:r>
              <a:rPr lang="en-US" sz="1800" dirty="0" smtClean="0"/>
              <a:t>Capable to give throughput of 1 Kg of protein in single pass.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" name="Picture 4" descr="Mammalian Bioreactor la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0756" y="4418012"/>
            <a:ext cx="407971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ani_med_dna">
  <a:themeElements>
    <a:clrScheme name="Office Theme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5067</TotalTime>
  <Words>800</Words>
  <Application>Microsoft Office PowerPoint</Application>
  <PresentationFormat>Custom</PresentationFormat>
  <Paragraphs>157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ppp_ani_med_dna</vt:lpstr>
      <vt:lpstr>Lupin Biotech </vt:lpstr>
      <vt:lpstr>Slide 2</vt:lpstr>
      <vt:lpstr>Introduction to Lupin Biotech</vt:lpstr>
      <vt:lpstr>Slide 4</vt:lpstr>
      <vt:lpstr>Slide 5</vt:lpstr>
      <vt:lpstr>Slide 6</vt:lpstr>
      <vt:lpstr>Biotech Manufacturing Site</vt:lpstr>
      <vt:lpstr>Manufacturing facility and infrastructure Microbial and Mammalian Manufacturing</vt:lpstr>
      <vt:lpstr>Manufacturing Capabilities</vt:lpstr>
      <vt:lpstr>Quality Block</vt:lpstr>
      <vt:lpstr>Slide 11</vt:lpstr>
      <vt:lpstr>Slide 12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Neha Sharma</dc:creator>
  <cp:lastModifiedBy>anneshab</cp:lastModifiedBy>
  <cp:revision>777</cp:revision>
  <dcterms:created xsi:type="dcterms:W3CDTF">2010-04-19T15:57:24Z</dcterms:created>
  <dcterms:modified xsi:type="dcterms:W3CDTF">2013-05-16T08:52:33Z</dcterms:modified>
</cp:coreProperties>
</file>