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  <p:sldMasterId id="2147483687" r:id="rId4"/>
    <p:sldMasterId id="2147483699" r:id="rId5"/>
    <p:sldMasterId id="2147483711" r:id="rId6"/>
  </p:sldMasterIdLst>
  <p:notesMasterIdLst>
    <p:notesMasterId r:id="rId18"/>
  </p:notesMasterIdLst>
  <p:sldIdLst>
    <p:sldId id="334" r:id="rId7"/>
    <p:sldId id="403" r:id="rId8"/>
    <p:sldId id="395" r:id="rId9"/>
    <p:sldId id="375" r:id="rId10"/>
    <p:sldId id="376" r:id="rId11"/>
    <p:sldId id="404" r:id="rId12"/>
    <p:sldId id="396" r:id="rId13"/>
    <p:sldId id="401" r:id="rId14"/>
    <p:sldId id="318" r:id="rId15"/>
    <p:sldId id="402" r:id="rId16"/>
    <p:sldId id="39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 autoAdjust="0"/>
    <p:restoredTop sz="89076" autoAdjust="0"/>
  </p:normalViewPr>
  <p:slideViewPr>
    <p:cSldViewPr>
      <p:cViewPr>
        <p:scale>
          <a:sx n="90" d="100"/>
          <a:sy n="90" d="100"/>
        </p:scale>
        <p:origin x="-1056" y="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BB7652-82D1-4DEE-A32A-33F286B3BCBE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BBADE55A-B227-454C-B468-84D489560739}">
      <dgm:prSet phldrT="[Text]" custT="1"/>
      <dgm:spPr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</dgm:spPr>
      <dgm:t>
        <a:bodyPr/>
        <a:lstStyle/>
        <a:p>
          <a:r>
            <a:rPr lang="en-US" sz="1600" b="0" dirty="0" smtClean="0"/>
            <a:t>Enable new science and enterprise and thereby drive economic growth</a:t>
          </a:r>
          <a:endParaRPr lang="en-US" sz="1600" b="0" dirty="0"/>
        </a:p>
      </dgm:t>
    </dgm:pt>
    <dgm:pt modelId="{A6E70954-9273-477A-A66E-248AADD9FC4E}" type="parTrans" cxnId="{2FE59164-7F03-4F6B-924F-B7D970D0375A}">
      <dgm:prSet/>
      <dgm:spPr/>
      <dgm:t>
        <a:bodyPr/>
        <a:lstStyle/>
        <a:p>
          <a:endParaRPr lang="en-US" b="0"/>
        </a:p>
      </dgm:t>
    </dgm:pt>
    <dgm:pt modelId="{307202B4-F712-4633-A5E7-A86A70342A42}" type="sibTrans" cxnId="{2FE59164-7F03-4F6B-924F-B7D970D0375A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 b="0"/>
        </a:p>
      </dgm:t>
    </dgm:pt>
    <dgm:pt modelId="{00262272-B3BC-4704-A7C1-A8C1DB274DDD}">
      <dgm:prSet phldrT="[Text]" custT="1"/>
      <dgm:spPr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</dgm:spPr>
      <dgm:t>
        <a:bodyPr/>
        <a:lstStyle/>
        <a:p>
          <a:r>
            <a:rPr lang="en-US" sz="1500" b="0" dirty="0" smtClean="0"/>
            <a:t>Drives Academic and Industrial R&amp;D</a:t>
          </a:r>
          <a:endParaRPr lang="en-US" sz="1500" b="0" dirty="0"/>
        </a:p>
      </dgm:t>
    </dgm:pt>
    <dgm:pt modelId="{2B2F4044-411A-452E-91EC-78395C702378}" type="parTrans" cxnId="{26621AAB-2340-4894-9A3A-32A02AA3401B}">
      <dgm:prSet/>
      <dgm:spPr/>
      <dgm:t>
        <a:bodyPr/>
        <a:lstStyle/>
        <a:p>
          <a:endParaRPr lang="en-US" b="0"/>
        </a:p>
      </dgm:t>
    </dgm:pt>
    <dgm:pt modelId="{A3F198B7-4B55-4A3B-A77C-2BA37B3D2008}" type="sibTrans" cxnId="{26621AAB-2340-4894-9A3A-32A02AA3401B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 b="0"/>
        </a:p>
      </dgm:t>
    </dgm:pt>
    <dgm:pt modelId="{97040EE9-D8F0-4041-92DF-7A016311F593}">
      <dgm:prSet phldrT="[Text]" custT="1"/>
      <dgm:spPr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</dgm:spPr>
      <dgm:t>
        <a:bodyPr/>
        <a:lstStyle/>
        <a:p>
          <a:r>
            <a:rPr lang="en-US" sz="1400" b="0" dirty="0" smtClean="0"/>
            <a:t>C-CAMP develops and provides technology</a:t>
          </a:r>
          <a:endParaRPr lang="en-US" sz="1400" b="0" dirty="0"/>
        </a:p>
      </dgm:t>
    </dgm:pt>
    <dgm:pt modelId="{7553B653-1AC8-471E-9FFD-614E3418DEFB}" type="parTrans" cxnId="{B729ABE8-71DA-463E-A447-CD9ADF03EEBB}">
      <dgm:prSet/>
      <dgm:spPr/>
      <dgm:t>
        <a:bodyPr/>
        <a:lstStyle/>
        <a:p>
          <a:endParaRPr lang="en-US" b="0"/>
        </a:p>
      </dgm:t>
    </dgm:pt>
    <dgm:pt modelId="{5AFD7594-9B59-4D16-81BB-5BD25C003834}" type="sibTrans" cxnId="{B729ABE8-71DA-463E-A447-CD9ADF03EEBB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en-US" b="0"/>
        </a:p>
      </dgm:t>
    </dgm:pt>
    <dgm:pt modelId="{C974A550-25F8-481A-951A-94B5145CBBBB}" type="pres">
      <dgm:prSet presAssocID="{BABB7652-82D1-4DEE-A32A-33F286B3BCB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F2AC1B6-04A6-496E-8318-AABB60184904}" type="pres">
      <dgm:prSet presAssocID="{BBADE55A-B227-454C-B468-84D489560739}" presName="gear1" presStyleLbl="node1" presStyleIdx="0" presStyleCnt="3" custLinFactNeighborX="-113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60A822-AF00-4802-8C9A-587AEAA79D51}" type="pres">
      <dgm:prSet presAssocID="{BBADE55A-B227-454C-B468-84D489560739}" presName="gear1srcNode" presStyleLbl="node1" presStyleIdx="0" presStyleCnt="3"/>
      <dgm:spPr/>
      <dgm:t>
        <a:bodyPr/>
        <a:lstStyle/>
        <a:p>
          <a:endParaRPr lang="en-IN"/>
        </a:p>
      </dgm:t>
    </dgm:pt>
    <dgm:pt modelId="{C37BAD35-F6A3-40FC-910E-36377F86864A}" type="pres">
      <dgm:prSet presAssocID="{BBADE55A-B227-454C-B468-84D489560739}" presName="gear1dstNode" presStyleLbl="node1" presStyleIdx="0" presStyleCnt="3"/>
      <dgm:spPr/>
      <dgm:t>
        <a:bodyPr/>
        <a:lstStyle/>
        <a:p>
          <a:endParaRPr lang="en-IN"/>
        </a:p>
      </dgm:t>
    </dgm:pt>
    <dgm:pt modelId="{6A071EEF-F6C2-4521-A135-7090E9CAE19D}" type="pres">
      <dgm:prSet presAssocID="{00262272-B3BC-4704-A7C1-A8C1DB274DD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48C481-C429-424A-B769-8FA491C2DB75}" type="pres">
      <dgm:prSet presAssocID="{00262272-B3BC-4704-A7C1-A8C1DB274DDD}" presName="gear2srcNode" presStyleLbl="node1" presStyleIdx="1" presStyleCnt="3"/>
      <dgm:spPr/>
      <dgm:t>
        <a:bodyPr/>
        <a:lstStyle/>
        <a:p>
          <a:endParaRPr lang="en-IN"/>
        </a:p>
      </dgm:t>
    </dgm:pt>
    <dgm:pt modelId="{11949F52-2481-446D-9005-C96C0BE6ED66}" type="pres">
      <dgm:prSet presAssocID="{00262272-B3BC-4704-A7C1-A8C1DB274DDD}" presName="gear2dstNode" presStyleLbl="node1" presStyleIdx="1" presStyleCnt="3"/>
      <dgm:spPr/>
      <dgm:t>
        <a:bodyPr/>
        <a:lstStyle/>
        <a:p>
          <a:endParaRPr lang="en-IN"/>
        </a:p>
      </dgm:t>
    </dgm:pt>
    <dgm:pt modelId="{F7E97A83-1147-4EF5-A987-870F7D5821A0}" type="pres">
      <dgm:prSet presAssocID="{97040EE9-D8F0-4041-92DF-7A016311F593}" presName="gear3" presStyleLbl="node1" presStyleIdx="2" presStyleCnt="3"/>
      <dgm:spPr/>
      <dgm:t>
        <a:bodyPr/>
        <a:lstStyle/>
        <a:p>
          <a:endParaRPr lang="en-US"/>
        </a:p>
      </dgm:t>
    </dgm:pt>
    <dgm:pt modelId="{212777B8-BCD7-45D5-A666-5CC0B76E4B48}" type="pres">
      <dgm:prSet presAssocID="{97040EE9-D8F0-4041-92DF-7A016311F59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74E21-9751-4D38-8EC8-E5F406549A80}" type="pres">
      <dgm:prSet presAssocID="{97040EE9-D8F0-4041-92DF-7A016311F593}" presName="gear3srcNode" presStyleLbl="node1" presStyleIdx="2" presStyleCnt="3"/>
      <dgm:spPr/>
      <dgm:t>
        <a:bodyPr/>
        <a:lstStyle/>
        <a:p>
          <a:endParaRPr lang="en-IN"/>
        </a:p>
      </dgm:t>
    </dgm:pt>
    <dgm:pt modelId="{BD676003-0945-416F-B95A-70755BD227F1}" type="pres">
      <dgm:prSet presAssocID="{97040EE9-D8F0-4041-92DF-7A016311F593}" presName="gear3dstNode" presStyleLbl="node1" presStyleIdx="2" presStyleCnt="3"/>
      <dgm:spPr/>
      <dgm:t>
        <a:bodyPr/>
        <a:lstStyle/>
        <a:p>
          <a:endParaRPr lang="en-IN"/>
        </a:p>
      </dgm:t>
    </dgm:pt>
    <dgm:pt modelId="{5D8803CA-CAFF-4A2A-9670-BFCF3163C751}" type="pres">
      <dgm:prSet presAssocID="{307202B4-F712-4633-A5E7-A86A70342A42}" presName="connector1" presStyleLbl="sibTrans2D1" presStyleIdx="0" presStyleCnt="3"/>
      <dgm:spPr/>
      <dgm:t>
        <a:bodyPr/>
        <a:lstStyle/>
        <a:p>
          <a:endParaRPr lang="en-IN"/>
        </a:p>
      </dgm:t>
    </dgm:pt>
    <dgm:pt modelId="{6D3FEE9D-28C4-4A09-B7BA-BD0A98FB84D9}" type="pres">
      <dgm:prSet presAssocID="{A3F198B7-4B55-4A3B-A77C-2BA37B3D2008}" presName="connector2" presStyleLbl="sibTrans2D1" presStyleIdx="1" presStyleCnt="3"/>
      <dgm:spPr/>
      <dgm:t>
        <a:bodyPr/>
        <a:lstStyle/>
        <a:p>
          <a:endParaRPr lang="en-IN"/>
        </a:p>
      </dgm:t>
    </dgm:pt>
    <dgm:pt modelId="{C3A21046-D6A1-4A72-88E4-EA64AE38A37F}" type="pres">
      <dgm:prSet presAssocID="{5AFD7594-9B59-4D16-81BB-5BD25C003834}" presName="connector3" presStyleLbl="sibTrans2D1" presStyleIdx="2" presStyleCnt="3" custAng="1613955" custLinFactNeighborY="-2644"/>
      <dgm:spPr/>
      <dgm:t>
        <a:bodyPr/>
        <a:lstStyle/>
        <a:p>
          <a:endParaRPr lang="en-IN"/>
        </a:p>
      </dgm:t>
    </dgm:pt>
  </dgm:ptLst>
  <dgm:cxnLst>
    <dgm:cxn modelId="{2FE59164-7F03-4F6B-924F-B7D970D0375A}" srcId="{BABB7652-82D1-4DEE-A32A-33F286B3BCBE}" destId="{BBADE55A-B227-454C-B468-84D489560739}" srcOrd="0" destOrd="0" parTransId="{A6E70954-9273-477A-A66E-248AADD9FC4E}" sibTransId="{307202B4-F712-4633-A5E7-A86A70342A42}"/>
    <dgm:cxn modelId="{7372E4F0-49F4-B443-97D8-6A32AC9D8DCB}" type="presOf" srcId="{00262272-B3BC-4704-A7C1-A8C1DB274DDD}" destId="{1048C481-C429-424A-B769-8FA491C2DB75}" srcOrd="1" destOrd="0" presId="urn:microsoft.com/office/officeart/2005/8/layout/gear1"/>
    <dgm:cxn modelId="{B729ABE8-71DA-463E-A447-CD9ADF03EEBB}" srcId="{BABB7652-82D1-4DEE-A32A-33F286B3BCBE}" destId="{97040EE9-D8F0-4041-92DF-7A016311F593}" srcOrd="2" destOrd="0" parTransId="{7553B653-1AC8-471E-9FFD-614E3418DEFB}" sibTransId="{5AFD7594-9B59-4D16-81BB-5BD25C003834}"/>
    <dgm:cxn modelId="{70F04804-098E-CF47-A625-4375B0B49147}" type="presOf" srcId="{BBADE55A-B227-454C-B468-84D489560739}" destId="{C160A822-AF00-4802-8C9A-587AEAA79D51}" srcOrd="1" destOrd="0" presId="urn:microsoft.com/office/officeart/2005/8/layout/gear1"/>
    <dgm:cxn modelId="{25F32103-C17F-9742-BAE6-ACCCA213D735}" type="presOf" srcId="{00262272-B3BC-4704-A7C1-A8C1DB274DDD}" destId="{11949F52-2481-446D-9005-C96C0BE6ED66}" srcOrd="2" destOrd="0" presId="urn:microsoft.com/office/officeart/2005/8/layout/gear1"/>
    <dgm:cxn modelId="{6A7CD439-0DDB-4248-9E53-FACE4A895C6B}" type="presOf" srcId="{97040EE9-D8F0-4041-92DF-7A016311F593}" destId="{212777B8-BCD7-45D5-A666-5CC0B76E4B48}" srcOrd="1" destOrd="0" presId="urn:microsoft.com/office/officeart/2005/8/layout/gear1"/>
    <dgm:cxn modelId="{33ABF084-E152-2E4A-BDAD-27481C7C3A27}" type="presOf" srcId="{BBADE55A-B227-454C-B468-84D489560739}" destId="{1F2AC1B6-04A6-496E-8318-AABB60184904}" srcOrd="0" destOrd="0" presId="urn:microsoft.com/office/officeart/2005/8/layout/gear1"/>
    <dgm:cxn modelId="{F16B22A6-E650-3A44-B188-C0BEB54D106E}" type="presOf" srcId="{307202B4-F712-4633-A5E7-A86A70342A42}" destId="{5D8803CA-CAFF-4A2A-9670-BFCF3163C751}" srcOrd="0" destOrd="0" presId="urn:microsoft.com/office/officeart/2005/8/layout/gear1"/>
    <dgm:cxn modelId="{039F1F9C-0C7D-0240-9097-7AC4974327B3}" type="presOf" srcId="{BBADE55A-B227-454C-B468-84D489560739}" destId="{C37BAD35-F6A3-40FC-910E-36377F86864A}" srcOrd="2" destOrd="0" presId="urn:microsoft.com/office/officeart/2005/8/layout/gear1"/>
    <dgm:cxn modelId="{19BE53E3-3B1C-F44B-9CFA-433F503781DB}" type="presOf" srcId="{97040EE9-D8F0-4041-92DF-7A016311F593}" destId="{BD676003-0945-416F-B95A-70755BD227F1}" srcOrd="3" destOrd="0" presId="urn:microsoft.com/office/officeart/2005/8/layout/gear1"/>
    <dgm:cxn modelId="{72114336-A990-574B-AB54-82A69CA6C3C5}" type="presOf" srcId="{A3F198B7-4B55-4A3B-A77C-2BA37B3D2008}" destId="{6D3FEE9D-28C4-4A09-B7BA-BD0A98FB84D9}" srcOrd="0" destOrd="0" presId="urn:microsoft.com/office/officeart/2005/8/layout/gear1"/>
    <dgm:cxn modelId="{736C85DB-7004-2C4E-81B8-89F98FEAEDF9}" type="presOf" srcId="{BABB7652-82D1-4DEE-A32A-33F286B3BCBE}" destId="{C974A550-25F8-481A-951A-94B5145CBBBB}" srcOrd="0" destOrd="0" presId="urn:microsoft.com/office/officeart/2005/8/layout/gear1"/>
    <dgm:cxn modelId="{26621AAB-2340-4894-9A3A-32A02AA3401B}" srcId="{BABB7652-82D1-4DEE-A32A-33F286B3BCBE}" destId="{00262272-B3BC-4704-A7C1-A8C1DB274DDD}" srcOrd="1" destOrd="0" parTransId="{2B2F4044-411A-452E-91EC-78395C702378}" sibTransId="{A3F198B7-4B55-4A3B-A77C-2BA37B3D2008}"/>
    <dgm:cxn modelId="{6E2687D9-6949-4040-A8F8-980E54B72EC8}" type="presOf" srcId="{00262272-B3BC-4704-A7C1-A8C1DB274DDD}" destId="{6A071EEF-F6C2-4521-A135-7090E9CAE19D}" srcOrd="0" destOrd="0" presId="urn:microsoft.com/office/officeart/2005/8/layout/gear1"/>
    <dgm:cxn modelId="{D04E5867-60FB-3F47-BE9F-D30122CE3B27}" type="presOf" srcId="{97040EE9-D8F0-4041-92DF-7A016311F593}" destId="{FEB74E21-9751-4D38-8EC8-E5F406549A80}" srcOrd="2" destOrd="0" presId="urn:microsoft.com/office/officeart/2005/8/layout/gear1"/>
    <dgm:cxn modelId="{2FAB6742-9102-EE49-9934-2DA94868A513}" type="presOf" srcId="{97040EE9-D8F0-4041-92DF-7A016311F593}" destId="{F7E97A83-1147-4EF5-A987-870F7D5821A0}" srcOrd="0" destOrd="0" presId="urn:microsoft.com/office/officeart/2005/8/layout/gear1"/>
    <dgm:cxn modelId="{848C451D-6970-4143-BF7D-ED5D54E899DF}" type="presOf" srcId="{5AFD7594-9B59-4D16-81BB-5BD25C003834}" destId="{C3A21046-D6A1-4A72-88E4-EA64AE38A37F}" srcOrd="0" destOrd="0" presId="urn:microsoft.com/office/officeart/2005/8/layout/gear1"/>
    <dgm:cxn modelId="{8020FFC7-1F6D-2143-BE0B-ABA31CFEFC1A}" type="presParOf" srcId="{C974A550-25F8-481A-951A-94B5145CBBBB}" destId="{1F2AC1B6-04A6-496E-8318-AABB60184904}" srcOrd="0" destOrd="0" presId="urn:microsoft.com/office/officeart/2005/8/layout/gear1"/>
    <dgm:cxn modelId="{9BE0BC4F-AB07-2449-877D-9BE2C19F870E}" type="presParOf" srcId="{C974A550-25F8-481A-951A-94B5145CBBBB}" destId="{C160A822-AF00-4802-8C9A-587AEAA79D51}" srcOrd="1" destOrd="0" presId="urn:microsoft.com/office/officeart/2005/8/layout/gear1"/>
    <dgm:cxn modelId="{E57EF766-B6E3-B24D-8CAD-115F5CA19E41}" type="presParOf" srcId="{C974A550-25F8-481A-951A-94B5145CBBBB}" destId="{C37BAD35-F6A3-40FC-910E-36377F86864A}" srcOrd="2" destOrd="0" presId="urn:microsoft.com/office/officeart/2005/8/layout/gear1"/>
    <dgm:cxn modelId="{B5038EC1-327A-8849-888F-EE90CE02E99D}" type="presParOf" srcId="{C974A550-25F8-481A-951A-94B5145CBBBB}" destId="{6A071EEF-F6C2-4521-A135-7090E9CAE19D}" srcOrd="3" destOrd="0" presId="urn:microsoft.com/office/officeart/2005/8/layout/gear1"/>
    <dgm:cxn modelId="{3686BAF3-93B6-3B41-9B12-D4A57EF7EEFA}" type="presParOf" srcId="{C974A550-25F8-481A-951A-94B5145CBBBB}" destId="{1048C481-C429-424A-B769-8FA491C2DB75}" srcOrd="4" destOrd="0" presId="urn:microsoft.com/office/officeart/2005/8/layout/gear1"/>
    <dgm:cxn modelId="{4C78C276-829C-1743-BADA-554AEF77DE9E}" type="presParOf" srcId="{C974A550-25F8-481A-951A-94B5145CBBBB}" destId="{11949F52-2481-446D-9005-C96C0BE6ED66}" srcOrd="5" destOrd="0" presId="urn:microsoft.com/office/officeart/2005/8/layout/gear1"/>
    <dgm:cxn modelId="{16D158E8-0C15-D94B-ADC7-C2DD6FD7DACF}" type="presParOf" srcId="{C974A550-25F8-481A-951A-94B5145CBBBB}" destId="{F7E97A83-1147-4EF5-A987-870F7D5821A0}" srcOrd="6" destOrd="0" presId="urn:microsoft.com/office/officeart/2005/8/layout/gear1"/>
    <dgm:cxn modelId="{3FEE75F7-250C-8B4F-95F9-E575C0728B6F}" type="presParOf" srcId="{C974A550-25F8-481A-951A-94B5145CBBBB}" destId="{212777B8-BCD7-45D5-A666-5CC0B76E4B48}" srcOrd="7" destOrd="0" presId="urn:microsoft.com/office/officeart/2005/8/layout/gear1"/>
    <dgm:cxn modelId="{236BA793-DB9E-9540-881F-7EBEEE43E1A8}" type="presParOf" srcId="{C974A550-25F8-481A-951A-94B5145CBBBB}" destId="{FEB74E21-9751-4D38-8EC8-E5F406549A80}" srcOrd="8" destOrd="0" presId="urn:microsoft.com/office/officeart/2005/8/layout/gear1"/>
    <dgm:cxn modelId="{BEEA08DB-8C61-6649-BEFB-A2596CEC10EE}" type="presParOf" srcId="{C974A550-25F8-481A-951A-94B5145CBBBB}" destId="{BD676003-0945-416F-B95A-70755BD227F1}" srcOrd="9" destOrd="0" presId="urn:microsoft.com/office/officeart/2005/8/layout/gear1"/>
    <dgm:cxn modelId="{70FD8ABA-AF8B-CE49-9FC9-F72483B3F4B5}" type="presParOf" srcId="{C974A550-25F8-481A-951A-94B5145CBBBB}" destId="{5D8803CA-CAFF-4A2A-9670-BFCF3163C751}" srcOrd="10" destOrd="0" presId="urn:microsoft.com/office/officeart/2005/8/layout/gear1"/>
    <dgm:cxn modelId="{17BD695A-4E23-854A-822C-EAD2FBB47837}" type="presParOf" srcId="{C974A550-25F8-481A-951A-94B5145CBBBB}" destId="{6D3FEE9D-28C4-4A09-B7BA-BD0A98FB84D9}" srcOrd="11" destOrd="0" presId="urn:microsoft.com/office/officeart/2005/8/layout/gear1"/>
    <dgm:cxn modelId="{8489A0A7-A358-5941-BF9E-C4EAE7C7CBA8}" type="presParOf" srcId="{C974A550-25F8-481A-951A-94B5145CBBBB}" destId="{C3A21046-D6A1-4A72-88E4-EA64AE38A37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608714-39CE-9047-93D7-C5100AA9B276}" type="doc">
      <dgm:prSet loTypeId="urn:microsoft.com/office/officeart/2005/8/layout/vList6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E5ADB1-0C50-E54A-AE77-EB766AC18F0B}">
      <dgm:prSet phldrT="[Text]"/>
      <dgm:spPr/>
      <dgm:t>
        <a:bodyPr/>
        <a:lstStyle/>
        <a:p>
          <a:r>
            <a:rPr lang="en-US" dirty="0" smtClean="0"/>
            <a:t>Bio Innovation Accelerator</a:t>
          </a:r>
          <a:endParaRPr lang="en-US" dirty="0"/>
        </a:p>
      </dgm:t>
    </dgm:pt>
    <dgm:pt modelId="{160B6A39-17EB-A845-89DE-D7FE0645AFE4}" type="parTrans" cxnId="{3D9BBF67-A77A-2346-8BAB-65E5E20301FB}">
      <dgm:prSet/>
      <dgm:spPr/>
      <dgm:t>
        <a:bodyPr/>
        <a:lstStyle/>
        <a:p>
          <a:endParaRPr lang="en-US"/>
        </a:p>
      </dgm:t>
    </dgm:pt>
    <dgm:pt modelId="{64F68476-82AC-CE4A-91A7-4F6CF7736D24}" type="sibTrans" cxnId="{3D9BBF67-A77A-2346-8BAB-65E5E20301FB}">
      <dgm:prSet/>
      <dgm:spPr/>
      <dgm:t>
        <a:bodyPr/>
        <a:lstStyle/>
        <a:p>
          <a:endParaRPr lang="en-US"/>
        </a:p>
      </dgm:t>
    </dgm:pt>
    <dgm:pt modelId="{F8ADFCC6-229E-7044-BC6A-D75D8B09CB9B}">
      <dgm:prSet phldrT="[Text]"/>
      <dgm:spPr/>
      <dgm:t>
        <a:bodyPr/>
        <a:lstStyle/>
        <a:p>
          <a:r>
            <a:rPr lang="en-US" dirty="0" smtClean="0"/>
            <a:t>Taking academic discoveries through validation</a:t>
          </a:r>
          <a:endParaRPr lang="en-US" dirty="0"/>
        </a:p>
      </dgm:t>
    </dgm:pt>
    <dgm:pt modelId="{D770693A-0CC0-F842-A3F6-FC6829005B0A}" type="parTrans" cxnId="{88DC86EE-89AF-5B45-A152-9EC1A56AA7B9}">
      <dgm:prSet/>
      <dgm:spPr/>
      <dgm:t>
        <a:bodyPr/>
        <a:lstStyle/>
        <a:p>
          <a:endParaRPr lang="en-US"/>
        </a:p>
      </dgm:t>
    </dgm:pt>
    <dgm:pt modelId="{738FA08D-A430-3644-84AA-6C7D2BECC020}" type="sibTrans" cxnId="{88DC86EE-89AF-5B45-A152-9EC1A56AA7B9}">
      <dgm:prSet/>
      <dgm:spPr/>
      <dgm:t>
        <a:bodyPr/>
        <a:lstStyle/>
        <a:p>
          <a:endParaRPr lang="en-US"/>
        </a:p>
      </dgm:t>
    </dgm:pt>
    <dgm:pt modelId="{176F66F1-833D-ED42-947F-9D93B4DBC6DB}">
      <dgm:prSet phldrT="[Text]"/>
      <dgm:spPr/>
      <dgm:t>
        <a:bodyPr/>
        <a:lstStyle/>
        <a:p>
          <a:r>
            <a:rPr lang="en-US" dirty="0" smtClean="0"/>
            <a:t>Biotechnology Ignition Grant Partnership</a:t>
          </a:r>
          <a:endParaRPr lang="en-US" dirty="0"/>
        </a:p>
      </dgm:t>
    </dgm:pt>
    <dgm:pt modelId="{67BAE47D-553F-7D49-B053-FD8F89309279}" type="parTrans" cxnId="{268A6A7B-7EB0-534B-8D6B-98B9E1F26362}">
      <dgm:prSet/>
      <dgm:spPr/>
      <dgm:t>
        <a:bodyPr/>
        <a:lstStyle/>
        <a:p>
          <a:endParaRPr lang="en-US"/>
        </a:p>
      </dgm:t>
    </dgm:pt>
    <dgm:pt modelId="{DDB82EE6-0767-6D4A-A562-7EB251C04B80}" type="sibTrans" cxnId="{268A6A7B-7EB0-534B-8D6B-98B9E1F26362}">
      <dgm:prSet/>
      <dgm:spPr/>
      <dgm:t>
        <a:bodyPr/>
        <a:lstStyle/>
        <a:p>
          <a:endParaRPr lang="en-US"/>
        </a:p>
      </dgm:t>
    </dgm:pt>
    <dgm:pt modelId="{D2E5E810-002C-DC4B-B02C-86BAF21FE275}">
      <dgm:prSet phldrT="[Text]"/>
      <dgm:spPr/>
      <dgm:t>
        <a:bodyPr/>
        <a:lstStyle/>
        <a:p>
          <a:r>
            <a:rPr lang="en-US" dirty="0" smtClean="0"/>
            <a:t>Towards industrial proof-of-concept</a:t>
          </a:r>
          <a:endParaRPr lang="en-US" dirty="0"/>
        </a:p>
      </dgm:t>
    </dgm:pt>
    <dgm:pt modelId="{0A470AEA-CBE6-F747-B1CD-14CEF0FA48A5}" type="parTrans" cxnId="{04A65638-260C-CD4B-B8BC-0EE9B6617BDA}">
      <dgm:prSet/>
      <dgm:spPr/>
      <dgm:t>
        <a:bodyPr/>
        <a:lstStyle/>
        <a:p>
          <a:endParaRPr lang="en-US"/>
        </a:p>
      </dgm:t>
    </dgm:pt>
    <dgm:pt modelId="{C2FBF478-EE09-BC40-9CBB-DF2A9036BD61}" type="sibTrans" cxnId="{04A65638-260C-CD4B-B8BC-0EE9B6617BDA}">
      <dgm:prSet/>
      <dgm:spPr/>
      <dgm:t>
        <a:bodyPr/>
        <a:lstStyle/>
        <a:p>
          <a:endParaRPr lang="en-US"/>
        </a:p>
      </dgm:t>
    </dgm:pt>
    <dgm:pt modelId="{BB2528F4-BECE-A24C-B0C4-2102672EF036}">
      <dgm:prSet phldrT="[Text]"/>
      <dgm:spPr/>
      <dgm:t>
        <a:bodyPr/>
        <a:lstStyle/>
        <a:p>
          <a:endParaRPr lang="en-US" dirty="0"/>
        </a:p>
      </dgm:t>
    </dgm:pt>
    <dgm:pt modelId="{AD7180D3-38BD-6640-BA1B-923761F562A3}" type="parTrans" cxnId="{3FE90E4D-E537-6F45-9165-1DC35CA6D64E}">
      <dgm:prSet/>
      <dgm:spPr/>
      <dgm:t>
        <a:bodyPr/>
        <a:lstStyle/>
        <a:p>
          <a:endParaRPr lang="en-US"/>
        </a:p>
      </dgm:t>
    </dgm:pt>
    <dgm:pt modelId="{E64DE76D-C0FA-5E47-94B9-438792728A7E}" type="sibTrans" cxnId="{3FE90E4D-E537-6F45-9165-1DC35CA6D64E}">
      <dgm:prSet/>
      <dgm:spPr/>
      <dgm:t>
        <a:bodyPr/>
        <a:lstStyle/>
        <a:p>
          <a:endParaRPr lang="en-US"/>
        </a:p>
      </dgm:t>
    </dgm:pt>
    <dgm:pt modelId="{C0B1A95C-31D6-3946-A84D-C7161E694C51}">
      <dgm:prSet phldrT="[Text]"/>
      <dgm:spPr/>
      <dgm:t>
        <a:bodyPr/>
        <a:lstStyle/>
        <a:p>
          <a:r>
            <a:rPr lang="en-US" dirty="0" smtClean="0"/>
            <a:t>Discovery patents to technology patents</a:t>
          </a:r>
          <a:endParaRPr lang="en-US" dirty="0"/>
        </a:p>
      </dgm:t>
    </dgm:pt>
    <dgm:pt modelId="{7A55D363-23B5-284E-8368-388E085B29B6}" type="parTrans" cxnId="{7EDDD49E-9058-954D-9758-3CD2A43FB5D7}">
      <dgm:prSet/>
      <dgm:spPr/>
      <dgm:t>
        <a:bodyPr/>
        <a:lstStyle/>
        <a:p>
          <a:endParaRPr lang="en-US"/>
        </a:p>
      </dgm:t>
    </dgm:pt>
    <dgm:pt modelId="{2C875ADD-9898-014B-93B2-147F5259FA2F}" type="sibTrans" cxnId="{7EDDD49E-9058-954D-9758-3CD2A43FB5D7}">
      <dgm:prSet/>
      <dgm:spPr/>
      <dgm:t>
        <a:bodyPr/>
        <a:lstStyle/>
        <a:p>
          <a:endParaRPr lang="en-US"/>
        </a:p>
      </dgm:t>
    </dgm:pt>
    <dgm:pt modelId="{2DF62ED9-D9E5-0641-8398-31CAC02818B9}">
      <dgm:prSet phldrT="[Text]"/>
      <dgm:spPr/>
      <dgm:t>
        <a:bodyPr/>
        <a:lstStyle/>
        <a:p>
          <a:endParaRPr lang="en-US" dirty="0"/>
        </a:p>
      </dgm:t>
    </dgm:pt>
    <dgm:pt modelId="{2C28F8DF-A9F8-9945-A684-62D891EBDD33}" type="parTrans" cxnId="{B6A2B6D5-6632-4645-B8B2-DD88C31DCFC9}">
      <dgm:prSet/>
      <dgm:spPr/>
      <dgm:t>
        <a:bodyPr/>
        <a:lstStyle/>
        <a:p>
          <a:endParaRPr lang="en-US"/>
        </a:p>
      </dgm:t>
    </dgm:pt>
    <dgm:pt modelId="{42BFBB7F-FB70-A24C-B0EC-F723B2A073ED}" type="sibTrans" cxnId="{B6A2B6D5-6632-4645-B8B2-DD88C31DCFC9}">
      <dgm:prSet/>
      <dgm:spPr/>
      <dgm:t>
        <a:bodyPr/>
        <a:lstStyle/>
        <a:p>
          <a:endParaRPr lang="en-US"/>
        </a:p>
      </dgm:t>
    </dgm:pt>
    <dgm:pt modelId="{8400FB07-AB37-E641-A4F9-FA4326427F26}">
      <dgm:prSet phldrT="[Text]"/>
      <dgm:spPr/>
      <dgm:t>
        <a:bodyPr/>
        <a:lstStyle/>
        <a:p>
          <a:r>
            <a:rPr lang="en-US" dirty="0" smtClean="0"/>
            <a:t>Idea to proof-of-concept</a:t>
          </a:r>
          <a:endParaRPr lang="en-US" dirty="0"/>
        </a:p>
      </dgm:t>
    </dgm:pt>
    <dgm:pt modelId="{0CBC563F-0B3C-C648-9F92-766BF784B516}" type="parTrans" cxnId="{62944273-C123-8940-BD0C-F8DCD7666244}">
      <dgm:prSet/>
      <dgm:spPr/>
      <dgm:t>
        <a:bodyPr/>
        <a:lstStyle/>
        <a:p>
          <a:endParaRPr lang="en-US"/>
        </a:p>
      </dgm:t>
    </dgm:pt>
    <dgm:pt modelId="{85A0D0DD-C71B-B24D-A7A2-1D6B07915814}" type="sibTrans" cxnId="{62944273-C123-8940-BD0C-F8DCD7666244}">
      <dgm:prSet/>
      <dgm:spPr/>
      <dgm:t>
        <a:bodyPr/>
        <a:lstStyle/>
        <a:p>
          <a:endParaRPr lang="en-US"/>
        </a:p>
      </dgm:t>
    </dgm:pt>
    <dgm:pt modelId="{3B0DF475-2CA7-B840-A41A-09CCA4F2B76B}">
      <dgm:prSet phldrT="[Text]"/>
      <dgm:spPr/>
      <dgm:t>
        <a:bodyPr/>
        <a:lstStyle/>
        <a:p>
          <a:endParaRPr lang="en-US" dirty="0"/>
        </a:p>
      </dgm:t>
    </dgm:pt>
    <dgm:pt modelId="{A4ED2776-312D-7C44-83CD-ADE77A270169}" type="parTrans" cxnId="{32D67609-3DF1-214B-9BC4-4DD6AFC6EDA6}">
      <dgm:prSet/>
      <dgm:spPr/>
      <dgm:t>
        <a:bodyPr/>
        <a:lstStyle/>
        <a:p>
          <a:endParaRPr lang="en-US"/>
        </a:p>
      </dgm:t>
    </dgm:pt>
    <dgm:pt modelId="{1AC6976D-2995-BC46-9322-F541796914D7}" type="sibTrans" cxnId="{32D67609-3DF1-214B-9BC4-4DD6AFC6EDA6}">
      <dgm:prSet/>
      <dgm:spPr/>
      <dgm:t>
        <a:bodyPr/>
        <a:lstStyle/>
        <a:p>
          <a:endParaRPr lang="en-US"/>
        </a:p>
      </dgm:t>
    </dgm:pt>
    <dgm:pt modelId="{FA5E40E5-C431-1148-9E47-81E6FA9E5E3A}">
      <dgm:prSet phldrT="[Text]"/>
      <dgm:spPr/>
      <dgm:t>
        <a:bodyPr/>
        <a:lstStyle/>
        <a:p>
          <a:endParaRPr lang="en-US" dirty="0"/>
        </a:p>
      </dgm:t>
    </dgm:pt>
    <dgm:pt modelId="{2771816A-EBBE-0543-A49D-7268EFB8ED86}" type="parTrans" cxnId="{592CB0FA-8199-3544-BA15-4172FDF1AFF9}">
      <dgm:prSet/>
      <dgm:spPr/>
      <dgm:t>
        <a:bodyPr/>
        <a:lstStyle/>
        <a:p>
          <a:endParaRPr lang="en-US"/>
        </a:p>
      </dgm:t>
    </dgm:pt>
    <dgm:pt modelId="{B6176A9C-C29A-3F47-A84A-66BCC74AB76A}" type="sibTrans" cxnId="{592CB0FA-8199-3544-BA15-4172FDF1AFF9}">
      <dgm:prSet/>
      <dgm:spPr/>
      <dgm:t>
        <a:bodyPr/>
        <a:lstStyle/>
        <a:p>
          <a:endParaRPr lang="en-US"/>
        </a:p>
      </dgm:t>
    </dgm:pt>
    <dgm:pt modelId="{12BF95CE-B06A-A046-95E3-5B5A8C20864B}">
      <dgm:prSet phldrT="[Text]"/>
      <dgm:spPr/>
      <dgm:t>
        <a:bodyPr/>
        <a:lstStyle/>
        <a:p>
          <a:endParaRPr lang="en-US" dirty="0"/>
        </a:p>
      </dgm:t>
    </dgm:pt>
    <dgm:pt modelId="{4F56A12B-5B40-9145-82CF-F298E5409BB9}" type="parTrans" cxnId="{05BD1C6C-6023-C144-8637-98EC74B18D54}">
      <dgm:prSet/>
      <dgm:spPr/>
      <dgm:t>
        <a:bodyPr/>
        <a:lstStyle/>
        <a:p>
          <a:endParaRPr lang="en-US"/>
        </a:p>
      </dgm:t>
    </dgm:pt>
    <dgm:pt modelId="{10161D8C-244C-0A48-ACB4-60F231B825D8}" type="sibTrans" cxnId="{05BD1C6C-6023-C144-8637-98EC74B18D54}">
      <dgm:prSet/>
      <dgm:spPr/>
      <dgm:t>
        <a:bodyPr/>
        <a:lstStyle/>
        <a:p>
          <a:endParaRPr lang="en-US"/>
        </a:p>
      </dgm:t>
    </dgm:pt>
    <dgm:pt modelId="{79F42171-D890-CE4D-9EE6-D0A58A14D5B3}">
      <dgm:prSet phldrT="[Text]"/>
      <dgm:spPr/>
      <dgm:t>
        <a:bodyPr/>
        <a:lstStyle/>
        <a:p>
          <a:r>
            <a:rPr lang="en-US" dirty="0" smtClean="0"/>
            <a:t>Providing scientific, management, regulatory, business support to start-ups</a:t>
          </a:r>
          <a:endParaRPr lang="en-US" dirty="0"/>
        </a:p>
      </dgm:t>
    </dgm:pt>
    <dgm:pt modelId="{348F92CC-DDD6-3C42-BDD8-3D854A7FC1E4}" type="parTrans" cxnId="{55B8BC70-25D9-4C42-B8E9-A5BFCC105A8B}">
      <dgm:prSet/>
      <dgm:spPr/>
      <dgm:t>
        <a:bodyPr/>
        <a:lstStyle/>
        <a:p>
          <a:endParaRPr lang="en-US"/>
        </a:p>
      </dgm:t>
    </dgm:pt>
    <dgm:pt modelId="{78634750-E922-AE4F-9B15-E84005599177}" type="sibTrans" cxnId="{55B8BC70-25D9-4C42-B8E9-A5BFCC105A8B}">
      <dgm:prSet/>
      <dgm:spPr/>
      <dgm:t>
        <a:bodyPr/>
        <a:lstStyle/>
        <a:p>
          <a:endParaRPr lang="en-US"/>
        </a:p>
      </dgm:t>
    </dgm:pt>
    <dgm:pt modelId="{A916943E-9EA3-3740-A7F5-EA44CDF3B71E}">
      <dgm:prSet phldrT="[Text]"/>
      <dgm:spPr/>
      <dgm:t>
        <a:bodyPr/>
        <a:lstStyle/>
        <a:p>
          <a:endParaRPr lang="en-US" dirty="0"/>
        </a:p>
      </dgm:t>
    </dgm:pt>
    <dgm:pt modelId="{24B099DB-AB09-4048-9E40-01CEF0CDAEC8}" type="parTrans" cxnId="{300AA563-D6DA-0A4B-99DA-BE69113F1781}">
      <dgm:prSet/>
      <dgm:spPr/>
      <dgm:t>
        <a:bodyPr/>
        <a:lstStyle/>
        <a:p>
          <a:endParaRPr lang="en-US"/>
        </a:p>
      </dgm:t>
    </dgm:pt>
    <dgm:pt modelId="{780860E0-EE09-7E47-BCE7-6B693C9E1127}" type="sibTrans" cxnId="{300AA563-D6DA-0A4B-99DA-BE69113F1781}">
      <dgm:prSet/>
      <dgm:spPr/>
      <dgm:t>
        <a:bodyPr/>
        <a:lstStyle/>
        <a:p>
          <a:endParaRPr lang="en-US"/>
        </a:p>
      </dgm:t>
    </dgm:pt>
    <dgm:pt modelId="{A4AE48F3-D704-0D49-927D-D0D3BD5A5B1B}">
      <dgm:prSet phldrT="[Text]"/>
      <dgm:spPr/>
      <dgm:t>
        <a:bodyPr/>
        <a:lstStyle/>
        <a:p>
          <a:r>
            <a:rPr lang="en-US" dirty="0" smtClean="0"/>
            <a:t>Supporting early exciting ideas</a:t>
          </a:r>
          <a:endParaRPr lang="en-US" dirty="0"/>
        </a:p>
      </dgm:t>
    </dgm:pt>
    <dgm:pt modelId="{2E6B109F-8038-6A44-B4FB-D1EA3366AAF0}" type="sibTrans" cxnId="{991178E3-88C1-6645-8EBA-86EC6024DCB8}">
      <dgm:prSet/>
      <dgm:spPr/>
      <dgm:t>
        <a:bodyPr/>
        <a:lstStyle/>
        <a:p>
          <a:endParaRPr lang="en-US"/>
        </a:p>
      </dgm:t>
    </dgm:pt>
    <dgm:pt modelId="{DAAA5A14-ED3C-A543-A1D6-C8A9FF574724}" type="parTrans" cxnId="{991178E3-88C1-6645-8EBA-86EC6024DCB8}">
      <dgm:prSet/>
      <dgm:spPr/>
      <dgm:t>
        <a:bodyPr/>
        <a:lstStyle/>
        <a:p>
          <a:endParaRPr lang="en-US"/>
        </a:p>
      </dgm:t>
    </dgm:pt>
    <dgm:pt modelId="{605D5932-38D2-5F4A-9A82-D718624340DC}" type="pres">
      <dgm:prSet presAssocID="{49608714-39CE-9047-93D7-C5100AA9B27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E0BF4D-76D3-C048-96DD-DEAD89559DC0}" type="pres">
      <dgm:prSet presAssocID="{39E5ADB1-0C50-E54A-AE77-EB766AC18F0B}" presName="linNode" presStyleCnt="0"/>
      <dgm:spPr/>
    </dgm:pt>
    <dgm:pt modelId="{010C15D6-6C35-8745-A82B-563CBD4042E7}" type="pres">
      <dgm:prSet presAssocID="{39E5ADB1-0C50-E54A-AE77-EB766AC18F0B}" presName="parentShp" presStyleLbl="node1" presStyleIdx="0" presStyleCnt="2" custScaleX="82243" custScaleY="83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ED07D-973B-6940-A19F-DA1DD7F356ED}" type="pres">
      <dgm:prSet presAssocID="{39E5ADB1-0C50-E54A-AE77-EB766AC18F0B}" presName="childShp" presStyleLbl="bgAccFollowNode1" presStyleIdx="0" presStyleCnt="2" custLinFactNeighborX="0" custLinFactNeighborY="32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2CF66-74F5-6147-AA9E-97958CEA4A8A}" type="pres">
      <dgm:prSet presAssocID="{64F68476-82AC-CE4A-91A7-4F6CF7736D24}" presName="spacing" presStyleCnt="0"/>
      <dgm:spPr/>
    </dgm:pt>
    <dgm:pt modelId="{9DA9F9F7-326C-3546-8969-29A81E899178}" type="pres">
      <dgm:prSet presAssocID="{176F66F1-833D-ED42-947F-9D93B4DBC6DB}" presName="linNode" presStyleCnt="0"/>
      <dgm:spPr/>
    </dgm:pt>
    <dgm:pt modelId="{C3BBED29-7758-C24C-9D42-5385E62F3FC3}" type="pres">
      <dgm:prSet presAssocID="{176F66F1-833D-ED42-947F-9D93B4DBC6DB}" presName="parentShp" presStyleLbl="node1" presStyleIdx="1" presStyleCnt="2" custScaleX="82243" custScaleY="83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2E4B57-B511-2949-8F9C-72A1CDBD866D}" type="pres">
      <dgm:prSet presAssocID="{176F66F1-833D-ED42-947F-9D93B4DBC6D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A65638-260C-CD4B-B8BC-0EE9B6617BDA}" srcId="{BB2528F4-BECE-A24C-B0C4-2102672EF036}" destId="{D2E5E810-002C-DC4B-B02C-86BAF21FE275}" srcOrd="0" destOrd="0" parTransId="{0A470AEA-CBE6-F747-B1CD-14CEF0FA48A5}" sibTransId="{C2FBF478-EE09-BC40-9CBB-DF2A9036BD61}"/>
    <dgm:cxn modelId="{E9175F1C-09E1-8044-A933-C344D65C2EDC}" type="presOf" srcId="{39E5ADB1-0C50-E54A-AE77-EB766AC18F0B}" destId="{010C15D6-6C35-8745-A82B-563CBD4042E7}" srcOrd="0" destOrd="0" presId="urn:microsoft.com/office/officeart/2005/8/layout/vList6"/>
    <dgm:cxn modelId="{EEA86EA3-367F-FD4F-85D8-18AB7287D1BB}" type="presOf" srcId="{3B0DF475-2CA7-B840-A41A-09CCA4F2B76B}" destId="{F32E4B57-B511-2949-8F9C-72A1CDBD866D}" srcOrd="0" destOrd="2" presId="urn:microsoft.com/office/officeart/2005/8/layout/vList6"/>
    <dgm:cxn modelId="{3FE90E4D-E537-6F45-9165-1DC35CA6D64E}" srcId="{39E5ADB1-0C50-E54A-AE77-EB766AC18F0B}" destId="{BB2528F4-BECE-A24C-B0C4-2102672EF036}" srcOrd="1" destOrd="0" parTransId="{AD7180D3-38BD-6640-BA1B-923761F562A3}" sibTransId="{E64DE76D-C0FA-5E47-94B9-438792728A7E}"/>
    <dgm:cxn modelId="{62944273-C123-8940-BD0C-F8DCD7666244}" srcId="{3B0DF475-2CA7-B840-A41A-09CCA4F2B76B}" destId="{8400FB07-AB37-E641-A4F9-FA4326427F26}" srcOrd="0" destOrd="0" parTransId="{0CBC563F-0B3C-C648-9F92-766BF784B516}" sibTransId="{85A0D0DD-C71B-B24D-A7A2-1D6B07915814}"/>
    <dgm:cxn modelId="{47090576-4797-9741-875B-8951CB4E6857}" type="presOf" srcId="{79F42171-D890-CE4D-9EE6-D0A58A14D5B3}" destId="{F32E4B57-B511-2949-8F9C-72A1CDBD866D}" srcOrd="0" destOrd="5" presId="urn:microsoft.com/office/officeart/2005/8/layout/vList6"/>
    <dgm:cxn modelId="{592CB0FA-8199-3544-BA15-4172FDF1AFF9}" srcId="{39E5ADB1-0C50-E54A-AE77-EB766AC18F0B}" destId="{FA5E40E5-C431-1148-9E47-81E6FA9E5E3A}" srcOrd="0" destOrd="0" parTransId="{2771816A-EBBE-0543-A49D-7268EFB8ED86}" sibTransId="{B6176A9C-C29A-3F47-A84A-66BCC74AB76A}"/>
    <dgm:cxn modelId="{55B8BC70-25D9-4C42-B8E9-A5BFCC105A8B}" srcId="{A916943E-9EA3-3740-A7F5-EA44CDF3B71E}" destId="{79F42171-D890-CE4D-9EE6-D0A58A14D5B3}" srcOrd="0" destOrd="0" parTransId="{348F92CC-DDD6-3C42-BDD8-3D854A7FC1E4}" sibTransId="{78634750-E922-AE4F-9B15-E84005599177}"/>
    <dgm:cxn modelId="{9614A450-45BC-244C-8911-FA7AB978DF07}" type="presOf" srcId="{A4AE48F3-D704-0D49-927D-D0D3BD5A5B1B}" destId="{F32E4B57-B511-2949-8F9C-72A1CDBD866D}" srcOrd="0" destOrd="1" presId="urn:microsoft.com/office/officeart/2005/8/layout/vList6"/>
    <dgm:cxn modelId="{BDF5A999-664E-BE49-98F4-B23188767FB7}" type="presOf" srcId="{D2E5E810-002C-DC4B-B02C-86BAF21FE275}" destId="{F4FED07D-973B-6940-A19F-DA1DD7F356ED}" srcOrd="0" destOrd="3" presId="urn:microsoft.com/office/officeart/2005/8/layout/vList6"/>
    <dgm:cxn modelId="{32D67609-3DF1-214B-9BC4-4DD6AFC6EDA6}" srcId="{176F66F1-833D-ED42-947F-9D93B4DBC6DB}" destId="{3B0DF475-2CA7-B840-A41A-09CCA4F2B76B}" srcOrd="1" destOrd="0" parTransId="{A4ED2776-312D-7C44-83CD-ADE77A270169}" sibTransId="{1AC6976D-2995-BC46-9322-F541796914D7}"/>
    <dgm:cxn modelId="{8E107118-0EA2-C845-A585-A4D3FC814E25}" type="presOf" srcId="{12BF95CE-B06A-A046-95E3-5B5A8C20864B}" destId="{F32E4B57-B511-2949-8F9C-72A1CDBD866D}" srcOrd="0" destOrd="0" presId="urn:microsoft.com/office/officeart/2005/8/layout/vList6"/>
    <dgm:cxn modelId="{58981B7D-C5CA-9945-977A-9B8B969046BE}" type="presOf" srcId="{8400FB07-AB37-E641-A4F9-FA4326427F26}" destId="{F32E4B57-B511-2949-8F9C-72A1CDBD866D}" srcOrd="0" destOrd="3" presId="urn:microsoft.com/office/officeart/2005/8/layout/vList6"/>
    <dgm:cxn modelId="{88DC86EE-89AF-5B45-A152-9EC1A56AA7B9}" srcId="{FA5E40E5-C431-1148-9E47-81E6FA9E5E3A}" destId="{F8ADFCC6-229E-7044-BC6A-D75D8B09CB9B}" srcOrd="0" destOrd="0" parTransId="{D770693A-0CC0-F842-A3F6-FC6829005B0A}" sibTransId="{738FA08D-A430-3644-84AA-6C7D2BECC020}"/>
    <dgm:cxn modelId="{2EDB34DC-4494-104F-8ED3-B93988F04080}" type="presOf" srcId="{A916943E-9EA3-3740-A7F5-EA44CDF3B71E}" destId="{F32E4B57-B511-2949-8F9C-72A1CDBD866D}" srcOrd="0" destOrd="4" presId="urn:microsoft.com/office/officeart/2005/8/layout/vList6"/>
    <dgm:cxn modelId="{858D0669-FF78-FD4B-B98A-EC3B343452B2}" type="presOf" srcId="{F8ADFCC6-229E-7044-BC6A-D75D8B09CB9B}" destId="{F4FED07D-973B-6940-A19F-DA1DD7F356ED}" srcOrd="0" destOrd="1" presId="urn:microsoft.com/office/officeart/2005/8/layout/vList6"/>
    <dgm:cxn modelId="{3D9BBF67-A77A-2346-8BAB-65E5E20301FB}" srcId="{49608714-39CE-9047-93D7-C5100AA9B276}" destId="{39E5ADB1-0C50-E54A-AE77-EB766AC18F0B}" srcOrd="0" destOrd="0" parTransId="{160B6A39-17EB-A845-89DE-D7FE0645AFE4}" sibTransId="{64F68476-82AC-CE4A-91A7-4F6CF7736D24}"/>
    <dgm:cxn modelId="{02F1908D-C035-7141-874E-7D809CB3C8F0}" type="presOf" srcId="{BB2528F4-BECE-A24C-B0C4-2102672EF036}" destId="{F4FED07D-973B-6940-A19F-DA1DD7F356ED}" srcOrd="0" destOrd="2" presId="urn:microsoft.com/office/officeart/2005/8/layout/vList6"/>
    <dgm:cxn modelId="{300AA563-D6DA-0A4B-99DA-BE69113F1781}" srcId="{176F66F1-833D-ED42-947F-9D93B4DBC6DB}" destId="{A916943E-9EA3-3740-A7F5-EA44CDF3B71E}" srcOrd="2" destOrd="0" parTransId="{24B099DB-AB09-4048-9E40-01CEF0CDAEC8}" sibTransId="{780860E0-EE09-7E47-BCE7-6B693C9E1127}"/>
    <dgm:cxn modelId="{14B4BFEE-5EC4-C245-BBBB-C4DEF36CA438}" type="presOf" srcId="{49608714-39CE-9047-93D7-C5100AA9B276}" destId="{605D5932-38D2-5F4A-9A82-D718624340DC}" srcOrd="0" destOrd="0" presId="urn:microsoft.com/office/officeart/2005/8/layout/vList6"/>
    <dgm:cxn modelId="{81203FF3-45E1-5042-9D0F-A1F5D145FFCF}" type="presOf" srcId="{176F66F1-833D-ED42-947F-9D93B4DBC6DB}" destId="{C3BBED29-7758-C24C-9D42-5385E62F3FC3}" srcOrd="0" destOrd="0" presId="urn:microsoft.com/office/officeart/2005/8/layout/vList6"/>
    <dgm:cxn modelId="{268A6A7B-7EB0-534B-8D6B-98B9E1F26362}" srcId="{49608714-39CE-9047-93D7-C5100AA9B276}" destId="{176F66F1-833D-ED42-947F-9D93B4DBC6DB}" srcOrd="1" destOrd="0" parTransId="{67BAE47D-553F-7D49-B053-FD8F89309279}" sibTransId="{DDB82EE6-0767-6D4A-A562-7EB251C04B80}"/>
    <dgm:cxn modelId="{B6A2B6D5-6632-4645-B8B2-DD88C31DCFC9}" srcId="{39E5ADB1-0C50-E54A-AE77-EB766AC18F0B}" destId="{2DF62ED9-D9E5-0641-8398-31CAC02818B9}" srcOrd="2" destOrd="0" parTransId="{2C28F8DF-A9F8-9945-A684-62D891EBDD33}" sibTransId="{42BFBB7F-FB70-A24C-B0EC-F723B2A073ED}"/>
    <dgm:cxn modelId="{A5BDC429-CB9E-9048-BEF9-93FBAA785C22}" type="presOf" srcId="{FA5E40E5-C431-1148-9E47-81E6FA9E5E3A}" destId="{F4FED07D-973B-6940-A19F-DA1DD7F356ED}" srcOrd="0" destOrd="0" presId="urn:microsoft.com/office/officeart/2005/8/layout/vList6"/>
    <dgm:cxn modelId="{991178E3-88C1-6645-8EBA-86EC6024DCB8}" srcId="{12BF95CE-B06A-A046-95E3-5B5A8C20864B}" destId="{A4AE48F3-D704-0D49-927D-D0D3BD5A5B1B}" srcOrd="0" destOrd="0" parTransId="{DAAA5A14-ED3C-A543-A1D6-C8A9FF574724}" sibTransId="{2E6B109F-8038-6A44-B4FB-D1EA3366AAF0}"/>
    <dgm:cxn modelId="{5983DE6D-E663-4E46-BB99-6148A16CEE34}" type="presOf" srcId="{C0B1A95C-31D6-3946-A84D-C7161E694C51}" destId="{F4FED07D-973B-6940-A19F-DA1DD7F356ED}" srcOrd="0" destOrd="5" presId="urn:microsoft.com/office/officeart/2005/8/layout/vList6"/>
    <dgm:cxn modelId="{05BD1C6C-6023-C144-8637-98EC74B18D54}" srcId="{176F66F1-833D-ED42-947F-9D93B4DBC6DB}" destId="{12BF95CE-B06A-A046-95E3-5B5A8C20864B}" srcOrd="0" destOrd="0" parTransId="{4F56A12B-5B40-9145-82CF-F298E5409BB9}" sibTransId="{10161D8C-244C-0A48-ACB4-60F231B825D8}"/>
    <dgm:cxn modelId="{C2B554AE-E1F3-EE4E-A76E-A97967B285E2}" type="presOf" srcId="{2DF62ED9-D9E5-0641-8398-31CAC02818B9}" destId="{F4FED07D-973B-6940-A19F-DA1DD7F356ED}" srcOrd="0" destOrd="4" presId="urn:microsoft.com/office/officeart/2005/8/layout/vList6"/>
    <dgm:cxn modelId="{7EDDD49E-9058-954D-9758-3CD2A43FB5D7}" srcId="{2DF62ED9-D9E5-0641-8398-31CAC02818B9}" destId="{C0B1A95C-31D6-3946-A84D-C7161E694C51}" srcOrd="0" destOrd="0" parTransId="{7A55D363-23B5-284E-8368-388E085B29B6}" sibTransId="{2C875ADD-9898-014B-93B2-147F5259FA2F}"/>
    <dgm:cxn modelId="{E6F1F907-905C-784A-A8AC-6B02903AFC74}" type="presParOf" srcId="{605D5932-38D2-5F4A-9A82-D718624340DC}" destId="{E5E0BF4D-76D3-C048-96DD-DEAD89559DC0}" srcOrd="0" destOrd="0" presId="urn:microsoft.com/office/officeart/2005/8/layout/vList6"/>
    <dgm:cxn modelId="{9F24A7B2-7652-4E47-9426-4AD518BA5CB9}" type="presParOf" srcId="{E5E0BF4D-76D3-C048-96DD-DEAD89559DC0}" destId="{010C15D6-6C35-8745-A82B-563CBD4042E7}" srcOrd="0" destOrd="0" presId="urn:microsoft.com/office/officeart/2005/8/layout/vList6"/>
    <dgm:cxn modelId="{4B7E5EBC-C124-AA43-BAD2-F15921A258CB}" type="presParOf" srcId="{E5E0BF4D-76D3-C048-96DD-DEAD89559DC0}" destId="{F4FED07D-973B-6940-A19F-DA1DD7F356ED}" srcOrd="1" destOrd="0" presId="urn:microsoft.com/office/officeart/2005/8/layout/vList6"/>
    <dgm:cxn modelId="{E404EACC-C612-094F-A6B7-AFCAEB8E4DF5}" type="presParOf" srcId="{605D5932-38D2-5F4A-9A82-D718624340DC}" destId="{0842CF66-74F5-6147-AA9E-97958CEA4A8A}" srcOrd="1" destOrd="0" presId="urn:microsoft.com/office/officeart/2005/8/layout/vList6"/>
    <dgm:cxn modelId="{80858231-EA4D-E340-9A73-18955EE70D90}" type="presParOf" srcId="{605D5932-38D2-5F4A-9A82-D718624340DC}" destId="{9DA9F9F7-326C-3546-8969-29A81E899178}" srcOrd="2" destOrd="0" presId="urn:microsoft.com/office/officeart/2005/8/layout/vList6"/>
    <dgm:cxn modelId="{4F559819-964C-FD47-9B8C-90AE89F4F65F}" type="presParOf" srcId="{9DA9F9F7-326C-3546-8969-29A81E899178}" destId="{C3BBED29-7758-C24C-9D42-5385E62F3FC3}" srcOrd="0" destOrd="0" presId="urn:microsoft.com/office/officeart/2005/8/layout/vList6"/>
    <dgm:cxn modelId="{A85AF8CC-376E-A242-9EE2-81148A1125D0}" type="presParOf" srcId="{9DA9F9F7-326C-3546-8969-29A81E899178}" destId="{F32E4B57-B511-2949-8F9C-72A1CDBD866D}" srcOrd="1" destOrd="0" presId="urn:microsoft.com/office/officeart/2005/8/layout/vList6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E823B0-2090-4BEE-9586-2A18CCB41621}" type="doc">
      <dgm:prSet loTypeId="urn:microsoft.com/office/officeart/2005/8/layout/hProcess9" loCatId="process" qsTypeId="urn:microsoft.com/office/officeart/2005/8/quickstyle/simple1" qsCatId="simple" csTypeId="urn:microsoft.com/office/officeart/2005/8/colors/accent3_2" csCatId="accent3" phldr="1"/>
      <dgm:spPr/>
    </dgm:pt>
    <dgm:pt modelId="{6CF7BFE6-0E3D-45D1-8D84-A30EFF5BC1B5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1600" dirty="0" smtClean="0"/>
            <a:t>Collating Early </a:t>
          </a:r>
          <a:r>
            <a:rPr lang="en-IN" sz="1600" dirty="0" smtClean="0"/>
            <a:t>stage </a:t>
          </a:r>
          <a:r>
            <a:rPr lang="en-IN" sz="1600" dirty="0" smtClean="0"/>
            <a:t>discoveries from </a:t>
          </a:r>
          <a:r>
            <a:rPr lang="en-IN" sz="1600" dirty="0" smtClean="0"/>
            <a:t>academic </a:t>
          </a:r>
          <a:r>
            <a:rPr lang="en-IN" sz="1600" dirty="0" smtClean="0"/>
            <a:t>setting</a:t>
          </a:r>
          <a:endParaRPr lang="en-IN" sz="1600" dirty="0"/>
        </a:p>
      </dgm:t>
    </dgm:pt>
    <dgm:pt modelId="{4859FE65-C958-4CB5-96B8-A423E0728256}" type="parTrans" cxnId="{278F21AD-BD2D-4EA3-B090-01C9EB2F2151}">
      <dgm:prSet/>
      <dgm:spPr/>
      <dgm:t>
        <a:bodyPr/>
        <a:lstStyle/>
        <a:p>
          <a:endParaRPr lang="en-IN"/>
        </a:p>
      </dgm:t>
    </dgm:pt>
    <dgm:pt modelId="{7CF0F177-4B0E-45DC-9B65-65D9E16F839F}" type="sibTrans" cxnId="{278F21AD-BD2D-4EA3-B090-01C9EB2F2151}">
      <dgm:prSet/>
      <dgm:spPr/>
      <dgm:t>
        <a:bodyPr/>
        <a:lstStyle/>
        <a:p>
          <a:endParaRPr lang="en-IN"/>
        </a:p>
      </dgm:t>
    </dgm:pt>
    <dgm:pt modelId="{C3CE22F7-E0D2-474E-923A-1C9BF9FAE7C2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1600" dirty="0" smtClean="0"/>
            <a:t>Assessment and Feasibility study of </a:t>
          </a:r>
          <a:r>
            <a:rPr lang="en-IN" sz="1600" dirty="0" smtClean="0"/>
            <a:t>translational </a:t>
          </a:r>
          <a:r>
            <a:rPr lang="en-IN" sz="1600" dirty="0" smtClean="0"/>
            <a:t>project</a:t>
          </a:r>
          <a:endParaRPr lang="en-IN" sz="1600" dirty="0"/>
        </a:p>
      </dgm:t>
    </dgm:pt>
    <dgm:pt modelId="{01EEE682-EF58-4B8E-961B-5777AAA909E1}" type="parTrans" cxnId="{2878592B-C9E0-4BC0-A9BB-4A949D9934B9}">
      <dgm:prSet/>
      <dgm:spPr/>
      <dgm:t>
        <a:bodyPr/>
        <a:lstStyle/>
        <a:p>
          <a:endParaRPr lang="en-IN"/>
        </a:p>
      </dgm:t>
    </dgm:pt>
    <dgm:pt modelId="{0014C3CB-2ED5-491C-BE8F-C14CDE1420B3}" type="sibTrans" cxnId="{2878592B-C9E0-4BC0-A9BB-4A949D9934B9}">
      <dgm:prSet/>
      <dgm:spPr/>
      <dgm:t>
        <a:bodyPr/>
        <a:lstStyle/>
        <a:p>
          <a:endParaRPr lang="en-IN"/>
        </a:p>
      </dgm:t>
    </dgm:pt>
    <dgm:pt modelId="{2B80EF94-4E1A-4E29-8FEC-7F75301F2AE3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1600" dirty="0" smtClean="0"/>
            <a:t>Validation and proof-of-concept of academic </a:t>
          </a:r>
          <a:r>
            <a:rPr lang="en-IN" sz="1600" dirty="0" smtClean="0"/>
            <a:t>invention</a:t>
          </a:r>
          <a:endParaRPr lang="en-IN" sz="1600" dirty="0"/>
        </a:p>
      </dgm:t>
    </dgm:pt>
    <dgm:pt modelId="{F430D203-CA03-4A73-B12E-4976ED5CC33A}" type="parTrans" cxnId="{77C2F90A-CB39-4321-AA20-732ECBC9158E}">
      <dgm:prSet/>
      <dgm:spPr/>
      <dgm:t>
        <a:bodyPr/>
        <a:lstStyle/>
        <a:p>
          <a:endParaRPr lang="en-IN"/>
        </a:p>
      </dgm:t>
    </dgm:pt>
    <dgm:pt modelId="{3375A02F-DE0B-4F18-8DBE-9726F2532A0C}" type="sibTrans" cxnId="{77C2F90A-CB39-4321-AA20-732ECBC9158E}">
      <dgm:prSet/>
      <dgm:spPr/>
      <dgm:t>
        <a:bodyPr/>
        <a:lstStyle/>
        <a:p>
          <a:endParaRPr lang="en-IN"/>
        </a:p>
      </dgm:t>
    </dgm:pt>
    <dgm:pt modelId="{06AFC6F8-6778-42BE-B09D-C8767E76331E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IN" sz="1600" dirty="0" smtClean="0"/>
            <a:t>Transfer of the </a:t>
          </a:r>
          <a:r>
            <a:rPr lang="en-IN" sz="1600" dirty="0" smtClean="0"/>
            <a:t>technology</a:t>
          </a:r>
          <a:endParaRPr lang="en-IN" sz="1600" dirty="0"/>
        </a:p>
      </dgm:t>
    </dgm:pt>
    <dgm:pt modelId="{A06DDB92-9DB0-411B-9107-1CC791C89A47}" type="parTrans" cxnId="{73DE75A3-07B9-46D6-BA04-C20772D49DAC}">
      <dgm:prSet/>
      <dgm:spPr/>
      <dgm:t>
        <a:bodyPr/>
        <a:lstStyle/>
        <a:p>
          <a:endParaRPr lang="en-IN"/>
        </a:p>
      </dgm:t>
    </dgm:pt>
    <dgm:pt modelId="{E6BC0333-B2D9-4C8E-B236-D90C890BC311}" type="sibTrans" cxnId="{73DE75A3-07B9-46D6-BA04-C20772D49DAC}">
      <dgm:prSet/>
      <dgm:spPr/>
      <dgm:t>
        <a:bodyPr/>
        <a:lstStyle/>
        <a:p>
          <a:endParaRPr lang="en-IN"/>
        </a:p>
      </dgm:t>
    </dgm:pt>
    <dgm:pt modelId="{22B29570-1FFC-4F56-B203-EFC73622CA8F}" type="pres">
      <dgm:prSet presAssocID="{FDE823B0-2090-4BEE-9586-2A18CCB41621}" presName="CompostProcess" presStyleCnt="0">
        <dgm:presLayoutVars>
          <dgm:dir/>
          <dgm:resizeHandles val="exact"/>
        </dgm:presLayoutVars>
      </dgm:prSet>
      <dgm:spPr/>
    </dgm:pt>
    <dgm:pt modelId="{D58791D6-845A-4BE6-8426-EA2A75A6E7BB}" type="pres">
      <dgm:prSet presAssocID="{FDE823B0-2090-4BEE-9586-2A18CCB41621}" presName="arrow" presStyleLbl="bgShp" presStyleIdx="0" presStyleCnt="1"/>
      <dgm:spPr/>
    </dgm:pt>
    <dgm:pt modelId="{7D4AA9A8-0B8A-4B48-B8F5-1DFF936FE154}" type="pres">
      <dgm:prSet presAssocID="{FDE823B0-2090-4BEE-9586-2A18CCB41621}" presName="linearProcess" presStyleCnt="0"/>
      <dgm:spPr/>
    </dgm:pt>
    <dgm:pt modelId="{D6ED0005-BD2F-4D31-9724-CD51DE3F364B}" type="pres">
      <dgm:prSet presAssocID="{6CF7BFE6-0E3D-45D1-8D84-A30EFF5BC1B5}" presName="textNode" presStyleLbl="node1" presStyleIdx="0" presStyleCnt="4" custScaleX="74264" custScaleY="67054" custLinFactNeighborX="86118" custLinFactNeighborY="-182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D22B20-D9CB-4D1E-8BB3-3F80725D2D6A}" type="pres">
      <dgm:prSet presAssocID="{7CF0F177-4B0E-45DC-9B65-65D9E16F839F}" presName="sibTrans" presStyleCnt="0"/>
      <dgm:spPr/>
    </dgm:pt>
    <dgm:pt modelId="{5056A3FD-1E16-4906-A7E3-7002C089E297}" type="pres">
      <dgm:prSet presAssocID="{C3CE22F7-E0D2-474E-923A-1C9BF9FAE7C2}" presName="textNode" presStyleLbl="node1" presStyleIdx="1" presStyleCnt="4" custScaleX="79690" custScaleY="71360" custLinFactNeighborX="3224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262EB9B-6FEA-4F77-8A17-AE87FA3E7C82}" type="pres">
      <dgm:prSet presAssocID="{0014C3CB-2ED5-491C-BE8F-C14CDE1420B3}" presName="sibTrans" presStyleCnt="0"/>
      <dgm:spPr/>
    </dgm:pt>
    <dgm:pt modelId="{CE7051EF-5490-42D5-91DC-05F96725DCC1}" type="pres">
      <dgm:prSet presAssocID="{2B80EF94-4E1A-4E29-8FEC-7F75301F2AE3}" presName="textNode" presStyleLbl="node1" presStyleIdx="2" presStyleCnt="4" custScaleX="85913" custScaleY="71829" custLinFactNeighborX="-16642" custLinFactNeighborY="-23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59F2CA9-C2A1-416D-A38E-54895AEC2256}" type="pres">
      <dgm:prSet presAssocID="{3375A02F-DE0B-4F18-8DBE-9726F2532A0C}" presName="sibTrans" presStyleCnt="0"/>
      <dgm:spPr/>
    </dgm:pt>
    <dgm:pt modelId="{928CBE0B-EF83-4187-BDA6-D6591632C235}" type="pres">
      <dgm:prSet presAssocID="{06AFC6F8-6778-42BE-B09D-C8767E76331E}" presName="textNode" presStyleLbl="node1" presStyleIdx="3" presStyleCnt="4" custScaleX="76149" custScaleY="71829" custLinFactNeighborX="-65078" custLinFactNeighborY="-1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E477B42-8FDA-F844-AF6D-4F346671F6F1}" type="presOf" srcId="{FDE823B0-2090-4BEE-9586-2A18CCB41621}" destId="{22B29570-1FFC-4F56-B203-EFC73622CA8F}" srcOrd="0" destOrd="0" presId="urn:microsoft.com/office/officeart/2005/8/layout/hProcess9"/>
    <dgm:cxn modelId="{73DE75A3-07B9-46D6-BA04-C20772D49DAC}" srcId="{FDE823B0-2090-4BEE-9586-2A18CCB41621}" destId="{06AFC6F8-6778-42BE-B09D-C8767E76331E}" srcOrd="3" destOrd="0" parTransId="{A06DDB92-9DB0-411B-9107-1CC791C89A47}" sibTransId="{E6BC0333-B2D9-4C8E-B236-D90C890BC311}"/>
    <dgm:cxn modelId="{2878592B-C9E0-4BC0-A9BB-4A949D9934B9}" srcId="{FDE823B0-2090-4BEE-9586-2A18CCB41621}" destId="{C3CE22F7-E0D2-474E-923A-1C9BF9FAE7C2}" srcOrd="1" destOrd="0" parTransId="{01EEE682-EF58-4B8E-961B-5777AAA909E1}" sibTransId="{0014C3CB-2ED5-491C-BE8F-C14CDE1420B3}"/>
    <dgm:cxn modelId="{00A7B569-2457-B041-9D89-65876819CE8F}" type="presOf" srcId="{C3CE22F7-E0D2-474E-923A-1C9BF9FAE7C2}" destId="{5056A3FD-1E16-4906-A7E3-7002C089E297}" srcOrd="0" destOrd="0" presId="urn:microsoft.com/office/officeart/2005/8/layout/hProcess9"/>
    <dgm:cxn modelId="{278F21AD-BD2D-4EA3-B090-01C9EB2F2151}" srcId="{FDE823B0-2090-4BEE-9586-2A18CCB41621}" destId="{6CF7BFE6-0E3D-45D1-8D84-A30EFF5BC1B5}" srcOrd="0" destOrd="0" parTransId="{4859FE65-C958-4CB5-96B8-A423E0728256}" sibTransId="{7CF0F177-4B0E-45DC-9B65-65D9E16F839F}"/>
    <dgm:cxn modelId="{675FBC1C-2093-614B-BC10-7A5FC32909C7}" type="presOf" srcId="{6CF7BFE6-0E3D-45D1-8D84-A30EFF5BC1B5}" destId="{D6ED0005-BD2F-4D31-9724-CD51DE3F364B}" srcOrd="0" destOrd="0" presId="urn:microsoft.com/office/officeart/2005/8/layout/hProcess9"/>
    <dgm:cxn modelId="{4A90B0E0-047D-7C4D-984A-86B5844A0ACE}" type="presOf" srcId="{2B80EF94-4E1A-4E29-8FEC-7F75301F2AE3}" destId="{CE7051EF-5490-42D5-91DC-05F96725DCC1}" srcOrd="0" destOrd="0" presId="urn:microsoft.com/office/officeart/2005/8/layout/hProcess9"/>
    <dgm:cxn modelId="{77C2F90A-CB39-4321-AA20-732ECBC9158E}" srcId="{FDE823B0-2090-4BEE-9586-2A18CCB41621}" destId="{2B80EF94-4E1A-4E29-8FEC-7F75301F2AE3}" srcOrd="2" destOrd="0" parTransId="{F430D203-CA03-4A73-B12E-4976ED5CC33A}" sibTransId="{3375A02F-DE0B-4F18-8DBE-9726F2532A0C}"/>
    <dgm:cxn modelId="{DD2D6DF2-D199-4448-AA7C-963D390087DC}" type="presOf" srcId="{06AFC6F8-6778-42BE-B09D-C8767E76331E}" destId="{928CBE0B-EF83-4187-BDA6-D6591632C235}" srcOrd="0" destOrd="0" presId="urn:microsoft.com/office/officeart/2005/8/layout/hProcess9"/>
    <dgm:cxn modelId="{0F3CDD01-E10C-1744-997C-CBC8A307343C}" type="presParOf" srcId="{22B29570-1FFC-4F56-B203-EFC73622CA8F}" destId="{D58791D6-845A-4BE6-8426-EA2A75A6E7BB}" srcOrd="0" destOrd="0" presId="urn:microsoft.com/office/officeart/2005/8/layout/hProcess9"/>
    <dgm:cxn modelId="{AB20C046-C227-284E-9EA4-77A9E3E96DA1}" type="presParOf" srcId="{22B29570-1FFC-4F56-B203-EFC73622CA8F}" destId="{7D4AA9A8-0B8A-4B48-B8F5-1DFF936FE154}" srcOrd="1" destOrd="0" presId="urn:microsoft.com/office/officeart/2005/8/layout/hProcess9"/>
    <dgm:cxn modelId="{6C44429D-FB26-2B45-8F49-0186A2EAC0AB}" type="presParOf" srcId="{7D4AA9A8-0B8A-4B48-B8F5-1DFF936FE154}" destId="{D6ED0005-BD2F-4D31-9724-CD51DE3F364B}" srcOrd="0" destOrd="0" presId="urn:microsoft.com/office/officeart/2005/8/layout/hProcess9"/>
    <dgm:cxn modelId="{1468F7A9-A590-764D-9069-13EE64718B78}" type="presParOf" srcId="{7D4AA9A8-0B8A-4B48-B8F5-1DFF936FE154}" destId="{26D22B20-D9CB-4D1E-8BB3-3F80725D2D6A}" srcOrd="1" destOrd="0" presId="urn:microsoft.com/office/officeart/2005/8/layout/hProcess9"/>
    <dgm:cxn modelId="{B743FF6D-AC35-A54D-A4B5-2C54DEBB1DAA}" type="presParOf" srcId="{7D4AA9A8-0B8A-4B48-B8F5-1DFF936FE154}" destId="{5056A3FD-1E16-4906-A7E3-7002C089E297}" srcOrd="2" destOrd="0" presId="urn:microsoft.com/office/officeart/2005/8/layout/hProcess9"/>
    <dgm:cxn modelId="{C47864F0-7DFF-5745-873D-A2606E2CA27A}" type="presParOf" srcId="{7D4AA9A8-0B8A-4B48-B8F5-1DFF936FE154}" destId="{8262EB9B-6FEA-4F77-8A17-AE87FA3E7C82}" srcOrd="3" destOrd="0" presId="urn:microsoft.com/office/officeart/2005/8/layout/hProcess9"/>
    <dgm:cxn modelId="{DB21E132-A18A-684A-8C3E-9DD287945D73}" type="presParOf" srcId="{7D4AA9A8-0B8A-4B48-B8F5-1DFF936FE154}" destId="{CE7051EF-5490-42D5-91DC-05F96725DCC1}" srcOrd="4" destOrd="0" presId="urn:microsoft.com/office/officeart/2005/8/layout/hProcess9"/>
    <dgm:cxn modelId="{7168B8B0-68C3-534F-99EF-E1A12C197E30}" type="presParOf" srcId="{7D4AA9A8-0B8A-4B48-B8F5-1DFF936FE154}" destId="{459F2CA9-C2A1-416D-A38E-54895AEC2256}" srcOrd="5" destOrd="0" presId="urn:microsoft.com/office/officeart/2005/8/layout/hProcess9"/>
    <dgm:cxn modelId="{B451860A-9772-3948-AD3D-1EDB1AEE1DE7}" type="presParOf" srcId="{7D4AA9A8-0B8A-4B48-B8F5-1DFF936FE154}" destId="{928CBE0B-EF83-4187-BDA6-D6591632C23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AC1B6-04A6-496E-8318-AABB60184904}">
      <dsp:nvSpPr>
        <dsp:cNvPr id="0" name=""/>
        <dsp:cNvSpPr/>
      </dsp:nvSpPr>
      <dsp:spPr>
        <a:xfrm>
          <a:off x="3688089" y="2194560"/>
          <a:ext cx="2682240" cy="2682240"/>
        </a:xfrm>
        <a:prstGeom prst="gear9">
          <a:avLst/>
        </a:prstGeom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Enable new science and enterprise and thereby drive economic growth</a:t>
          </a:r>
          <a:endParaRPr lang="en-US" sz="1600" b="0" kern="1200" dirty="0"/>
        </a:p>
      </dsp:txBody>
      <dsp:txXfrm>
        <a:off x="4227339" y="2822862"/>
        <a:ext cx="1603740" cy="1378727"/>
      </dsp:txXfrm>
    </dsp:sp>
    <dsp:sp modelId="{6A071EEF-F6C2-4521-A135-7090E9CAE19D}">
      <dsp:nvSpPr>
        <dsp:cNvPr id="0" name=""/>
        <dsp:cNvSpPr/>
      </dsp:nvSpPr>
      <dsp:spPr>
        <a:xfrm>
          <a:off x="2157984" y="1560576"/>
          <a:ext cx="1950720" cy="1950720"/>
        </a:xfrm>
        <a:prstGeom prst="gear6">
          <a:avLst/>
        </a:prstGeom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/>
            <a:t>Drives Academic and Industrial R&amp;D</a:t>
          </a:r>
          <a:endParaRPr lang="en-US" sz="1500" b="0" kern="1200" dirty="0"/>
        </a:p>
      </dsp:txBody>
      <dsp:txXfrm>
        <a:off x="2649084" y="2054644"/>
        <a:ext cx="968520" cy="962584"/>
      </dsp:txXfrm>
    </dsp:sp>
    <dsp:sp modelId="{F7E97A83-1147-4EF5-A987-870F7D5821A0}">
      <dsp:nvSpPr>
        <dsp:cNvPr id="0" name=""/>
        <dsp:cNvSpPr/>
      </dsp:nvSpPr>
      <dsp:spPr>
        <a:xfrm rot="20700000">
          <a:off x="3250586" y="214778"/>
          <a:ext cx="1911307" cy="1911307"/>
        </a:xfrm>
        <a:prstGeom prst="gear6">
          <a:avLst/>
        </a:prstGeom>
        <a:gradFill flip="none" rotWithShape="0">
          <a:gsLst>
            <a:gs pos="0">
              <a:schemeClr val="bg2">
                <a:lumMod val="25000"/>
                <a:shade val="30000"/>
                <a:satMod val="115000"/>
              </a:schemeClr>
            </a:gs>
            <a:gs pos="50000">
              <a:schemeClr val="bg2">
                <a:lumMod val="25000"/>
                <a:shade val="67500"/>
                <a:satMod val="115000"/>
              </a:schemeClr>
            </a:gs>
            <a:gs pos="100000">
              <a:schemeClr val="bg2">
                <a:lumMod val="25000"/>
                <a:shade val="100000"/>
                <a:satMod val="115000"/>
              </a:schemeClr>
            </a:gs>
          </a:gsLst>
          <a:lin ang="10800000" scaled="1"/>
          <a:tileRect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C-CAMP develops and provides technology</a:t>
          </a:r>
          <a:endParaRPr lang="en-US" sz="1400" b="0" kern="1200" dirty="0"/>
        </a:p>
      </dsp:txBody>
      <dsp:txXfrm rot="-20700000">
        <a:off x="3669792" y="633984"/>
        <a:ext cx="1072896" cy="1072896"/>
      </dsp:txXfrm>
    </dsp:sp>
    <dsp:sp modelId="{5D8803CA-CAFF-4A2A-9670-BFCF3163C751}">
      <dsp:nvSpPr>
        <dsp:cNvPr id="0" name=""/>
        <dsp:cNvSpPr/>
      </dsp:nvSpPr>
      <dsp:spPr>
        <a:xfrm>
          <a:off x="3519877" y="1785499"/>
          <a:ext cx="3433267" cy="3433267"/>
        </a:xfrm>
        <a:prstGeom prst="circularArrow">
          <a:avLst>
            <a:gd name="adj1" fmla="val 4687"/>
            <a:gd name="adj2" fmla="val 299029"/>
            <a:gd name="adj3" fmla="val 2530361"/>
            <a:gd name="adj4" fmla="val 15831030"/>
            <a:gd name="adj5" fmla="val 5469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FEE9D-28C4-4A09-B7BA-BD0A98FB84D9}">
      <dsp:nvSpPr>
        <dsp:cNvPr id="0" name=""/>
        <dsp:cNvSpPr/>
      </dsp:nvSpPr>
      <dsp:spPr>
        <a:xfrm>
          <a:off x="1812515" y="1126026"/>
          <a:ext cx="2494483" cy="249448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A21046-D6A1-4A72-88E4-EA64AE38A37F}">
      <dsp:nvSpPr>
        <dsp:cNvPr id="0" name=""/>
        <dsp:cNvSpPr/>
      </dsp:nvSpPr>
      <dsp:spPr>
        <a:xfrm rot="1613955">
          <a:off x="2808481" y="-277910"/>
          <a:ext cx="2689555" cy="268955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ED07D-973B-6940-A19F-DA1DD7F356ED}">
      <dsp:nvSpPr>
        <dsp:cNvPr id="0" name=""/>
        <dsp:cNvSpPr/>
      </dsp:nvSpPr>
      <dsp:spPr>
        <a:xfrm>
          <a:off x="2777383" y="69047"/>
          <a:ext cx="4572000" cy="21040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Taking academic discoveries through validation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Towards industrial proof-of-concept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Discovery patents to technology patents</a:t>
          </a:r>
          <a:endParaRPr lang="en-US" sz="1400" kern="1200" dirty="0"/>
        </a:p>
      </dsp:txBody>
      <dsp:txXfrm>
        <a:off x="2777383" y="332054"/>
        <a:ext cx="3782979" cy="1578043"/>
      </dsp:txXfrm>
    </dsp:sp>
    <dsp:sp modelId="{010C15D6-6C35-8745-A82B-563CBD4042E7}">
      <dsp:nvSpPr>
        <dsp:cNvPr id="0" name=""/>
        <dsp:cNvSpPr/>
      </dsp:nvSpPr>
      <dsp:spPr>
        <a:xfrm>
          <a:off x="270616" y="171557"/>
          <a:ext cx="2506766" cy="1762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Bio Innovation Accelerator</a:t>
          </a:r>
          <a:endParaRPr lang="en-US" sz="2900" kern="1200" dirty="0"/>
        </a:p>
      </dsp:txBody>
      <dsp:txXfrm>
        <a:off x="356631" y="257572"/>
        <a:ext cx="2334736" cy="1589992"/>
      </dsp:txXfrm>
    </dsp:sp>
    <dsp:sp modelId="{F32E4B57-B511-2949-8F9C-72A1CDBD866D}">
      <dsp:nvSpPr>
        <dsp:cNvPr id="0" name=""/>
        <dsp:cNvSpPr/>
      </dsp:nvSpPr>
      <dsp:spPr>
        <a:xfrm>
          <a:off x="2777383" y="2315002"/>
          <a:ext cx="4572000" cy="21040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Supporting early exciting ideas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Idea to proof-of-concept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Providing scientific, management, regulatory, business support to start-ups</a:t>
          </a:r>
          <a:endParaRPr lang="en-US" sz="1400" kern="1200" dirty="0"/>
        </a:p>
      </dsp:txBody>
      <dsp:txXfrm>
        <a:off x="2777383" y="2578009"/>
        <a:ext cx="3782979" cy="1578043"/>
      </dsp:txXfrm>
    </dsp:sp>
    <dsp:sp modelId="{C3BBED29-7758-C24C-9D42-5385E62F3FC3}">
      <dsp:nvSpPr>
        <dsp:cNvPr id="0" name=""/>
        <dsp:cNvSpPr/>
      </dsp:nvSpPr>
      <dsp:spPr>
        <a:xfrm>
          <a:off x="270616" y="2486020"/>
          <a:ext cx="2506766" cy="1762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Biotechnology Ignition Grant Partnership</a:t>
          </a:r>
          <a:endParaRPr lang="en-US" sz="2900" kern="1200" dirty="0"/>
        </a:p>
      </dsp:txBody>
      <dsp:txXfrm>
        <a:off x="356631" y="2572035"/>
        <a:ext cx="2334736" cy="15899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791D6-845A-4BE6-8426-EA2A75A6E7BB}">
      <dsp:nvSpPr>
        <dsp:cNvPr id="0" name=""/>
        <dsp:cNvSpPr/>
      </dsp:nvSpPr>
      <dsp:spPr>
        <a:xfrm>
          <a:off x="611504" y="0"/>
          <a:ext cx="6930390" cy="4495800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ED0005-BD2F-4D31-9724-CD51DE3F364B}">
      <dsp:nvSpPr>
        <dsp:cNvPr id="0" name=""/>
        <dsp:cNvSpPr/>
      </dsp:nvSpPr>
      <dsp:spPr>
        <a:xfrm>
          <a:off x="295226" y="1612157"/>
          <a:ext cx="1674597" cy="1205845"/>
        </a:xfrm>
        <a:prstGeom prst="roundRect">
          <a:avLst/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Collating Early </a:t>
          </a:r>
          <a:r>
            <a:rPr lang="en-IN" sz="1600" kern="1200" dirty="0" smtClean="0"/>
            <a:t>stage </a:t>
          </a:r>
          <a:r>
            <a:rPr lang="en-IN" sz="1600" kern="1200" dirty="0" smtClean="0"/>
            <a:t>discoveries from </a:t>
          </a:r>
          <a:r>
            <a:rPr lang="en-IN" sz="1600" kern="1200" dirty="0" smtClean="0"/>
            <a:t>academic </a:t>
          </a:r>
          <a:r>
            <a:rPr lang="en-IN" sz="1600" kern="1200" dirty="0" smtClean="0"/>
            <a:t>setting</a:t>
          </a:r>
          <a:endParaRPr lang="en-IN" sz="1600" kern="1200" dirty="0"/>
        </a:p>
      </dsp:txBody>
      <dsp:txXfrm>
        <a:off x="354091" y="1671022"/>
        <a:ext cx="1556867" cy="1088115"/>
      </dsp:txXfrm>
    </dsp:sp>
    <dsp:sp modelId="{5056A3FD-1E16-4906-A7E3-7002C089E297}">
      <dsp:nvSpPr>
        <dsp:cNvPr id="0" name=""/>
        <dsp:cNvSpPr/>
      </dsp:nvSpPr>
      <dsp:spPr>
        <a:xfrm>
          <a:off x="2127590" y="1606259"/>
          <a:ext cx="1796949" cy="1283281"/>
        </a:xfrm>
        <a:prstGeom prst="roundRect">
          <a:avLst/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Assessment and Feasibility study of </a:t>
          </a:r>
          <a:r>
            <a:rPr lang="en-IN" sz="1600" kern="1200" dirty="0" smtClean="0"/>
            <a:t>translational </a:t>
          </a:r>
          <a:r>
            <a:rPr lang="en-IN" sz="1600" kern="1200" dirty="0" smtClean="0"/>
            <a:t>project</a:t>
          </a:r>
          <a:endParaRPr lang="en-IN" sz="1600" kern="1200" dirty="0"/>
        </a:p>
      </dsp:txBody>
      <dsp:txXfrm>
        <a:off x="2190235" y="1668904"/>
        <a:ext cx="1671659" cy="1157991"/>
      </dsp:txXfrm>
    </dsp:sp>
    <dsp:sp modelId="{CE7051EF-5490-42D5-91DC-05F96725DCC1}">
      <dsp:nvSpPr>
        <dsp:cNvPr id="0" name=""/>
        <dsp:cNvSpPr/>
      </dsp:nvSpPr>
      <dsp:spPr>
        <a:xfrm>
          <a:off x="4099388" y="1597816"/>
          <a:ext cx="1937273" cy="1291715"/>
        </a:xfrm>
        <a:prstGeom prst="roundRect">
          <a:avLst/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Validation and proof-of-concept of academic </a:t>
          </a:r>
          <a:r>
            <a:rPr lang="en-IN" sz="1600" kern="1200" dirty="0" smtClean="0"/>
            <a:t>invention</a:t>
          </a:r>
          <a:endParaRPr lang="en-IN" sz="1600" kern="1200" dirty="0"/>
        </a:p>
      </dsp:txBody>
      <dsp:txXfrm>
        <a:off x="4162444" y="1660872"/>
        <a:ext cx="1811161" cy="1165603"/>
      </dsp:txXfrm>
    </dsp:sp>
    <dsp:sp modelId="{928CBE0B-EF83-4187-BDA6-D6591632C235}">
      <dsp:nvSpPr>
        <dsp:cNvPr id="0" name=""/>
        <dsp:cNvSpPr/>
      </dsp:nvSpPr>
      <dsp:spPr>
        <a:xfrm>
          <a:off x="6213039" y="1584059"/>
          <a:ext cx="1717102" cy="1291715"/>
        </a:xfrm>
        <a:prstGeom prst="roundRect">
          <a:avLst/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Transfer of the </a:t>
          </a:r>
          <a:r>
            <a:rPr lang="en-IN" sz="1600" kern="1200" dirty="0" smtClean="0"/>
            <a:t>technology</a:t>
          </a:r>
          <a:endParaRPr lang="en-IN" sz="1600" kern="1200" dirty="0"/>
        </a:p>
      </dsp:txBody>
      <dsp:txXfrm>
        <a:off x="6276095" y="1647115"/>
        <a:ext cx="1590990" cy="1165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6D60A-820D-4342-8681-D4777BEE0F14}" type="datetimeFigureOut">
              <a:rPr lang="en-US" smtClean="0"/>
              <a:pPr/>
              <a:t>21/05/13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61A22-E6F0-4779-99CD-08A29F3DA5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261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FBF372-2660-4B8A-92A1-5CC52EED8FB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61A22-E6F0-4779-99CD-08A29F3DA5A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Before early-stage entrepreneurs at universities can go to market, they must "prove the concepts" of their innovations</a:t>
            </a:r>
          </a:p>
          <a:p>
            <a:r>
              <a:rPr lang="en-IN" dirty="0" smtClean="0"/>
              <a:t>C-CAMP through its </a:t>
            </a:r>
            <a:r>
              <a:rPr lang="en-IN" dirty="0" err="1" smtClean="0"/>
              <a:t>BioInnovation</a:t>
            </a:r>
            <a:r>
              <a:rPr lang="en-IN" dirty="0" smtClean="0"/>
              <a:t> Accelerator (BIA) will aim to be a proof-of-concept centre by bridging the “gap” between early-stage academic discoveries and proof-of-concept thus acting as an effective </a:t>
            </a:r>
            <a:r>
              <a:rPr lang="en-IN" dirty="0" err="1" smtClean="0"/>
              <a:t>launchpad</a:t>
            </a:r>
            <a:r>
              <a:rPr lang="en-IN" dirty="0" smtClean="0"/>
              <a:t> for the commercialization of academic innovation.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2141B-E7B9-4C4E-A7A5-E59890F4E3A4}" type="slidenum">
              <a:rPr lang="en-IN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IN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241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F0D7AD-61EA-4AA1-A97C-7E5F3E440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4A6B8-D011-4E3D-BA16-9377D0E6D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4D88-B207-43E0-822F-32EDB2443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BE41AF-2218-44A8-A4F8-E6351E07C1FA}" type="datetimeFigureOut">
              <a:rPr lang="en-US" smtClean="0">
                <a:latin typeface="Tw Cen MT"/>
              </a:rPr>
              <a:pPr/>
              <a:t>21/05/13</a:t>
            </a:fld>
            <a:endParaRPr lang="en-US">
              <a:latin typeface="Tw Cen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  <a:latin typeface="Tw Cen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EBDDC3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EBDDC3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918780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169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145304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607786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3618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706807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775F55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496710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463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E170C-923A-49B3-9CB9-3982099E0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76894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843667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765891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BE41AF-2218-44A8-A4F8-E6351E07C1FA}" type="datetimeFigureOut">
              <a:rPr lang="en-US" smtClean="0">
                <a:latin typeface="Tw Cen MT"/>
              </a:rPr>
              <a:pPr/>
              <a:t>21/05/13</a:t>
            </a:fld>
            <a:endParaRPr lang="en-US">
              <a:latin typeface="Tw Cen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  <a:latin typeface="Tw Cen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EBDDC3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EBDDC3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68538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89797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800935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9331297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3851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1346917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775F55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03668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67BAB-61F9-45BD-A82A-F6A9F345E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9659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87609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581470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874882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BE41AF-2218-44A8-A4F8-E6351E07C1FA}" type="datetimeFigureOut">
              <a:rPr lang="en-US" smtClean="0">
                <a:latin typeface="Tw Cen MT"/>
              </a:rPr>
              <a:pPr/>
              <a:t>21/05/13</a:t>
            </a:fld>
            <a:endParaRPr lang="en-US">
              <a:latin typeface="Tw Cen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  <a:latin typeface="Tw Cen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EBDDC3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EBDDC3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522347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507679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603663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805915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315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51403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6329A-CDA5-455B-8A25-467E165B3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775F55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786902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09603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0495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5809288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1293397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BE41AF-2218-44A8-A4F8-E6351E07C1FA}" type="datetimeFigureOut">
              <a:rPr lang="en-US" smtClean="0">
                <a:latin typeface="Tw Cen MT"/>
              </a:rPr>
              <a:pPr/>
              <a:t>13/05/13</a:t>
            </a:fld>
            <a:endParaRPr lang="en-US">
              <a:latin typeface="Tw Cen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  <a:latin typeface="Tw Cen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EBDDC3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EBDDC3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271478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44706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711175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503114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116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7F138-05F5-49AF-B26D-5650E9471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2222923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4593C3-3853-4FDB-B2F6-570B76FFD24D}" type="slidenum">
              <a:rPr lang="en-US" smtClean="0">
                <a:solidFill>
                  <a:srgbClr val="775F55"/>
                </a:solidFill>
                <a:latin typeface="Tw Cen MT"/>
              </a:rPr>
              <a:pPr/>
              <a:t>‹#›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6627747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303731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24939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1400444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/>
              <a:t>13/05/13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D4593C3-3853-4FDB-B2F6-570B76FFD24D}" type="slidenum">
              <a:rPr lang="en-US" smtClean="0">
                <a:latin typeface="Tw Cen MT"/>
              </a:rPr>
              <a:pPr/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338037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F0D7AD-61EA-4AA1-A97C-7E5F3E4402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261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E170C-923A-49B3-9CB9-3982099E01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690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67BAB-61F9-45BD-A82A-F6A9F345EB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611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6329A-CDA5-455B-8A25-467E165B36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F9C48-5D7F-4798-BBCC-85DF1374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7F138-05F5-49AF-B26D-5650E9471B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457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F9C48-5D7F-4798-BBCC-85DF137462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743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7825D-98D1-4E70-B375-BFBF4C2A48B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849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5487-72CC-46FE-9071-5FE5B3F3DA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0265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10FD8-56FD-49D4-A69D-3D90428EF5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737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4A6B8-D011-4E3D-BA16-9377D0E6D3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688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4D88-B207-43E0-822F-32EDB2443FE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6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7825D-98D1-4E70-B375-BFBF4C2A4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5487-72CC-46FE-9071-5FE5B3F3D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10FD8-56FD-49D4-A69D-3D90428EF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aramond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A628E024-B5B7-4ABF-A4F2-758A1C0A7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43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Arial" pitchFamily="-112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Arial" pitchFamily="-112" charset="0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Arial" pitchFamily="-112" charset="0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Arial" pitchFamily="-112" charset="0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Arial" pitchFamily="-112" charset="0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Arial" pitchFamily="-112" charset="0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21/05/13</a:t>
            </a:fld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4593C3-3853-4FDB-B2F6-570B76FFD24D}" type="slidenum">
              <a:rPr lang="en-US" smtClean="0"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Tw Cen M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78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21/05/13</a:t>
            </a:fld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4593C3-3853-4FDB-B2F6-570B76FFD24D}" type="slidenum">
              <a:rPr lang="en-US" smtClean="0"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Tw Cen M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998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21/05/13</a:t>
            </a:fld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775F55"/>
              </a:solidFill>
              <a:latin typeface="Tw Cen MT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4593C3-3853-4FDB-B2F6-570B76FFD24D}" type="slidenum">
              <a:rPr lang="en-US" smtClean="0">
                <a:latin typeface="Tw Cen M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73603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0BE41AF-2218-44A8-A4F8-E6351E07C1FA}" type="datetimeFigureOut">
              <a:rPr lang="en-US" smtClean="0">
                <a:solidFill>
                  <a:srgbClr val="775F55"/>
                </a:solidFill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13/05/13</a:t>
            </a:fld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775F55"/>
              </a:solidFill>
              <a:latin typeface="Tw Cen MT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4593C3-3853-4FDB-B2F6-570B76FFD24D}" type="slidenum">
              <a:rPr lang="en-US" smtClean="0">
                <a:latin typeface="Tw Cen M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Tw Cen M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90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aramond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A628E024-B5B7-4ABF-A4F2-758A1C0A72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43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1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Arial" pitchFamily="-112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Arial" pitchFamily="-112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Arial" pitchFamily="-112" charset="0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Arial" pitchFamily="-112" charset="0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Arial" pitchFamily="-112" charset="0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Arial" pitchFamily="-112" charset="0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Arial" pitchFamily="-112" charset="0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hyperlink" Target="http://www.ccamp.res.i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4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20" Type="http://schemas.openxmlformats.org/officeDocument/2006/relationships/image" Target="../media/image29.png"/><Relationship Id="rId21" Type="http://schemas.openxmlformats.org/officeDocument/2006/relationships/image" Target="../media/image30.gif"/><Relationship Id="rId22" Type="http://schemas.openxmlformats.org/officeDocument/2006/relationships/image" Target="../media/image31.png"/><Relationship Id="rId23" Type="http://schemas.openxmlformats.org/officeDocument/2006/relationships/image" Target="../media/image32.png"/><Relationship Id="rId24" Type="http://schemas.openxmlformats.org/officeDocument/2006/relationships/image" Target="../media/image33.png"/><Relationship Id="rId25" Type="http://schemas.openxmlformats.org/officeDocument/2006/relationships/image" Target="../media/image34.png"/><Relationship Id="rId26" Type="http://schemas.openxmlformats.org/officeDocument/2006/relationships/image" Target="../media/image35.png"/><Relationship Id="rId27" Type="http://schemas.openxmlformats.org/officeDocument/2006/relationships/image" Target="../media/image36.png"/><Relationship Id="rId28" Type="http://schemas.openxmlformats.org/officeDocument/2006/relationships/image" Target="../media/image37.png"/><Relationship Id="rId29" Type="http://schemas.openxmlformats.org/officeDocument/2006/relationships/image" Target="../media/image38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3.tiff"/><Relationship Id="rId17" Type="http://schemas.openxmlformats.org/officeDocument/2006/relationships/image" Target="../media/image27.png"/><Relationship Id="rId18" Type="http://schemas.openxmlformats.org/officeDocument/2006/relationships/hyperlink" Target="http://rgcb.res.in/index.shtml" TargetMode="External"/><Relationship Id="rId1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600" dirty="0" smtClean="0"/>
              <a:t>Centre for Cellular and Molecular Platforms – A DBT initiative</a:t>
            </a:r>
          </a:p>
        </p:txBody>
      </p:sp>
      <p:pic>
        <p:nvPicPr>
          <p:cNvPr id="7" name="Picture 6" descr="C:\Documents and Settings\admin\Desktop\C-Camp_logo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757890"/>
            <a:ext cx="2160291" cy="947710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038600"/>
            <a:ext cx="5791200" cy="1752600"/>
          </a:xfrm>
        </p:spPr>
        <p:txBody>
          <a:bodyPr/>
          <a:lstStyle/>
          <a:p>
            <a:pPr eaLnBrk="1" hangingPunct="1"/>
            <a:endParaRPr lang="en-US" sz="1200" dirty="0" smtClean="0">
              <a:latin typeface="+mj-lt"/>
            </a:endParaRPr>
          </a:p>
          <a:p>
            <a:pPr eaLnBrk="1" hangingPunct="1"/>
            <a:r>
              <a:rPr lang="en-US" dirty="0" smtClean="0">
                <a:latin typeface="+mj-lt"/>
              </a:rPr>
              <a:t>Dr. Taslimarif Saiyed</a:t>
            </a:r>
          </a:p>
          <a:p>
            <a:pPr eaLnBrk="1" hangingPunct="1"/>
            <a:r>
              <a:rPr lang="en-US" dirty="0" smtClean="0">
                <a:latin typeface="+mj-lt"/>
              </a:rPr>
              <a:t>Director and COO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Autofit/>
          </a:bodyPr>
          <a:lstStyle/>
          <a:p>
            <a:r>
              <a:rPr lang="en-IN" sz="3200" dirty="0" smtClean="0"/>
              <a:t>Possible Model for UK-C-CAMP Collaborative Translation/Commercialization projects</a:t>
            </a:r>
            <a:endParaRPr lang="en-IN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77427593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62639" y="4581128"/>
            <a:ext cx="107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C-CAMP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0285" y="4581128"/>
            <a:ext cx="1305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Cambridge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Enterprise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&amp; C-CAMP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5330" y="4581128"/>
            <a:ext cx="14849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C-CAMP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>
                <a:solidFill>
                  <a:prstClr val="black"/>
                </a:solidFill>
                <a:latin typeface="Tw Cen MT"/>
                <a:cs typeface="+mn-cs"/>
              </a:rPr>
              <a:t>Babraham</a:t>
            </a:r>
            <a:endParaRPr lang="en-US" dirty="0" smtClean="0">
              <a:solidFill>
                <a:prstClr val="black"/>
              </a:solidFill>
              <a:latin typeface="Tw Cen M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One Nucleus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82733" y="4581128"/>
            <a:ext cx="1305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Cambridge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Enterprise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&amp; C-CAMP</a:t>
            </a:r>
          </a:p>
        </p:txBody>
      </p:sp>
    </p:spTree>
    <p:extLst>
      <p:ext uri="{BB962C8B-B14F-4D97-AF65-F5344CB8AC3E}">
        <p14:creationId xmlns:p14="http://schemas.microsoft.com/office/powerpoint/2010/main" val="154472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8791D6-845A-4BE6-8426-EA2A75A6E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ED0005-BD2F-4D31-9724-CD51DE3F3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56A3FD-1E16-4906-A7E3-7002C089E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051EF-5490-42D5-91DC-05F96725D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8CBE0B-EF83-4187-BDA6-D6591632C2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Website: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www.ccamp.res.in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Email:</a:t>
            </a:r>
          </a:p>
          <a:p>
            <a:pPr marL="0" indent="0">
              <a:buNone/>
            </a:pPr>
            <a:r>
              <a:rPr lang="en-US" dirty="0" err="1" smtClean="0"/>
              <a:t>taslim@ncbs.res.in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57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CBS Logo High Resolu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887" y="3200400"/>
            <a:ext cx="2960913" cy="1295400"/>
          </a:xfrm>
          <a:prstGeom prst="rect">
            <a:avLst/>
          </a:prstGeom>
        </p:spPr>
      </p:pic>
      <p:pic>
        <p:nvPicPr>
          <p:cNvPr id="8" name="Picture 7" descr="inStem 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0020" y="3298407"/>
            <a:ext cx="1052980" cy="1349794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430213"/>
            <a:ext cx="8229600" cy="1139825"/>
          </a:xfrm>
        </p:spPr>
        <p:txBody>
          <a:bodyPr/>
          <a:lstStyle/>
          <a:p>
            <a:pPr algn="ctr"/>
            <a:r>
              <a:rPr lang="en-US" sz="5400" b="1" dirty="0" smtClean="0"/>
              <a:t>Bangalore Bio-Cluster</a:t>
            </a:r>
            <a:endParaRPr lang="en-GB" sz="5400" b="1" dirty="0"/>
          </a:p>
        </p:txBody>
      </p:sp>
      <p:sp>
        <p:nvSpPr>
          <p:cNvPr id="14" name="Down Arrow 13"/>
          <p:cNvSpPr/>
          <p:nvPr/>
        </p:nvSpPr>
        <p:spPr>
          <a:xfrm>
            <a:off x="4343400" y="1828800"/>
            <a:ext cx="2286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>
            <a:off x="5638800" y="1676400"/>
            <a:ext cx="228600" cy="990600"/>
          </a:xfrm>
          <a:prstGeom prst="downArrow">
            <a:avLst/>
          </a:prstGeom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>
            <a:off x="3124200" y="1676400"/>
            <a:ext cx="228600" cy="990600"/>
          </a:xfrm>
          <a:prstGeom prst="downArrow">
            <a:avLst/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C:\Documents and Settings\admin\Desktop\C-Camp_logo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471890"/>
            <a:ext cx="2855078" cy="125251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47800" y="5105400"/>
            <a:ext cx="2438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Invention</a:t>
            </a:r>
            <a:endParaRPr lang="en-US" sz="3200" b="1" dirty="0"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86200" y="5410200"/>
            <a:ext cx="1143000" cy="158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64578" y="5105400"/>
            <a:ext cx="21364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Innovation</a:t>
            </a:r>
            <a:endParaRPr lang="en-US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099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087880"/>
            <a:ext cx="38100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To be an enabler of bioscience research and entrepreneurship.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To be the choice technology provider for national bioscience projects. 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82970107"/>
              </p:ext>
            </p:extLst>
          </p:nvPr>
        </p:nvGraphicFramePr>
        <p:xfrm>
          <a:off x="2209800" y="1828800"/>
          <a:ext cx="7924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85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we do towards this model!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2187"/>
            <a:ext cx="8229600" cy="3978013"/>
          </a:xfrm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Garamond" pitchFamily="18" charset="0"/>
              </a:rPr>
              <a:t>Develop and establish new high-end technologies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en-US" dirty="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Garamond" pitchFamily="18" charset="0"/>
              </a:rPr>
              <a:t>Cater scientific technologies and expertise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Garamond" pitchFamily="18" charset="0"/>
              </a:rPr>
              <a:t>Provide technology education/training</a:t>
            </a:r>
          </a:p>
          <a:p>
            <a:pPr algn="just" eaLnBrk="1" hangingPunct="1">
              <a:lnSpc>
                <a:spcPct val="90000"/>
              </a:lnSpc>
            </a:pPr>
            <a:endParaRPr lang="en-US" dirty="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latin typeface="Garamond" pitchFamily="18" charset="0"/>
              </a:rPr>
              <a:t>Promote entrepreneurship with Innovation Accelerator</a:t>
            </a:r>
          </a:p>
        </p:txBody>
      </p:sp>
      <p:pic>
        <p:nvPicPr>
          <p:cNvPr id="6" name="Picture 5" descr="C:\Documents and Settings\admin\Desktop\C-Camp_logo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791200"/>
            <a:ext cx="2160291" cy="947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600" dirty="0" smtClean="0"/>
              <a:t>Platform Technologies – </a:t>
            </a:r>
            <a:r>
              <a:rPr lang="en-US" sz="2600" dirty="0" smtClean="0">
                <a:solidFill>
                  <a:srgbClr val="FF0000"/>
                </a:solidFill>
              </a:rPr>
              <a:t>Development, Services, and Training</a:t>
            </a:r>
          </a:p>
        </p:txBody>
      </p:sp>
      <p:pic>
        <p:nvPicPr>
          <p:cNvPr id="6" name="Picture 5" descr="C:\Documents and Settings\admin\Desktop\C-Camp_logo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5791200"/>
            <a:ext cx="2160291" cy="947710"/>
          </a:xfrm>
          <a:prstGeom prst="rect">
            <a:avLst/>
          </a:prstGeom>
          <a:noFill/>
        </p:spPr>
      </p:pic>
      <p:grpSp>
        <p:nvGrpSpPr>
          <p:cNvPr id="2" name="Group 27"/>
          <p:cNvGrpSpPr/>
          <p:nvPr/>
        </p:nvGrpSpPr>
        <p:grpSpPr>
          <a:xfrm>
            <a:off x="152400" y="838200"/>
            <a:ext cx="4191000" cy="1359255"/>
            <a:chOff x="152400" y="1371600"/>
            <a:chExt cx="4191000" cy="135925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" y="1371600"/>
              <a:ext cx="1496427" cy="1359255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sp>
          <p:nvSpPr>
            <p:cNvPr id="13" name="Rectangle 12"/>
            <p:cNvSpPr/>
            <p:nvPr/>
          </p:nvSpPr>
          <p:spPr>
            <a:xfrm>
              <a:off x="1905000" y="1371600"/>
              <a:ext cx="2438400" cy="4571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rgbClr val="4D482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81200" y="1752600"/>
              <a:ext cx="2286000" cy="61555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Imaging/Microscopy</a:t>
              </a: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Confocal | Fluorescence</a:t>
              </a:r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152400" y="2362200"/>
            <a:ext cx="4191000" cy="1430316"/>
            <a:chOff x="152400" y="2895600"/>
            <a:chExt cx="4191000" cy="1430316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966661"/>
              <a:ext cx="1502663" cy="1359255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  <p:sp>
          <p:nvSpPr>
            <p:cNvPr id="12" name="Rectangle 11"/>
            <p:cNvSpPr/>
            <p:nvPr/>
          </p:nvSpPr>
          <p:spPr>
            <a:xfrm>
              <a:off x="1905000" y="2895600"/>
              <a:ext cx="2438400" cy="4571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rgbClr val="4D482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05000" y="3426023"/>
              <a:ext cx="2286000" cy="61555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Flow </a:t>
              </a:r>
              <a:r>
                <a:rPr lang="en-US" b="1" dirty="0" err="1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Cytometry</a:t>
              </a:r>
              <a:endParaRPr lang="en-US" b="1" dirty="0" smtClean="0">
                <a:solidFill>
                  <a:srgbClr val="000000">
                    <a:lumMod val="50000"/>
                  </a:srgbClr>
                </a:solidFill>
                <a:latin typeface="Garamond"/>
                <a:cs typeface="Garamond"/>
              </a:endParaRP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Analysis | Sorting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890690" y="3916681"/>
            <a:ext cx="2452710" cy="45719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D4821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038600"/>
            <a:ext cx="1493520" cy="1356614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7" name="Rectangle 16"/>
          <p:cNvSpPr/>
          <p:nvPr/>
        </p:nvSpPr>
        <p:spPr>
          <a:xfrm>
            <a:off x="1905000" y="5486400"/>
            <a:ext cx="2438400" cy="45719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D482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5000" y="4191000"/>
            <a:ext cx="228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b="1" dirty="0" smtClean="0">
                <a:solidFill>
                  <a:srgbClr val="000000">
                    <a:lumMod val="50000"/>
                  </a:srgbClr>
                </a:solidFill>
                <a:latin typeface="Garamond"/>
                <a:cs typeface="Garamond"/>
              </a:rPr>
              <a:t>Mass Spectrometry</a:t>
            </a:r>
          </a:p>
          <a:p>
            <a:pPr lvl="0" algn="ctr"/>
            <a:r>
              <a:rPr lang="en-US" sz="1600" dirty="0" smtClean="0">
                <a:solidFill>
                  <a:srgbClr val="FF0000"/>
                </a:solidFill>
                <a:latin typeface="Garamond"/>
                <a:cs typeface="Garamond"/>
              </a:rPr>
              <a:t>Proteomics | Metabolomics | Glycomics</a:t>
            </a:r>
          </a:p>
        </p:txBody>
      </p:sp>
      <p:grpSp>
        <p:nvGrpSpPr>
          <p:cNvPr id="14" name="Group 30"/>
          <p:cNvGrpSpPr/>
          <p:nvPr/>
        </p:nvGrpSpPr>
        <p:grpSpPr>
          <a:xfrm>
            <a:off x="4724400" y="838200"/>
            <a:ext cx="4114800" cy="1358265"/>
            <a:chOff x="4724400" y="1371600"/>
            <a:chExt cx="4114800" cy="1358265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4724400" y="1371600"/>
              <a:ext cx="1502229" cy="1358265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  <p:sp>
          <p:nvSpPr>
            <p:cNvPr id="23" name="Rectangle 22"/>
            <p:cNvSpPr/>
            <p:nvPr/>
          </p:nvSpPr>
          <p:spPr>
            <a:xfrm>
              <a:off x="6400800" y="1371600"/>
              <a:ext cx="2438400" cy="4571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rgbClr val="4D482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400800" y="1676400"/>
              <a:ext cx="2286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Fly Facility</a:t>
              </a: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Transgenic | Maintenance | Screening</a:t>
              </a:r>
            </a:p>
          </p:txBody>
        </p:sp>
      </p:grpSp>
      <p:grpSp>
        <p:nvGrpSpPr>
          <p:cNvPr id="15" name="Group 31"/>
          <p:cNvGrpSpPr/>
          <p:nvPr/>
        </p:nvGrpSpPr>
        <p:grpSpPr>
          <a:xfrm>
            <a:off x="4748657" y="2362200"/>
            <a:ext cx="4166743" cy="1445260"/>
            <a:chOff x="4748657" y="2895600"/>
            <a:chExt cx="4166743" cy="1445260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748657" y="2971800"/>
              <a:ext cx="1499743" cy="1369060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</p:pic>
        <p:sp>
          <p:nvSpPr>
            <p:cNvPr id="25" name="Rectangle 24"/>
            <p:cNvSpPr/>
            <p:nvPr/>
          </p:nvSpPr>
          <p:spPr>
            <a:xfrm>
              <a:off x="6477000" y="3189982"/>
              <a:ext cx="2286000" cy="10772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en-US" sz="1600" b="1" dirty="0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High Throughput/Content Screening</a:t>
              </a: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Screening | Assay Development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77000" y="2895600"/>
              <a:ext cx="2438400" cy="4571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rgbClr val="4D4821"/>
                </a:solidFill>
              </a:endParaRPr>
            </a:p>
          </p:txBody>
        </p:sp>
      </p:grpSp>
      <p:grpSp>
        <p:nvGrpSpPr>
          <p:cNvPr id="19" name="Group 31"/>
          <p:cNvGrpSpPr/>
          <p:nvPr/>
        </p:nvGrpSpPr>
        <p:grpSpPr>
          <a:xfrm>
            <a:off x="4787513" y="3916681"/>
            <a:ext cx="4127887" cy="1645919"/>
            <a:chOff x="4787513" y="4297681"/>
            <a:chExt cx="4127887" cy="1645919"/>
          </a:xfrm>
        </p:grpSpPr>
        <p:grpSp>
          <p:nvGrpSpPr>
            <p:cNvPr id="28" name="Group 32"/>
            <p:cNvGrpSpPr/>
            <p:nvPr/>
          </p:nvGrpSpPr>
          <p:grpSpPr>
            <a:xfrm>
              <a:off x="6400800" y="4297681"/>
              <a:ext cx="2514600" cy="1194672"/>
              <a:chOff x="6400800" y="4450081"/>
              <a:chExt cx="2514600" cy="119467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400800" y="5029200"/>
                <a:ext cx="2514600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eaLnBrk="1" hangingPunct="1"/>
                <a:r>
                  <a:rPr lang="en-US" b="1" dirty="0" smtClean="0">
                    <a:latin typeface="Garamond" pitchFamily="18" charset="0"/>
                  </a:rPr>
                  <a:t>Genomics</a:t>
                </a:r>
              </a:p>
              <a:p>
                <a:pPr algn="ctr" eaLnBrk="1" hangingPunct="1"/>
                <a:r>
                  <a:rPr lang="en-US" sz="1600" dirty="0" smtClean="0">
                    <a:solidFill>
                      <a:srgbClr val="FF0000"/>
                    </a:solidFill>
                    <a:latin typeface="Garamond" pitchFamily="18" charset="0"/>
                  </a:rPr>
                  <a:t>Sequencing | Data Analysis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462690" y="4450081"/>
                <a:ext cx="2452710" cy="4571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1270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srgbClr val="4D4821"/>
                  </a:solidFill>
                </a:endParaRPr>
              </a:p>
            </p:txBody>
          </p:sp>
        </p:grp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87513" y="4400550"/>
              <a:ext cx="1460887" cy="1543050"/>
            </a:xfrm>
            <a:prstGeom prst="rect">
              <a:avLst/>
            </a:prstGeom>
            <a:effectLst>
              <a:glow rad="101600">
                <a:schemeClr val="bg2">
                  <a:lumMod val="60000"/>
                  <a:lumOff val="40000"/>
                  <a:alpha val="75000"/>
                </a:schemeClr>
              </a:glow>
            </a:effectLst>
          </p:spPr>
        </p:pic>
      </p:grpSp>
      <p:grpSp>
        <p:nvGrpSpPr>
          <p:cNvPr id="29" name="Group 55"/>
          <p:cNvGrpSpPr/>
          <p:nvPr/>
        </p:nvGrpSpPr>
        <p:grpSpPr>
          <a:xfrm>
            <a:off x="152400" y="5486400"/>
            <a:ext cx="3962400" cy="1371600"/>
            <a:chOff x="152400" y="5715000"/>
            <a:chExt cx="3962400" cy="1371600"/>
          </a:xfrm>
        </p:grpSpPr>
        <p:grpSp>
          <p:nvGrpSpPr>
            <p:cNvPr id="30" name="Group 44"/>
            <p:cNvGrpSpPr/>
            <p:nvPr/>
          </p:nvGrpSpPr>
          <p:grpSpPr>
            <a:xfrm>
              <a:off x="152400" y="5715000"/>
              <a:ext cx="1447800" cy="1371600"/>
              <a:chOff x="1649907" y="5935675"/>
              <a:chExt cx="756000" cy="697353"/>
            </a:xfrm>
            <a:effectLst>
              <a:glow rad="101600">
                <a:srgbClr val="FFC000">
                  <a:alpha val="60000"/>
                </a:srgbClr>
              </a:glow>
            </a:effectLst>
          </p:grpSpPr>
          <p:grpSp>
            <p:nvGrpSpPr>
              <p:cNvPr id="31" name="Group 8"/>
              <p:cNvGrpSpPr/>
              <p:nvPr/>
            </p:nvGrpSpPr>
            <p:grpSpPr>
              <a:xfrm>
                <a:off x="1659433" y="5935675"/>
                <a:ext cx="738000" cy="684000"/>
                <a:chOff x="785786" y="209860"/>
                <a:chExt cx="2464268" cy="2571744"/>
              </a:xfrm>
            </p:grpSpPr>
            <p:sp>
              <p:nvSpPr>
                <p:cNvPr id="48" name="Rectangle 47"/>
                <p:cNvSpPr/>
                <p:nvPr/>
              </p:nvSpPr>
              <p:spPr>
                <a:xfrm>
                  <a:off x="785786" y="209860"/>
                  <a:ext cx="2464268" cy="25717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800"/>
                </a:p>
              </p:txBody>
            </p:sp>
            <p:pic>
              <p:nvPicPr>
                <p:cNvPr id="49" name="Picture 2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 t="3392" b="1629"/>
                <a:stretch>
                  <a:fillRect/>
                </a:stretch>
              </p:blipFill>
              <p:spPr bwMode="auto">
                <a:xfrm>
                  <a:off x="1050286" y="402136"/>
                  <a:ext cx="1933844" cy="1950299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47" name="Rectangle 46"/>
              <p:cNvSpPr/>
              <p:nvPr/>
            </p:nvSpPr>
            <p:spPr>
              <a:xfrm>
                <a:off x="1649907" y="6540146"/>
                <a:ext cx="756000" cy="92882"/>
              </a:xfrm>
              <a:prstGeom prst="rect">
                <a:avLst/>
              </a:prstGeom>
              <a:solidFill>
                <a:schemeClr val="bg1">
                  <a:lumMod val="50000"/>
                  <a:alpha val="83137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glow rad="101600">
                        <a:schemeClr val="bg1">
                          <a:lumMod val="85000"/>
                          <a:alpha val="60000"/>
                        </a:schemeClr>
                      </a:glow>
                    </a:effectLst>
                    <a:latin typeface="Lucida Calligraphy" pitchFamily="66" charset="0"/>
                  </a:rPr>
                  <a:t>Protein Biology Core </a:t>
                </a:r>
                <a:endParaRPr lang="en-IN" sz="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  <a:latin typeface="Lucida Calligraphy" pitchFamily="66" charset="0"/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1828800" y="5996226"/>
              <a:ext cx="2286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rgbClr val="000000">
                      <a:lumMod val="50000"/>
                    </a:srgbClr>
                  </a:solidFill>
                  <a:latin typeface="Garamond"/>
                  <a:cs typeface="Garamond"/>
                </a:rPr>
                <a:t>Protein Biology Core</a:t>
              </a: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High Throughput |</a:t>
              </a:r>
            </a:p>
            <a:p>
              <a:pPr lvl="0" algn="ctr"/>
              <a:r>
                <a:rPr lang="en-US" sz="1600" dirty="0" smtClean="0">
                  <a:solidFill>
                    <a:srgbClr val="FF0000"/>
                  </a:solidFill>
                  <a:latin typeface="Garamond"/>
                  <a:cs typeface="Garamond"/>
                </a:rPr>
                <a:t>Cell Free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Technology creation – our focus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466111"/>
          </a:xfrm>
        </p:spPr>
        <p:txBody>
          <a:bodyPr>
            <a:spAutoFit/>
          </a:bodyPr>
          <a:lstStyle/>
          <a:p>
            <a:pPr eaLnBrk="1" hangingPunct="1"/>
            <a:r>
              <a:rPr lang="en-US" dirty="0" smtClean="0">
                <a:latin typeface="Garamond" pitchFamily="18" charset="0"/>
              </a:rPr>
              <a:t>Looking out for new cutting-edge technologies</a:t>
            </a:r>
          </a:p>
          <a:p>
            <a:pPr lvl="1" eaLnBrk="1" hangingPunct="1"/>
            <a:endParaRPr lang="en-US" sz="2400" dirty="0" smtClean="0">
              <a:latin typeface="Garamond" pitchFamily="18" charset="0"/>
              <a:cs typeface="Garamond"/>
            </a:endParaRPr>
          </a:p>
          <a:p>
            <a:pPr lvl="1" eaLnBrk="1" hangingPunct="1"/>
            <a:r>
              <a:rPr lang="en-US" sz="2000" dirty="0" smtClean="0">
                <a:latin typeface="Garamond"/>
                <a:cs typeface="Garamond"/>
              </a:rPr>
              <a:t>Affordable Flow Analyzer</a:t>
            </a:r>
          </a:p>
          <a:p>
            <a:pPr lvl="1" eaLnBrk="1" hangingPunct="1"/>
            <a:endParaRPr lang="en-US" sz="2000" dirty="0" smtClean="0">
              <a:latin typeface="Garamond"/>
              <a:cs typeface="Garamond"/>
            </a:endParaRPr>
          </a:p>
          <a:p>
            <a:pPr lvl="1"/>
            <a:r>
              <a:rPr lang="en-US" sz="2000" dirty="0" smtClean="0">
                <a:latin typeface="Garamond"/>
                <a:cs typeface="Garamond"/>
              </a:rPr>
              <a:t>Laser Dissection Mass Spectrometry </a:t>
            </a:r>
          </a:p>
          <a:p>
            <a:pPr lvl="1"/>
            <a:endParaRPr lang="en-US" sz="2000" dirty="0" smtClean="0">
              <a:latin typeface="Garamond"/>
              <a:cs typeface="Garamond"/>
            </a:endParaRPr>
          </a:p>
          <a:p>
            <a:pPr lvl="1"/>
            <a:r>
              <a:rPr lang="en-US" sz="2000" dirty="0" smtClean="0">
                <a:latin typeface="Garamond"/>
                <a:cs typeface="Garamond"/>
              </a:rPr>
              <a:t>Dual camera spinning Disc</a:t>
            </a:r>
          </a:p>
          <a:p>
            <a:pPr lvl="1"/>
            <a:endParaRPr lang="en-US" sz="2000" dirty="0" smtClean="0">
              <a:latin typeface="Garamond"/>
              <a:cs typeface="Garamond"/>
            </a:endParaRPr>
          </a:p>
          <a:p>
            <a:pPr lvl="1"/>
            <a:r>
              <a:rPr lang="en-US" sz="2000" dirty="0" smtClean="0">
                <a:latin typeface="Garamond"/>
                <a:cs typeface="Garamond"/>
              </a:rPr>
              <a:t>New STED Microscopy</a:t>
            </a:r>
          </a:p>
          <a:p>
            <a:pPr lvl="1"/>
            <a:endParaRPr lang="en-US" sz="2000" dirty="0" smtClean="0">
              <a:latin typeface="Garamond"/>
              <a:cs typeface="Garamond"/>
            </a:endParaRPr>
          </a:p>
          <a:p>
            <a:pPr lvl="1"/>
            <a:r>
              <a:rPr lang="en-US" sz="2000" dirty="0" smtClean="0">
                <a:latin typeface="Garamond"/>
                <a:cs typeface="Garamond"/>
              </a:rPr>
              <a:t>Single chromosome sorting</a:t>
            </a:r>
          </a:p>
          <a:p>
            <a:endParaRPr lang="en-US" sz="2000" dirty="0" smtClean="0">
              <a:latin typeface="Garamond"/>
              <a:cs typeface="Garamond"/>
            </a:endParaRPr>
          </a:p>
          <a:p>
            <a:pPr lvl="1"/>
            <a:r>
              <a:rPr lang="en-US" sz="2000" dirty="0" smtClean="0">
                <a:latin typeface="Garamond"/>
                <a:cs typeface="Garamond"/>
              </a:rPr>
              <a:t>High Content Screening</a:t>
            </a:r>
          </a:p>
          <a:p>
            <a:pPr lvl="2" eaLnBrk="1" hangingPunct="1"/>
            <a:endParaRPr lang="en-US" dirty="0" smtClean="0">
              <a:latin typeface="Garamond" pitchFamily="18" charset="0"/>
            </a:endParaRPr>
          </a:p>
        </p:txBody>
      </p:sp>
      <p:pic>
        <p:nvPicPr>
          <p:cNvPr id="5" name="Picture 4" descr="C:\Documents and Settings\admin\Desktop\C-Camp_logo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638800"/>
            <a:ext cx="2160291" cy="947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992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cs typeface="Adobe Garamond Pro"/>
              </a:rPr>
              <a:t>Fostering</a:t>
            </a:r>
            <a:r>
              <a:rPr lang="en-US" dirty="0" smtClean="0">
                <a:cs typeface="Adobe Garamond Pro"/>
              </a:rPr>
              <a:t> Entrepreneurship and Accelerating </a:t>
            </a:r>
            <a:r>
              <a:rPr lang="en-US" sz="4800" dirty="0" smtClean="0">
                <a:cs typeface="Adobe Garamond Pro"/>
              </a:rPr>
              <a:t>Innovation</a:t>
            </a:r>
            <a:r>
              <a:rPr lang="en-US" dirty="0" smtClean="0">
                <a:cs typeface="Adobe Garamond Pro"/>
              </a:rPr>
              <a:t> </a:t>
            </a:r>
            <a:endParaRPr lang="en-US" dirty="0">
              <a:cs typeface="Adobe Garamond Pro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817237530"/>
              </p:ext>
            </p:extLst>
          </p:nvPr>
        </p:nvGraphicFramePr>
        <p:xfrm>
          <a:off x="838200" y="1676400"/>
          <a:ext cx="7620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3803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41412" y="1793612"/>
            <a:ext cx="2121170" cy="762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ACADEMIA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5331" y="5433907"/>
            <a:ext cx="2232790" cy="8368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INDUSTRY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75557" y="1835532"/>
            <a:ext cx="2133600" cy="762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Identification of novelty, the applications and value of the discovery/idea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5873" y="3417683"/>
            <a:ext cx="2160782" cy="87655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C-CAMP via BIA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75557" y="3434940"/>
            <a:ext cx="2182924" cy="838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Translation of invention into technology through </a:t>
            </a:r>
            <a:r>
              <a:rPr lang="en-US" sz="1400" dirty="0" err="1" smtClean="0">
                <a:solidFill>
                  <a:prstClr val="white"/>
                </a:solidFill>
                <a:latin typeface="Tw Cen MT"/>
              </a:rPr>
              <a:t>BioInnovation</a:t>
            </a: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 Accelerator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088832" y="1907540"/>
            <a:ext cx="685800" cy="4114800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47048" y="1475492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Idea</a:t>
            </a:r>
            <a:endParaRPr lang="en-US" dirty="0">
              <a:solidFill>
                <a:prstClr val="black"/>
              </a:solidFill>
              <a:latin typeface="Tw Cen M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3032" y="6084004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Application</a:t>
            </a:r>
            <a:endParaRPr lang="en-US" dirty="0">
              <a:solidFill>
                <a:prstClr val="black"/>
              </a:solidFill>
              <a:latin typeface="Tw Cen MT"/>
              <a:cs typeface="+mn-cs"/>
            </a:endParaRP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From </a:t>
            </a:r>
            <a:r>
              <a:rPr lang="en-US" sz="3200" dirty="0"/>
              <a:t>I</a:t>
            </a:r>
            <a:r>
              <a:rPr lang="en-US" sz="3200" dirty="0" smtClean="0"/>
              <a:t>dea </a:t>
            </a:r>
            <a:r>
              <a:rPr lang="en-US" sz="3200" dirty="0" smtClean="0"/>
              <a:t>to </a:t>
            </a:r>
            <a:r>
              <a:rPr lang="en-US" sz="3200" dirty="0" smtClean="0"/>
              <a:t>Application </a:t>
            </a:r>
            <a:r>
              <a:rPr lang="en-US" sz="3200" dirty="0" smtClean="0"/>
              <a:t>- </a:t>
            </a:r>
            <a:r>
              <a:rPr lang="en-US" sz="3200" dirty="0" err="1" smtClean="0"/>
              <a:t>BioInnovation</a:t>
            </a:r>
            <a:r>
              <a:rPr lang="en-US" sz="3200" dirty="0" smtClean="0"/>
              <a:t> Accelerator (BIA) concept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4248681" y="5433907"/>
            <a:ext cx="2236676" cy="838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Tw Cen MT"/>
              </a:rPr>
              <a:t>Establishment of  applications and commercialization of innovation</a:t>
            </a:r>
            <a:endParaRPr lang="en-US" sz="1400" dirty="0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290129" y="2026797"/>
            <a:ext cx="863256" cy="24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6" name="Down Arrow 25"/>
          <p:cNvSpPr/>
          <p:nvPr/>
        </p:nvSpPr>
        <p:spPr>
          <a:xfrm rot="2969600">
            <a:off x="3507240" y="2450969"/>
            <a:ext cx="28556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7" name="Down Arrow 26"/>
          <p:cNvSpPr/>
          <p:nvPr/>
        </p:nvSpPr>
        <p:spPr>
          <a:xfrm rot="2969600">
            <a:off x="3578706" y="4345084"/>
            <a:ext cx="28556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3290129" y="3752964"/>
            <a:ext cx="863256" cy="240783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290129" y="5697180"/>
            <a:ext cx="863256" cy="24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/>
              </a:solidFill>
              <a:latin typeface="Tw Cen MT"/>
            </a:endParaRPr>
          </a:p>
        </p:txBody>
      </p:sp>
      <p:sp>
        <p:nvSpPr>
          <p:cNvPr id="34" name="Left Brace 33"/>
          <p:cNvSpPr/>
          <p:nvPr/>
        </p:nvSpPr>
        <p:spPr>
          <a:xfrm>
            <a:off x="686409" y="3635732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black"/>
              </a:solidFill>
              <a:latin typeface="Tw Cen MT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283126" y="3588843"/>
            <a:ext cx="1798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N" sz="1400" dirty="0" smtClean="0">
                <a:solidFill>
                  <a:prstClr val="black"/>
                </a:solidFill>
                <a:latin typeface="Tw Cen MT"/>
                <a:cs typeface="+mn-cs"/>
              </a:rPr>
              <a:t>Bridging the “gap”</a:t>
            </a:r>
            <a:endParaRPr lang="en-IN" sz="1400" dirty="0">
              <a:solidFill>
                <a:prstClr val="black"/>
              </a:solidFill>
              <a:latin typeface="Tw Cen M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699628"/>
            <a:ext cx="792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31949" y="2699628"/>
            <a:ext cx="82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91680" y="4499828"/>
            <a:ext cx="820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32040" y="449982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91680" y="6444044"/>
            <a:ext cx="81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53197" y="6444044"/>
            <a:ext cx="823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+mn-cs"/>
              </a:rPr>
              <a:t>Step 6</a:t>
            </a:r>
          </a:p>
        </p:txBody>
      </p:sp>
    </p:spTree>
    <p:extLst>
      <p:ext uri="{BB962C8B-B14F-4D97-AF65-F5344CB8AC3E}">
        <p14:creationId xmlns:p14="http://schemas.microsoft.com/office/powerpoint/2010/main" val="2761322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C-CAMP Facility Users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9820" y="1967926"/>
            <a:ext cx="1522580" cy="622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9842" y="3804276"/>
            <a:ext cx="1518758" cy="76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453" y="4862212"/>
            <a:ext cx="1017147" cy="10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4786012"/>
            <a:ext cx="1673082" cy="81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1219200"/>
            <a:ext cx="1385975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57308" y="5008842"/>
            <a:ext cx="2277092" cy="4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89444" y="3643012"/>
            <a:ext cx="1130356" cy="113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3499" y="2598967"/>
            <a:ext cx="1044423" cy="105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21958" y="1905000"/>
            <a:ext cx="1174042" cy="1127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968366" y="2905837"/>
            <a:ext cx="991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IIT Mumbai</a:t>
            </a:r>
            <a:endParaRPr lang="en-US" sz="1600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1825" y="4752830"/>
            <a:ext cx="108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IISER Bhopal</a:t>
            </a:r>
            <a:endParaRPr lang="en-US" sz="16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3667837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IIT Chennai</a:t>
            </a:r>
            <a:endParaRPr lang="en-US" sz="1600" b="1" dirty="0">
              <a:latin typeface="+mj-lt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76974" y="1948814"/>
            <a:ext cx="962226" cy="87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80606" y="2935060"/>
            <a:ext cx="1662769" cy="41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48400" y="2576212"/>
            <a:ext cx="1013300" cy="91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00" y="1371600"/>
            <a:ext cx="1376084" cy="26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825241" y="3124200"/>
            <a:ext cx="1013959" cy="98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7681044" y="4038600"/>
            <a:ext cx="13105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UAS, Bangalore</a:t>
            </a:r>
            <a:endParaRPr lang="en-US" sz="1600" b="1" dirty="0">
              <a:latin typeface="+mj-lt"/>
            </a:endParaRPr>
          </a:p>
        </p:txBody>
      </p:sp>
      <p:pic>
        <p:nvPicPr>
          <p:cNvPr id="22" name="Picture 21" descr="C:\Documents and Settings\admin\Desktop\C-Camp_logo.t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53200" y="5834090"/>
            <a:ext cx="2160291" cy="947710"/>
          </a:xfrm>
          <a:prstGeom prst="rect">
            <a:avLst/>
          </a:prstGeom>
          <a:noFill/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191000" y="5181600"/>
            <a:ext cx="702128" cy="98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Group 23"/>
          <p:cNvGrpSpPr/>
          <p:nvPr/>
        </p:nvGrpSpPr>
        <p:grpSpPr>
          <a:xfrm>
            <a:off x="1555895" y="1094601"/>
            <a:ext cx="782876" cy="962799"/>
            <a:chOff x="609600" y="5867400"/>
            <a:chExt cx="782876" cy="962799"/>
          </a:xfrm>
        </p:grpSpPr>
        <p:sp>
          <p:nvSpPr>
            <p:cNvPr id="25" name="Rectangle 24"/>
            <p:cNvSpPr/>
            <p:nvPr/>
          </p:nvSpPr>
          <p:spPr>
            <a:xfrm>
              <a:off x="794090" y="6553200"/>
              <a:ext cx="4764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>
                  <a:latin typeface="Book Antiqua" pitchFamily="18" charset="0"/>
                </a:rPr>
                <a:t>IISC</a:t>
              </a:r>
              <a:endParaRPr lang="en-US" sz="1200" dirty="0" smtClean="0">
                <a:latin typeface="Book Antiqua" pitchFamily="18" charset="0"/>
                <a:hlinkClick r:id="rId18"/>
              </a:endParaRPr>
            </a:p>
          </p:txBody>
        </p:sp>
        <p:pic>
          <p:nvPicPr>
            <p:cNvPr id="26" name="Picture 25" descr="C:\Documents and Settings\ADMIN\Desktop\TFF web.JPG.png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609600" y="5867400"/>
              <a:ext cx="782876" cy="762000"/>
            </a:xfrm>
            <a:prstGeom prst="rect">
              <a:avLst/>
            </a:prstGeom>
            <a:noFill/>
          </p:spPr>
        </p:pic>
      </p:grpSp>
      <p:grpSp>
        <p:nvGrpSpPr>
          <p:cNvPr id="27" name="Group 26"/>
          <p:cNvGrpSpPr/>
          <p:nvPr/>
        </p:nvGrpSpPr>
        <p:grpSpPr>
          <a:xfrm>
            <a:off x="4066939" y="1856601"/>
            <a:ext cx="657461" cy="1038999"/>
            <a:chOff x="304800" y="7010400"/>
            <a:chExt cx="657461" cy="1038999"/>
          </a:xfrm>
        </p:grpSpPr>
        <p:sp>
          <p:nvSpPr>
            <p:cNvPr id="28" name="Rectangle 27"/>
            <p:cNvSpPr/>
            <p:nvPr/>
          </p:nvSpPr>
          <p:spPr>
            <a:xfrm>
              <a:off x="420170" y="7772400"/>
              <a:ext cx="4908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>
                  <a:latin typeface="Book Antiqua" pitchFamily="18" charset="0"/>
                </a:rPr>
                <a:t>IICB</a:t>
              </a:r>
              <a:endParaRPr lang="en-US" sz="1200" dirty="0" smtClean="0">
                <a:latin typeface="Book Antiqua" pitchFamily="18" charset="0"/>
                <a:hlinkClick r:id="rId18"/>
              </a:endParaRPr>
            </a:p>
          </p:txBody>
        </p:sp>
        <p:pic>
          <p:nvPicPr>
            <p:cNvPr id="29" name="Picture 28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304800" y="7010400"/>
              <a:ext cx="657461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0" name="Group 29"/>
          <p:cNvGrpSpPr/>
          <p:nvPr/>
        </p:nvGrpSpPr>
        <p:grpSpPr>
          <a:xfrm>
            <a:off x="6324600" y="1238071"/>
            <a:ext cx="1066800" cy="1200329"/>
            <a:chOff x="1676400" y="6553200"/>
            <a:chExt cx="1066800" cy="1200329"/>
          </a:xfrm>
        </p:grpSpPr>
        <p:sp>
          <p:nvSpPr>
            <p:cNvPr id="31" name="TextBox 30"/>
            <p:cNvSpPr txBox="1"/>
            <p:nvPr/>
          </p:nvSpPr>
          <p:spPr>
            <a:xfrm>
              <a:off x="1676400" y="6553200"/>
              <a:ext cx="106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Book Antiqua" pitchFamily="18" charset="0"/>
                </a:rPr>
                <a:t>     CLRI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       CIMAP</a:t>
              </a:r>
              <a:endParaRPr lang="en-US" sz="1200" dirty="0" smtClean="0">
                <a:latin typeface="Book Antiqua" pitchFamily="18" charset="0"/>
                <a:hlinkClick r:id="rId18"/>
              </a:endParaRPr>
            </a:p>
          </p:txBody>
        </p:sp>
        <p:pic>
          <p:nvPicPr>
            <p:cNvPr id="32" name="Picture 31" descr="C:\Documents and Settings\ADMIN\Desktop\CSIR-LOGO.gif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2019300" y="6781800"/>
              <a:ext cx="685800" cy="691611"/>
            </a:xfrm>
            <a:prstGeom prst="rect">
              <a:avLst/>
            </a:prstGeom>
            <a:noFill/>
          </p:spPr>
        </p:pic>
      </p:grp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114800" y="3124200"/>
            <a:ext cx="73741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257925" y="3924300"/>
            <a:ext cx="12858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178847" y="384837"/>
            <a:ext cx="822153" cy="889396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5174544" y="5530668"/>
            <a:ext cx="685800" cy="1022532"/>
            <a:chOff x="4114800" y="5105400"/>
            <a:chExt cx="685800" cy="1022532"/>
          </a:xfrm>
        </p:grpSpPr>
        <p:sp>
          <p:nvSpPr>
            <p:cNvPr id="37" name="Rectangle 36"/>
            <p:cNvSpPr/>
            <p:nvPr/>
          </p:nvSpPr>
          <p:spPr>
            <a:xfrm>
              <a:off x="4114800" y="5666267"/>
              <a:ext cx="685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Book Antiqua" pitchFamily="18" charset="0"/>
                </a:rPr>
                <a:t>RGCB</a:t>
              </a:r>
              <a:endParaRPr lang="en-US" sz="1200" dirty="0">
                <a:latin typeface="Book Antiqua" pitchFamily="18" charset="0"/>
                <a:hlinkClick r:id="rId18"/>
              </a:endParaRPr>
            </a:p>
            <a:p>
              <a:pPr algn="ctr"/>
              <a:r>
                <a:rPr lang="en-US" sz="1200" dirty="0" smtClean="0">
                  <a:hlinkClick r:id="rId18"/>
                </a:rPr>
                <a:t> </a:t>
              </a:r>
            </a:p>
          </p:txBody>
        </p:sp>
        <p:pic>
          <p:nvPicPr>
            <p:cNvPr id="38" name="Picture 37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4114800" y="5105400"/>
              <a:ext cx="685800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410200" y="868063"/>
            <a:ext cx="1066800" cy="6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685800" y="4346683"/>
            <a:ext cx="1142999" cy="4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769533" y="2235200"/>
            <a:ext cx="6096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42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4190237" y="4191000"/>
            <a:ext cx="6103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" name="Group 47"/>
          <p:cNvGrpSpPr/>
          <p:nvPr/>
        </p:nvGrpSpPr>
        <p:grpSpPr>
          <a:xfrm>
            <a:off x="2895600" y="914400"/>
            <a:ext cx="762000" cy="962799"/>
            <a:chOff x="75437" y="547255"/>
            <a:chExt cx="762000" cy="962799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151256" y="547255"/>
              <a:ext cx="610363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0" name="TextBox 49"/>
            <p:cNvSpPr txBox="1"/>
            <p:nvPr/>
          </p:nvSpPr>
          <p:spPr>
            <a:xfrm>
              <a:off x="75437" y="1233055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Book Antiqua" pitchFamily="18" charset="0"/>
                </a:rPr>
                <a:t>AIIMS</a:t>
              </a:r>
              <a:endParaRPr lang="en-US" sz="1200" dirty="0" smtClean="0">
                <a:latin typeface="Book Antiqua" pitchFamily="18" charset="0"/>
                <a:hlinkClick r:id="rId18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25060</TotalTime>
  <Words>481</Words>
  <Application>Microsoft Macintosh PowerPoint</Application>
  <PresentationFormat>On-screen Show (4:3)</PresentationFormat>
  <Paragraphs>121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Edge</vt:lpstr>
      <vt:lpstr>Median</vt:lpstr>
      <vt:lpstr>1_Median</vt:lpstr>
      <vt:lpstr>2_Median</vt:lpstr>
      <vt:lpstr>3_Median</vt:lpstr>
      <vt:lpstr>1_Edge</vt:lpstr>
      <vt:lpstr>Centre for Cellular and Molecular Platforms – A DBT initiative</vt:lpstr>
      <vt:lpstr>Bangalore Bio-Cluster</vt:lpstr>
      <vt:lpstr>Vision</vt:lpstr>
      <vt:lpstr>What we do towards this model!</vt:lpstr>
      <vt:lpstr>Platform Technologies – Development, Services, and Training</vt:lpstr>
      <vt:lpstr>Technology creation – our focus</vt:lpstr>
      <vt:lpstr>Fostering Entrepreneurship and Accelerating Innovation </vt:lpstr>
      <vt:lpstr>From Idea to Application - BioInnovation Accelerator (BIA) concept</vt:lpstr>
      <vt:lpstr>C-CAMP Facility Users</vt:lpstr>
      <vt:lpstr>Possible Model for UK-C-CAMP Collaborative Translation/Commercialization projects</vt:lpstr>
      <vt:lpstr>Contact details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for Cellular and Molecular Platform Technologies</dc:title>
  <dc:creator>T</dc:creator>
  <cp:lastModifiedBy>Taslimarif Saiyed</cp:lastModifiedBy>
  <cp:revision>401</cp:revision>
  <dcterms:created xsi:type="dcterms:W3CDTF">2011-08-06T00:40:19Z</dcterms:created>
  <dcterms:modified xsi:type="dcterms:W3CDTF">2013-05-21T09:42:51Z</dcterms:modified>
</cp:coreProperties>
</file>